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sldIdLst>
    <p:sldId id="256" r:id="rId2"/>
    <p:sldId id="283" r:id="rId3"/>
    <p:sldId id="284" r:id="rId4"/>
    <p:sldId id="286" r:id="rId5"/>
    <p:sldId id="285" r:id="rId6"/>
    <p:sldId id="287" r:id="rId7"/>
    <p:sldId id="288" r:id="rId8"/>
    <p:sldId id="289" r:id="rId9"/>
    <p:sldId id="282" r:id="rId10"/>
  </p:sldIdLst>
  <p:sldSz cx="9144000" cy="6858000" type="screen4x3"/>
  <p:notesSz cx="7099300" cy="10234613"/>
  <p:defaultTextStyle>
    <a:defPPr>
      <a:defRPr lang="en-MY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E3FF"/>
    <a:srgbClr val="0000FF"/>
    <a:srgbClr val="FF6600"/>
    <a:srgbClr val="FF9900"/>
    <a:srgbClr val="2FC1C1"/>
    <a:srgbClr val="66FF66"/>
    <a:srgbClr val="CC0066"/>
    <a:srgbClr val="116D11"/>
    <a:srgbClr val="FF0066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426" autoAdjust="0"/>
    <p:restoredTop sz="94660"/>
  </p:normalViewPr>
  <p:slideViewPr>
    <p:cSldViewPr snapToObjects="1">
      <p:cViewPr>
        <p:scale>
          <a:sx n="100" d="100"/>
          <a:sy n="100" d="100"/>
        </p:scale>
        <p:origin x="-642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358" cy="51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1" tIns="47371" rIns="94741" bIns="4737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MY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285" y="0"/>
            <a:ext cx="3077358" cy="51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1" tIns="47371" rIns="94741" bIns="4737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MY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267" y="4860460"/>
            <a:ext cx="5680766" cy="4606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1" tIns="47371" rIns="94741" bIns="473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Click to edit Master text styles</a:t>
            </a:r>
          </a:p>
          <a:p>
            <a:pPr lvl="1"/>
            <a:r>
              <a:rPr lang="en-MY" smtClean="0"/>
              <a:t>Second level</a:t>
            </a:r>
          </a:p>
          <a:p>
            <a:pPr lvl="2"/>
            <a:r>
              <a:rPr lang="en-MY" smtClean="0"/>
              <a:t>Third level</a:t>
            </a:r>
          </a:p>
          <a:p>
            <a:pPr lvl="3"/>
            <a:r>
              <a:rPr lang="en-MY" smtClean="0"/>
              <a:t>Fourth level</a:t>
            </a:r>
          </a:p>
          <a:p>
            <a:pPr lvl="4"/>
            <a:r>
              <a:rPr lang="en-MY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919"/>
            <a:ext cx="3077358" cy="51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1" tIns="47371" rIns="94741" bIns="4737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MY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285" y="9720919"/>
            <a:ext cx="3077358" cy="51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1" tIns="47371" rIns="94741" bIns="4737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57C840-D8FC-4BAB-A4B4-8DC2367CA8E6}" type="slidenum">
              <a:rPr lang="en-MY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ChangeArrowheads="1"/>
          </p:cNvSpPr>
          <p:nvPr/>
        </p:nvSpPr>
        <p:spPr bwMode="auto">
          <a:xfrm rot="5400000">
            <a:off x="-1846262" y="2725739"/>
            <a:ext cx="5943600" cy="1406525"/>
          </a:xfrm>
          <a:prstGeom prst="rect">
            <a:avLst/>
          </a:prstGeom>
          <a:gradFill rotWithShape="1">
            <a:gsLst>
              <a:gs pos="0">
                <a:srgbClr val="00CCFF">
                  <a:alpha val="96001"/>
                </a:srgbClr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395" name="Rectangle 3"/>
          <p:cNvSpPr>
            <a:spLocks noChangeArrowheads="1"/>
          </p:cNvSpPr>
          <p:nvPr/>
        </p:nvSpPr>
        <p:spPr bwMode="auto">
          <a:xfrm>
            <a:off x="422275" y="2286000"/>
            <a:ext cx="2390775" cy="1295400"/>
          </a:xfrm>
          <a:prstGeom prst="rect">
            <a:avLst/>
          </a:prstGeom>
          <a:gradFill rotWithShape="1">
            <a:gsLst>
              <a:gs pos="0">
                <a:srgbClr val="FF9900">
                  <a:alpha val="87000"/>
                </a:srgbClr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3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45113" y="3371850"/>
            <a:ext cx="3581400" cy="5334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MY"/>
              <a:t>Click to edit Master subtitle style</a:t>
            </a:r>
          </a:p>
        </p:txBody>
      </p:sp>
      <p:sp>
        <p:nvSpPr>
          <p:cNvPr id="315397" name="Rectangle 5"/>
          <p:cNvSpPr>
            <a:spLocks noChangeArrowheads="1"/>
          </p:cNvSpPr>
          <p:nvPr/>
        </p:nvSpPr>
        <p:spPr bwMode="gray">
          <a:xfrm>
            <a:off x="422276" y="3276600"/>
            <a:ext cx="8440738" cy="76200"/>
          </a:xfrm>
          <a:prstGeom prst="rect">
            <a:avLst/>
          </a:prstGeom>
          <a:gradFill rotWithShape="1">
            <a:gsLst>
              <a:gs pos="0">
                <a:srgbClr val="FFFFFF">
                  <a:alpha val="7001"/>
                </a:srgbClr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3153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849438" y="2695575"/>
            <a:ext cx="7086600" cy="623888"/>
          </a:xfrm>
        </p:spPr>
        <p:txBody>
          <a:bodyPr/>
          <a:lstStyle>
            <a:lvl1pPr>
              <a:defRPr/>
            </a:lvl1pPr>
          </a:lstStyle>
          <a:p>
            <a:r>
              <a:rPr lang="en-MY"/>
              <a:t>Click to edit Master title style</a:t>
            </a:r>
          </a:p>
        </p:txBody>
      </p:sp>
      <p:grpSp>
        <p:nvGrpSpPr>
          <p:cNvPr id="315399" name="Group 7"/>
          <p:cNvGrpSpPr>
            <a:grpSpLocks/>
          </p:cNvGrpSpPr>
          <p:nvPr/>
        </p:nvGrpSpPr>
        <p:grpSpPr bwMode="auto">
          <a:xfrm>
            <a:off x="442914" y="2320925"/>
            <a:ext cx="1393825" cy="914400"/>
            <a:chOff x="768" y="576"/>
            <a:chExt cx="1117" cy="647"/>
          </a:xfrm>
        </p:grpSpPr>
        <p:pic>
          <p:nvPicPr>
            <p:cNvPr id="315400" name="Picture 8" descr="Log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62" y="824"/>
              <a:ext cx="507" cy="399"/>
            </a:xfrm>
            <a:prstGeom prst="rect">
              <a:avLst/>
            </a:prstGeom>
            <a:noFill/>
          </p:spPr>
        </p:pic>
        <p:pic>
          <p:nvPicPr>
            <p:cNvPr id="315401" name="Picture 9" descr="Log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8" y="910"/>
              <a:ext cx="582" cy="306"/>
            </a:xfrm>
            <a:prstGeom prst="rect">
              <a:avLst/>
            </a:prstGeom>
            <a:noFill/>
          </p:spPr>
        </p:pic>
        <p:pic>
          <p:nvPicPr>
            <p:cNvPr id="315402" name="Picture 10" descr="Log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378" y="734"/>
              <a:ext cx="507" cy="420"/>
            </a:xfrm>
            <a:prstGeom prst="rect">
              <a:avLst/>
            </a:prstGeom>
            <a:noFill/>
          </p:spPr>
        </p:pic>
        <p:pic>
          <p:nvPicPr>
            <p:cNvPr id="315403" name="Picture 11" descr="dishhal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43" y="576"/>
              <a:ext cx="669" cy="347"/>
            </a:xfrm>
            <a:prstGeom prst="rect">
              <a:avLst/>
            </a:prstGeom>
            <a:noFill/>
          </p:spPr>
        </p:pic>
      </p:grpSp>
      <p:sp>
        <p:nvSpPr>
          <p:cNvPr id="315404" name="Text Box 12"/>
          <p:cNvSpPr txBox="1">
            <a:spLocks noChangeArrowheads="1"/>
          </p:cNvSpPr>
          <p:nvPr/>
        </p:nvSpPr>
        <p:spPr bwMode="auto">
          <a:xfrm>
            <a:off x="357188" y="3306765"/>
            <a:ext cx="23613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MY" sz="1200" b="1">
                <a:solidFill>
                  <a:srgbClr val="0000FF"/>
                </a:solidFill>
              </a:rPr>
              <a:t>NatTel Microsystems Pvt. Ltd.</a:t>
            </a:r>
          </a:p>
        </p:txBody>
      </p:sp>
      <p:sp>
        <p:nvSpPr>
          <p:cNvPr id="315405" name="Rectangle 13"/>
          <p:cNvSpPr>
            <a:spLocks noChangeArrowheads="1"/>
          </p:cNvSpPr>
          <p:nvPr/>
        </p:nvSpPr>
        <p:spPr bwMode="auto">
          <a:xfrm>
            <a:off x="422276" y="457200"/>
            <a:ext cx="8440738" cy="5943600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>
                <a:solidFill>
                  <a:srgbClr val="0000FF"/>
                </a:solidFill>
                <a:cs typeface="+mn-cs"/>
              </a:defRPr>
            </a:lvl1pPr>
          </a:lstStyle>
          <a:p>
            <a:r>
              <a:rPr lang="en-MY"/>
              <a:t>NatTel Microsystems Pvt. Ltd.</a:t>
            </a:r>
          </a:p>
          <a:p>
            <a:r>
              <a:rPr lang="en-MY"/>
              <a:t>Engraving beginning of a New Era in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DFD28-5810-4372-AA41-8C7B0A17820A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9264" y="279400"/>
            <a:ext cx="2135187" cy="5684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939" y="279400"/>
            <a:ext cx="6257925" cy="5684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>
                <a:solidFill>
                  <a:srgbClr val="0000FF"/>
                </a:solidFill>
                <a:cs typeface="+mn-cs"/>
              </a:defRPr>
            </a:lvl1pPr>
          </a:lstStyle>
          <a:p>
            <a:r>
              <a:rPr lang="en-MY"/>
              <a:t>NatTel Microsystems Pvt. Ltd.</a:t>
            </a:r>
          </a:p>
          <a:p>
            <a:r>
              <a:rPr lang="en-MY"/>
              <a:t>Engraving beginning of a New Era in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5A572-4B54-47A4-ACB3-54F6DD17D1A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888" y="279400"/>
            <a:ext cx="6659562" cy="9286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939" y="1316038"/>
            <a:ext cx="4141787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3125" y="1316038"/>
            <a:ext cx="4143375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3125" y="3716338"/>
            <a:ext cx="4143375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60375" y="6116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260725" y="6116638"/>
            <a:ext cx="3276600" cy="457200"/>
          </a:xfrm>
        </p:spPr>
        <p:txBody>
          <a:bodyPr/>
          <a:lstStyle>
            <a:lvl1pPr>
              <a:defRPr sz="1000" b="0">
                <a:solidFill>
                  <a:srgbClr val="0000FF"/>
                </a:solidFill>
                <a:cs typeface="+mn-cs"/>
              </a:defRPr>
            </a:lvl1pPr>
          </a:lstStyle>
          <a:p>
            <a:r>
              <a:rPr lang="en-MY"/>
              <a:t>NatTel Microsystems Pvt. Ltd.</a:t>
            </a:r>
          </a:p>
          <a:p>
            <a:r>
              <a:rPr lang="en-MY"/>
              <a:t>Engraving beginning of a New Era in Technologies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877050" y="6116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40ADAAA-07B5-4795-B2DF-68E7B996AF4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>
                <a:solidFill>
                  <a:srgbClr val="0000FF"/>
                </a:solidFill>
                <a:cs typeface="+mn-cs"/>
              </a:defRPr>
            </a:lvl1pPr>
          </a:lstStyle>
          <a:p>
            <a:r>
              <a:rPr lang="en-MY"/>
              <a:t>NatTel Microsystems Pvt. Ltd.</a:t>
            </a:r>
          </a:p>
          <a:p>
            <a:r>
              <a:rPr lang="en-MY"/>
              <a:t>Engraving beginning of a New Era in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29A46-D3D3-4F4B-9B27-A96B8B9D65E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>
                <a:solidFill>
                  <a:srgbClr val="0000FF"/>
                </a:solidFill>
                <a:cs typeface="+mn-cs"/>
              </a:defRPr>
            </a:lvl1pPr>
          </a:lstStyle>
          <a:p>
            <a:r>
              <a:rPr lang="en-MY"/>
              <a:t>NatTel Microsystems Pvt. Ltd.</a:t>
            </a:r>
          </a:p>
          <a:p>
            <a:r>
              <a:rPr lang="en-MY"/>
              <a:t>Engraving beginning of a New Era in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3D8CE-FD3A-4EE1-9328-FD0872C3AC72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939" y="1316038"/>
            <a:ext cx="4141787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316038"/>
            <a:ext cx="4143375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>
                <a:solidFill>
                  <a:srgbClr val="0000FF"/>
                </a:solidFill>
                <a:cs typeface="+mn-cs"/>
              </a:defRPr>
            </a:lvl1pPr>
          </a:lstStyle>
          <a:p>
            <a:r>
              <a:rPr lang="en-MY"/>
              <a:t>NatTel Microsystems Pvt. Ltd.</a:t>
            </a:r>
          </a:p>
          <a:p>
            <a:r>
              <a:rPr lang="en-MY"/>
              <a:t>Engraving beginning of a New Era in Technologies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70B3B-609E-46EB-B0B6-5A3BE47D6F8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>
                <a:solidFill>
                  <a:srgbClr val="0000FF"/>
                </a:solidFill>
                <a:cs typeface="+mn-cs"/>
              </a:defRPr>
            </a:lvl1pPr>
          </a:lstStyle>
          <a:p>
            <a:r>
              <a:rPr lang="en-MY"/>
              <a:t>NatTel Microsystems Pvt. Ltd.</a:t>
            </a:r>
          </a:p>
          <a:p>
            <a:r>
              <a:rPr lang="en-MY"/>
              <a:t>Engraving beginning of a New Era in Technologies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A4587-C2F1-4914-A046-8D7C662D922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>
                <a:solidFill>
                  <a:srgbClr val="0000FF"/>
                </a:solidFill>
                <a:cs typeface="+mn-cs"/>
              </a:defRPr>
            </a:lvl1pPr>
          </a:lstStyle>
          <a:p>
            <a:r>
              <a:rPr lang="en-MY"/>
              <a:t>NatTel Microsystems Pvt. Ltd.</a:t>
            </a:r>
          </a:p>
          <a:p>
            <a:r>
              <a:rPr lang="en-MY"/>
              <a:t>Engraving beginning of a New Era in Technologies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27466-6FA5-4C51-94D9-A66AC5E1BB3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>
                <a:solidFill>
                  <a:srgbClr val="0000FF"/>
                </a:solidFill>
                <a:cs typeface="+mn-cs"/>
              </a:defRPr>
            </a:lvl1pPr>
          </a:lstStyle>
          <a:p>
            <a:r>
              <a:rPr lang="en-MY"/>
              <a:t>NatTel Microsystems Pvt. Ltd.</a:t>
            </a:r>
          </a:p>
          <a:p>
            <a:r>
              <a:rPr lang="en-MY"/>
              <a:t>Engraving beginning of a New Era in Technologies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A67ED-A937-4E92-A139-DFE8840122D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>
                <a:solidFill>
                  <a:srgbClr val="0000FF"/>
                </a:solidFill>
                <a:cs typeface="+mn-cs"/>
              </a:defRPr>
            </a:lvl1pPr>
          </a:lstStyle>
          <a:p>
            <a:r>
              <a:rPr lang="en-MY"/>
              <a:t>NatTel Microsystems Pvt. Ltd.</a:t>
            </a:r>
          </a:p>
          <a:p>
            <a:r>
              <a:rPr lang="en-MY"/>
              <a:t>Engraving beginning of a New Era in Technologies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08B46-BC40-4A53-B0EB-D1E929C0453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>
                <a:solidFill>
                  <a:srgbClr val="0000FF"/>
                </a:solidFill>
                <a:cs typeface="+mn-cs"/>
              </a:defRPr>
            </a:lvl1pPr>
          </a:lstStyle>
          <a:p>
            <a:r>
              <a:rPr lang="en-MY"/>
              <a:t>NatTel Microsystems Pvt. Ltd.</a:t>
            </a:r>
          </a:p>
          <a:p>
            <a:r>
              <a:rPr lang="en-MY"/>
              <a:t>Engraving beginning of a New Era in Technologies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B9D21-7990-4ABF-8DC4-79C78685410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AutoShape 2"/>
          <p:cNvSpPr>
            <a:spLocks noChangeArrowheads="1"/>
          </p:cNvSpPr>
          <p:nvPr/>
        </p:nvSpPr>
        <p:spPr bwMode="auto">
          <a:xfrm flipV="1">
            <a:off x="231775" y="1206502"/>
            <a:ext cx="304800" cy="269875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rgbClr val="FF9900">
                  <a:alpha val="60001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371" name="Rectangle 3"/>
          <p:cNvSpPr>
            <a:spLocks noChangeArrowheads="1"/>
          </p:cNvSpPr>
          <p:nvPr/>
        </p:nvSpPr>
        <p:spPr bwMode="auto">
          <a:xfrm>
            <a:off x="231775" y="241300"/>
            <a:ext cx="3297238" cy="965200"/>
          </a:xfrm>
          <a:prstGeom prst="rect">
            <a:avLst/>
          </a:prstGeom>
          <a:gradFill rotWithShape="1">
            <a:gsLst>
              <a:gs pos="0">
                <a:srgbClr val="FF9900">
                  <a:alpha val="57001"/>
                </a:srgbClr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3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8938" y="1316038"/>
            <a:ext cx="843756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Click to edit Master text styles</a:t>
            </a:r>
          </a:p>
          <a:p>
            <a:pPr lvl="1"/>
            <a:r>
              <a:rPr lang="en-MY" smtClean="0"/>
              <a:t>Second level</a:t>
            </a:r>
          </a:p>
          <a:p>
            <a:pPr lvl="2"/>
            <a:r>
              <a:rPr lang="en-MY" smtClean="0"/>
              <a:t>Third level</a:t>
            </a:r>
          </a:p>
          <a:p>
            <a:pPr lvl="3"/>
            <a:r>
              <a:rPr lang="en-MY" smtClean="0"/>
              <a:t>Fourth level</a:t>
            </a:r>
          </a:p>
          <a:p>
            <a:pPr lvl="4"/>
            <a:r>
              <a:rPr lang="en-MY" smtClean="0"/>
              <a:t>Fifth level</a:t>
            </a:r>
          </a:p>
        </p:txBody>
      </p:sp>
      <p:sp>
        <p:nvSpPr>
          <p:cNvPr id="31437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74888" y="279400"/>
            <a:ext cx="6659562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Click to edit Master title style</a:t>
            </a:r>
          </a:p>
        </p:txBody>
      </p:sp>
      <p:sp>
        <p:nvSpPr>
          <p:cNvPr id="3143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0375" y="6116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3143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60725" y="6116638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800000"/>
                </a:solidFill>
                <a:cs typeface="Times New Roman" pitchFamily="18" charset="0"/>
              </a:defRPr>
            </a:lvl1pPr>
          </a:lstStyle>
          <a:p>
            <a:r>
              <a:rPr lang="en-MY">
                <a:solidFill>
                  <a:srgbClr val="0000FF"/>
                </a:solidFill>
              </a:rPr>
              <a:t>NatTel Microsystems Pvt. Ltd.</a:t>
            </a:r>
          </a:p>
          <a:p>
            <a:r>
              <a:rPr lang="en-MY"/>
              <a:t>Engraving beginning of a New Era in Technologies</a:t>
            </a:r>
          </a:p>
        </p:txBody>
      </p:sp>
      <p:sp>
        <p:nvSpPr>
          <p:cNvPr id="3143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116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B5869E-10C0-43CA-BEE9-78D241D8E0B3}" type="slidenum">
              <a:rPr lang="en-MY"/>
              <a:pPr/>
              <a:t>‹#›</a:t>
            </a:fld>
            <a:endParaRPr lang="en-MY"/>
          </a:p>
        </p:txBody>
      </p:sp>
      <p:grpSp>
        <p:nvGrpSpPr>
          <p:cNvPr id="314377" name="Group 9"/>
          <p:cNvGrpSpPr>
            <a:grpSpLocks/>
          </p:cNvGrpSpPr>
          <p:nvPr/>
        </p:nvGrpSpPr>
        <p:grpSpPr bwMode="auto">
          <a:xfrm>
            <a:off x="352426" y="241302"/>
            <a:ext cx="1393825" cy="887413"/>
            <a:chOff x="768" y="576"/>
            <a:chExt cx="1117" cy="647"/>
          </a:xfrm>
        </p:grpSpPr>
        <p:pic>
          <p:nvPicPr>
            <p:cNvPr id="314378" name="Picture 10" descr="Log1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162" y="824"/>
              <a:ext cx="507" cy="399"/>
            </a:xfrm>
            <a:prstGeom prst="rect">
              <a:avLst/>
            </a:prstGeom>
            <a:noFill/>
          </p:spPr>
        </p:pic>
        <p:pic>
          <p:nvPicPr>
            <p:cNvPr id="314379" name="Picture 11" descr="Log3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768" y="910"/>
              <a:ext cx="582" cy="306"/>
            </a:xfrm>
            <a:prstGeom prst="rect">
              <a:avLst/>
            </a:prstGeom>
            <a:noFill/>
          </p:spPr>
        </p:pic>
        <p:pic>
          <p:nvPicPr>
            <p:cNvPr id="314380" name="Picture 12" descr="Log2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378" y="734"/>
              <a:ext cx="507" cy="420"/>
            </a:xfrm>
            <a:prstGeom prst="rect">
              <a:avLst/>
            </a:prstGeom>
            <a:noFill/>
          </p:spPr>
        </p:pic>
        <p:pic>
          <p:nvPicPr>
            <p:cNvPr id="314381" name="Picture 13" descr="dishhalf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843" y="576"/>
              <a:ext cx="669" cy="347"/>
            </a:xfrm>
            <a:prstGeom prst="rect">
              <a:avLst/>
            </a:prstGeom>
            <a:noFill/>
          </p:spPr>
        </p:pic>
      </p:grpSp>
      <p:sp>
        <p:nvSpPr>
          <p:cNvPr id="314382" name="AutoShape 14"/>
          <p:cNvSpPr>
            <a:spLocks noChangeArrowheads="1"/>
          </p:cNvSpPr>
          <p:nvPr/>
        </p:nvSpPr>
        <p:spPr bwMode="auto">
          <a:xfrm rot="8055937">
            <a:off x="8272463" y="5465764"/>
            <a:ext cx="619125" cy="615950"/>
          </a:xfrm>
          <a:custGeom>
            <a:avLst/>
            <a:gdLst>
              <a:gd name="G0" fmla="+- 8032 0 0"/>
              <a:gd name="G1" fmla="+- -8870831 0 0"/>
              <a:gd name="G2" fmla="+- 0 0 -8870831"/>
              <a:gd name="T0" fmla="*/ 0 256 1"/>
              <a:gd name="T1" fmla="*/ 180 256 1"/>
              <a:gd name="G3" fmla="+- -8870831 T0 T1"/>
              <a:gd name="T2" fmla="*/ 0 256 1"/>
              <a:gd name="T3" fmla="*/ 90 256 1"/>
              <a:gd name="G4" fmla="+- -8870831 T2 T3"/>
              <a:gd name="G5" fmla="*/ G4 2 1"/>
              <a:gd name="T4" fmla="*/ 90 256 1"/>
              <a:gd name="T5" fmla="*/ 0 256 1"/>
              <a:gd name="G6" fmla="+- -8870831 T4 T5"/>
              <a:gd name="G7" fmla="*/ G6 2 1"/>
              <a:gd name="G8" fmla="abs -8870831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8032"/>
              <a:gd name="G18" fmla="*/ 8032 1 2"/>
              <a:gd name="G19" fmla="+- G18 5400 0"/>
              <a:gd name="G20" fmla="cos G19 -8870831"/>
              <a:gd name="G21" fmla="sin G19 -8870831"/>
              <a:gd name="G22" fmla="+- G20 10800 0"/>
              <a:gd name="G23" fmla="+- G21 10800 0"/>
              <a:gd name="G24" fmla="+- 10800 0 G20"/>
              <a:gd name="G25" fmla="+- 8032 10800 0"/>
              <a:gd name="G26" fmla="?: G9 G17 G25"/>
              <a:gd name="G27" fmla="?: G9 0 21600"/>
              <a:gd name="G28" fmla="cos 10800 -8870831"/>
              <a:gd name="G29" fmla="sin 10800 -8870831"/>
              <a:gd name="G30" fmla="sin 8032 -8870831"/>
              <a:gd name="G31" fmla="+- G28 10800 0"/>
              <a:gd name="G32" fmla="+- G29 10800 0"/>
              <a:gd name="G33" fmla="+- G30 10800 0"/>
              <a:gd name="G34" fmla="?: G4 0 G31"/>
              <a:gd name="G35" fmla="?: -8870831 G34 0"/>
              <a:gd name="G36" fmla="?: G6 G35 G31"/>
              <a:gd name="G37" fmla="+- 21600 0 G36"/>
              <a:gd name="G38" fmla="?: G4 0 G33"/>
              <a:gd name="G39" fmla="?: -8870831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100 w 21600"/>
              <a:gd name="T15" fmla="*/ 4183 h 21600"/>
              <a:gd name="T16" fmla="*/ 10800 w 21600"/>
              <a:gd name="T17" fmla="*/ 2768 h 21600"/>
              <a:gd name="T18" fmla="*/ 17500 w 21600"/>
              <a:gd name="T19" fmla="*/ 4183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085" y="5156"/>
                </a:moveTo>
                <a:cubicBezTo>
                  <a:pt x="6594" y="3628"/>
                  <a:pt x="8652" y="2767"/>
                  <a:pt x="10800" y="2768"/>
                </a:cubicBezTo>
                <a:cubicBezTo>
                  <a:pt x="12947" y="2768"/>
                  <a:pt x="15005" y="3628"/>
                  <a:pt x="16514" y="5156"/>
                </a:cubicBezTo>
                <a:lnTo>
                  <a:pt x="18484" y="3211"/>
                </a:lnTo>
                <a:cubicBezTo>
                  <a:pt x="16455" y="1156"/>
                  <a:pt x="13687" y="-1"/>
                  <a:pt x="10799" y="0"/>
                </a:cubicBezTo>
                <a:cubicBezTo>
                  <a:pt x="7912" y="0"/>
                  <a:pt x="5144" y="1156"/>
                  <a:pt x="3115" y="3211"/>
                </a:cubicBezTo>
                <a:close/>
              </a:path>
            </a:pathLst>
          </a:cu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383" name="Rectangle 15"/>
          <p:cNvSpPr>
            <a:spLocks noChangeArrowheads="1"/>
          </p:cNvSpPr>
          <p:nvPr/>
        </p:nvSpPr>
        <p:spPr bwMode="gray">
          <a:xfrm>
            <a:off x="352425" y="6005515"/>
            <a:ext cx="8234363" cy="77787"/>
          </a:xfrm>
          <a:prstGeom prst="rect">
            <a:avLst/>
          </a:prstGeom>
          <a:gradFill rotWithShape="1">
            <a:gsLst>
              <a:gs pos="0">
                <a:srgbClr val="FFFFFF">
                  <a:alpha val="27000"/>
                </a:srgbClr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314384" name="Rectangle 16"/>
          <p:cNvSpPr>
            <a:spLocks noChangeArrowheads="1"/>
          </p:cNvSpPr>
          <p:nvPr/>
        </p:nvSpPr>
        <p:spPr bwMode="gray">
          <a:xfrm>
            <a:off x="641351" y="1187452"/>
            <a:ext cx="8220075" cy="66675"/>
          </a:xfrm>
          <a:prstGeom prst="rect">
            <a:avLst/>
          </a:prstGeom>
          <a:gradFill rotWithShape="1">
            <a:gsLst>
              <a:gs pos="0">
                <a:srgbClr val="FFFFFF">
                  <a:alpha val="27000"/>
                </a:srgbClr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314385" name="AutoShape 17"/>
          <p:cNvSpPr>
            <a:spLocks noChangeArrowheads="1"/>
          </p:cNvSpPr>
          <p:nvPr/>
        </p:nvSpPr>
        <p:spPr bwMode="auto">
          <a:xfrm rot="18934409">
            <a:off x="298451" y="1165225"/>
            <a:ext cx="788988" cy="889000"/>
          </a:xfrm>
          <a:custGeom>
            <a:avLst/>
            <a:gdLst>
              <a:gd name="G0" fmla="+- 9133 0 0"/>
              <a:gd name="G1" fmla="+- -8768284 0 0"/>
              <a:gd name="G2" fmla="+- 0 0 -8768284"/>
              <a:gd name="T0" fmla="*/ 0 256 1"/>
              <a:gd name="T1" fmla="*/ 180 256 1"/>
              <a:gd name="G3" fmla="+- -8768284 T0 T1"/>
              <a:gd name="T2" fmla="*/ 0 256 1"/>
              <a:gd name="T3" fmla="*/ 90 256 1"/>
              <a:gd name="G4" fmla="+- -8768284 T2 T3"/>
              <a:gd name="G5" fmla="*/ G4 2 1"/>
              <a:gd name="T4" fmla="*/ 90 256 1"/>
              <a:gd name="T5" fmla="*/ 0 256 1"/>
              <a:gd name="G6" fmla="+- -8768284 T4 T5"/>
              <a:gd name="G7" fmla="*/ G6 2 1"/>
              <a:gd name="G8" fmla="abs -876828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133"/>
              <a:gd name="G18" fmla="*/ 9133 1 2"/>
              <a:gd name="G19" fmla="+- G18 5400 0"/>
              <a:gd name="G20" fmla="cos G19 -8768284"/>
              <a:gd name="G21" fmla="sin G19 -8768284"/>
              <a:gd name="G22" fmla="+- G20 10800 0"/>
              <a:gd name="G23" fmla="+- G21 10800 0"/>
              <a:gd name="G24" fmla="+- 10800 0 G20"/>
              <a:gd name="G25" fmla="+- 9133 10800 0"/>
              <a:gd name="G26" fmla="?: G9 G17 G25"/>
              <a:gd name="G27" fmla="?: G9 0 21600"/>
              <a:gd name="G28" fmla="cos 10800 -8768284"/>
              <a:gd name="G29" fmla="sin 10800 -8768284"/>
              <a:gd name="G30" fmla="sin 9133 -8768284"/>
              <a:gd name="G31" fmla="+- G28 10800 0"/>
              <a:gd name="G32" fmla="+- G29 10800 0"/>
              <a:gd name="G33" fmla="+- G30 10800 0"/>
              <a:gd name="G34" fmla="?: G4 0 G31"/>
              <a:gd name="G35" fmla="?: -8768284 G34 0"/>
              <a:gd name="G36" fmla="?: G6 G35 G31"/>
              <a:gd name="G37" fmla="+- 21600 0 G36"/>
              <a:gd name="G38" fmla="?: G4 0 G33"/>
              <a:gd name="G39" fmla="?: -876828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3902 w 21600"/>
              <a:gd name="T15" fmla="*/ 3605 h 21600"/>
              <a:gd name="T16" fmla="*/ 10800 w 21600"/>
              <a:gd name="T17" fmla="*/ 1667 h 21600"/>
              <a:gd name="T18" fmla="*/ 17698 w 21600"/>
              <a:gd name="T19" fmla="*/ 360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4479" y="4207"/>
                </a:moveTo>
                <a:cubicBezTo>
                  <a:pt x="6179" y="2577"/>
                  <a:pt x="8444" y="1666"/>
                  <a:pt x="10800" y="1667"/>
                </a:cubicBezTo>
                <a:cubicBezTo>
                  <a:pt x="13155" y="1667"/>
                  <a:pt x="15420" y="2577"/>
                  <a:pt x="17120" y="4207"/>
                </a:cubicBezTo>
                <a:lnTo>
                  <a:pt x="18274" y="3004"/>
                </a:lnTo>
                <a:cubicBezTo>
                  <a:pt x="16263" y="1076"/>
                  <a:pt x="13585" y="-1"/>
                  <a:pt x="10799" y="0"/>
                </a:cubicBezTo>
                <a:cubicBezTo>
                  <a:pt x="8014" y="0"/>
                  <a:pt x="5336" y="1076"/>
                  <a:pt x="3325" y="3004"/>
                </a:cubicBezTo>
                <a:close/>
              </a:path>
            </a:pathLst>
          </a:cu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dt="0"/>
  <p:txStyles>
    <p:titleStyle>
      <a:lvl1pPr algn="r" rtl="0" fontAlgn="base">
        <a:spcBef>
          <a:spcPct val="0"/>
        </a:spcBef>
        <a:spcAft>
          <a:spcPct val="0"/>
        </a:spcAft>
        <a:defRPr sz="28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28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r" rtl="0" fontAlgn="base">
        <a:spcBef>
          <a:spcPct val="0"/>
        </a:spcBef>
        <a:spcAft>
          <a:spcPct val="0"/>
        </a:spcAft>
        <a:defRPr sz="28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r" rtl="0" fontAlgn="base">
        <a:spcBef>
          <a:spcPct val="0"/>
        </a:spcBef>
        <a:spcAft>
          <a:spcPct val="0"/>
        </a:spcAft>
        <a:defRPr sz="28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r" rtl="0" fontAlgn="base">
        <a:spcBef>
          <a:spcPct val="0"/>
        </a:spcBef>
        <a:spcAft>
          <a:spcPct val="0"/>
        </a:spcAft>
        <a:defRPr sz="28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Anurag Nigam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X-Band RADAR Core</a:t>
            </a:r>
            <a:endParaRPr lang="en-US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93008" y="3733800"/>
            <a:ext cx="27335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Phone: 0091 9158580922</a:t>
            </a:r>
          </a:p>
          <a:p>
            <a:pPr algn="r"/>
            <a:r>
              <a:rPr lang="en-US" dirty="0" smtClean="0"/>
              <a:t>0091 9623299070</a:t>
            </a:r>
          </a:p>
          <a:p>
            <a:pPr algn="r"/>
            <a:r>
              <a:rPr lang="en-US" dirty="0" smtClean="0"/>
              <a:t>e-mail: nigam_anurag2011@nattelmicro.com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9100" y="5824835"/>
            <a:ext cx="4054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99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Design Intermediate Results</a:t>
            </a:r>
            <a:endParaRPr lang="en-US" sz="2400" dirty="0">
              <a:solidFill>
                <a:srgbClr val="99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7" name="Picture 1" descr="C:\Users\Anurag\Pictures1\Screenshot Studio capture #578.png"/>
          <p:cNvPicPr>
            <a:picLocks noChangeAspect="1" noChangeArrowheads="1"/>
          </p:cNvPicPr>
          <p:nvPr/>
        </p:nvPicPr>
        <p:blipFill>
          <a:blip r:embed="rId2"/>
          <a:srcRect l="4146" r="4146"/>
          <a:stretch>
            <a:fillRect/>
          </a:stretch>
        </p:blipFill>
        <p:spPr bwMode="auto">
          <a:xfrm>
            <a:off x="419100" y="3581400"/>
            <a:ext cx="27051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RADAR Core Block </a:t>
            </a:r>
            <a:r>
              <a:rPr lang="en-US" dirty="0" smtClean="0"/>
              <a:t>Diagram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NatTel Microsystems Pvt. Ltd.</a:t>
            </a:r>
          </a:p>
          <a:p>
            <a:r>
              <a:rPr lang="en-MY" smtClean="0"/>
              <a:t>Engraving beginning of a New Era in Technologies</a:t>
            </a:r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29A46-D3D3-4F4B-9B27-A96B8B9D65ED}" type="slidenum">
              <a:rPr lang="en-MY" smtClean="0"/>
              <a:pPr/>
              <a:t>2</a:t>
            </a:fld>
            <a:endParaRPr lang="en-MY"/>
          </a:p>
        </p:txBody>
      </p:sp>
      <p:grpSp>
        <p:nvGrpSpPr>
          <p:cNvPr id="211" name="Group 210"/>
          <p:cNvGrpSpPr/>
          <p:nvPr/>
        </p:nvGrpSpPr>
        <p:grpSpPr>
          <a:xfrm>
            <a:off x="708731" y="1208088"/>
            <a:ext cx="7368046" cy="4818757"/>
            <a:chOff x="708731" y="1208088"/>
            <a:chExt cx="7368046" cy="4818757"/>
          </a:xfrm>
        </p:grpSpPr>
        <p:grpSp>
          <p:nvGrpSpPr>
            <p:cNvPr id="205" name="Group 204"/>
            <p:cNvGrpSpPr/>
            <p:nvPr/>
          </p:nvGrpSpPr>
          <p:grpSpPr>
            <a:xfrm flipV="1">
              <a:off x="4000676" y="4584150"/>
              <a:ext cx="1525588" cy="467279"/>
              <a:chOff x="4114800" y="2020883"/>
              <a:chExt cx="1525588" cy="467279"/>
            </a:xfrm>
          </p:grpSpPr>
          <p:cxnSp>
            <p:nvCxnSpPr>
              <p:cNvPr id="206" name="Straight Connector 205"/>
              <p:cNvCxnSpPr/>
              <p:nvPr/>
            </p:nvCxnSpPr>
            <p:spPr bwMode="auto">
              <a:xfrm rot="5400000">
                <a:off x="5405955" y="2253730"/>
                <a:ext cx="467277" cy="1588"/>
              </a:xfrm>
              <a:prstGeom prst="lin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3810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7" name="Straight Connector 206"/>
              <p:cNvCxnSpPr/>
              <p:nvPr/>
            </p:nvCxnSpPr>
            <p:spPr bwMode="auto">
              <a:xfrm rot="5400000">
                <a:off x="4453279" y="2253728"/>
                <a:ext cx="467277" cy="1588"/>
              </a:xfrm>
              <a:prstGeom prst="lin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3810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8" name="Straight Connector 207"/>
              <p:cNvCxnSpPr/>
              <p:nvPr/>
            </p:nvCxnSpPr>
            <p:spPr bwMode="auto">
              <a:xfrm rot="10800000" flipV="1">
                <a:off x="4114800" y="2476500"/>
                <a:ext cx="1510267" cy="1587"/>
              </a:xfrm>
              <a:prstGeom prst="lin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3810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96" name="Group 195"/>
            <p:cNvGrpSpPr/>
            <p:nvPr/>
          </p:nvGrpSpPr>
          <p:grpSpPr>
            <a:xfrm>
              <a:off x="708731" y="1208088"/>
              <a:ext cx="7368046" cy="4818757"/>
              <a:chOff x="1072414" y="1281111"/>
              <a:chExt cx="7368046" cy="4818757"/>
            </a:xfrm>
          </p:grpSpPr>
          <p:cxnSp>
            <p:nvCxnSpPr>
              <p:cNvPr id="159" name="Straight Connector 158"/>
              <p:cNvCxnSpPr/>
              <p:nvPr/>
            </p:nvCxnSpPr>
            <p:spPr bwMode="auto">
              <a:xfrm>
                <a:off x="3543300" y="5317170"/>
                <a:ext cx="990600" cy="1588"/>
              </a:xfrm>
              <a:prstGeom prst="lin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8" name="Straight Connector 157"/>
              <p:cNvCxnSpPr/>
              <p:nvPr/>
            </p:nvCxnSpPr>
            <p:spPr bwMode="auto">
              <a:xfrm>
                <a:off x="3524251" y="1865312"/>
                <a:ext cx="990600" cy="1588"/>
              </a:xfrm>
              <a:prstGeom prst="lin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156" name="Group 155"/>
              <p:cNvGrpSpPr/>
              <p:nvPr/>
            </p:nvGrpSpPr>
            <p:grpSpPr>
              <a:xfrm>
                <a:off x="1072414" y="1714500"/>
                <a:ext cx="2470886" cy="3753480"/>
                <a:chOff x="506474" y="1714500"/>
                <a:chExt cx="2470886" cy="3753480"/>
              </a:xfrm>
            </p:grpSpPr>
            <p:cxnSp>
              <p:nvCxnSpPr>
                <p:cNvPr id="145" name="Straight Connector 144"/>
                <p:cNvCxnSpPr/>
                <p:nvPr/>
              </p:nvCxnSpPr>
              <p:spPr bwMode="auto">
                <a:xfrm rot="5400000">
                  <a:off x="885302" y="4547189"/>
                  <a:ext cx="1536781" cy="1588"/>
                </a:xfrm>
                <a:prstGeom prst="lin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3" name="Straight Connector 152"/>
                <p:cNvCxnSpPr/>
                <p:nvPr/>
              </p:nvCxnSpPr>
              <p:spPr bwMode="auto">
                <a:xfrm rot="5400000">
                  <a:off x="878948" y="2634497"/>
                  <a:ext cx="1536781" cy="1588"/>
                </a:xfrm>
                <a:prstGeom prst="lin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grpSp>
              <p:nvGrpSpPr>
                <p:cNvPr id="115" name="Group 114"/>
                <p:cNvGrpSpPr/>
                <p:nvPr/>
              </p:nvGrpSpPr>
              <p:grpSpPr>
                <a:xfrm>
                  <a:off x="2443958" y="2140499"/>
                  <a:ext cx="533402" cy="2901482"/>
                  <a:chOff x="2520160" y="1872798"/>
                  <a:chExt cx="533402" cy="2901482"/>
                </a:xfrm>
              </p:grpSpPr>
              <p:cxnSp>
                <p:nvCxnSpPr>
                  <p:cNvPr id="114" name="Straight Connector 113"/>
                  <p:cNvCxnSpPr/>
                  <p:nvPr/>
                </p:nvCxnSpPr>
                <p:spPr bwMode="auto">
                  <a:xfrm rot="5400000">
                    <a:off x="2477294" y="4430586"/>
                    <a:ext cx="685800" cy="1588"/>
                  </a:xfrm>
                  <a:prstGeom prst="line">
                    <a:avLst/>
                  </a:prstGeom>
                  <a:gradFill rotWithShape="1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18900000" scaled="1"/>
                  </a:gra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grpSp>
                <p:nvGrpSpPr>
                  <p:cNvPr id="111" name="Group 110"/>
                  <p:cNvGrpSpPr/>
                  <p:nvPr/>
                </p:nvGrpSpPr>
                <p:grpSpPr>
                  <a:xfrm>
                    <a:off x="2520160" y="1872798"/>
                    <a:ext cx="533401" cy="2209799"/>
                    <a:chOff x="1828800" y="2438401"/>
                    <a:chExt cx="533401" cy="2209799"/>
                  </a:xfrm>
                </p:grpSpPr>
                <p:grpSp>
                  <p:nvGrpSpPr>
                    <p:cNvPr id="76" name="Group 75"/>
                    <p:cNvGrpSpPr/>
                    <p:nvPr/>
                  </p:nvGrpSpPr>
                  <p:grpSpPr>
                    <a:xfrm>
                      <a:off x="1828800" y="3429001"/>
                      <a:ext cx="533401" cy="1219199"/>
                      <a:chOff x="1828800" y="3429001"/>
                      <a:chExt cx="533401" cy="1219199"/>
                    </a:xfrm>
                  </p:grpSpPr>
                  <p:grpSp>
                    <p:nvGrpSpPr>
                      <p:cNvPr id="69" name="Group 68"/>
                      <p:cNvGrpSpPr/>
                      <p:nvPr/>
                    </p:nvGrpSpPr>
                    <p:grpSpPr>
                      <a:xfrm>
                        <a:off x="1828800" y="3429001"/>
                        <a:ext cx="446088" cy="1219199"/>
                        <a:chOff x="1828800" y="3429001"/>
                        <a:chExt cx="446088" cy="1219199"/>
                      </a:xfrm>
                    </p:grpSpPr>
                    <p:grpSp>
                      <p:nvGrpSpPr>
                        <p:cNvPr id="15" name="Group 14"/>
                        <p:cNvGrpSpPr/>
                        <p:nvPr/>
                      </p:nvGrpSpPr>
                      <p:grpSpPr>
                        <a:xfrm>
                          <a:off x="1828800" y="3429001"/>
                          <a:ext cx="446088" cy="1219199"/>
                          <a:chOff x="1828800" y="3429001"/>
                          <a:chExt cx="446088" cy="1219199"/>
                        </a:xfrm>
                      </p:grpSpPr>
                      <p:sp>
                        <p:nvSpPr>
                          <p:cNvPr id="7" name="Rectangle 6"/>
                          <p:cNvSpPr/>
                          <p:nvPr/>
                        </p:nvSpPr>
                        <p:spPr bwMode="auto">
                          <a:xfrm>
                            <a:off x="1981200" y="3733800"/>
                            <a:ext cx="293688" cy="609600"/>
                          </a:xfrm>
                          <a:prstGeom prst="rect">
                            <a:avLst/>
                          </a:prstGeom>
                          <a:ln>
                            <a:headEnd type="none" w="med" len="med"/>
                            <a:tailEnd type="none" w="med" len="med"/>
                          </a:ln>
                        </p:spPr>
                        <p:style>
                          <a:lnRef idx="1">
                            <a:schemeClr val="accent6"/>
                          </a:lnRef>
                          <a:fillRef idx="2">
                            <a:schemeClr val="accent6"/>
                          </a:fillRef>
                          <a:effectRef idx="1">
                            <a:schemeClr val="accent6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vert="horz" wrap="square" lIns="90000" tIns="46800" rIns="90000" bIns="46800" numCol="1" rtlCol="0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indent="0" algn="l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n-US" sz="10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cs typeface="Arial" charset="0"/>
                            </a:endParaRPr>
                          </a:p>
                        </p:txBody>
                      </p:sp>
                      <p:cxnSp>
                        <p:nvCxnSpPr>
                          <p:cNvPr id="9" name="Straight Connector 8"/>
                          <p:cNvCxnSpPr/>
                          <p:nvPr/>
                        </p:nvCxnSpPr>
                        <p:spPr bwMode="auto">
                          <a:xfrm rot="5400000" flipH="1" flipV="1">
                            <a:off x="1981201" y="3581400"/>
                            <a:ext cx="304800" cy="1"/>
                          </a:xfrm>
                          <a:prstGeom prst="line">
                            <a:avLst/>
                          </a:prstGeom>
                          <a:gradFill rotWithShape="1">
                            <a:gsLst>
                              <a:gs pos="0">
                                <a:schemeClr val="accent1"/>
                              </a:gs>
                              <a:gs pos="100000">
                                <a:schemeClr val="bg1"/>
                              </a:gs>
                            </a:gsLst>
                            <a:lin ang="18900000" scaled="1"/>
                          </a:gra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</p:cxnSp>
                      <p:cxnSp>
                        <p:nvCxnSpPr>
                          <p:cNvPr id="14" name="Straight Connector 13"/>
                          <p:cNvCxnSpPr/>
                          <p:nvPr/>
                        </p:nvCxnSpPr>
                        <p:spPr bwMode="auto">
                          <a:xfrm rot="5400000" flipH="1" flipV="1">
                            <a:off x="1981200" y="4495799"/>
                            <a:ext cx="304800" cy="1"/>
                          </a:xfrm>
                          <a:prstGeom prst="line">
                            <a:avLst/>
                          </a:prstGeom>
                          <a:gradFill rotWithShape="1">
                            <a:gsLst>
                              <a:gs pos="0">
                                <a:schemeClr val="accent1"/>
                              </a:gs>
                              <a:gs pos="100000">
                                <a:schemeClr val="bg1"/>
                              </a:gs>
                            </a:gsLst>
                            <a:lin ang="18900000" scaled="1"/>
                          </a:gra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</p:cxnSp>
                      <p:cxnSp>
                        <p:nvCxnSpPr>
                          <p:cNvPr id="16" name="Straight Connector 15"/>
                          <p:cNvCxnSpPr/>
                          <p:nvPr/>
                        </p:nvCxnSpPr>
                        <p:spPr bwMode="auto">
                          <a:xfrm rot="10800000" flipV="1">
                            <a:off x="1828800" y="3849687"/>
                            <a:ext cx="152400" cy="1"/>
                          </a:xfrm>
                          <a:prstGeom prst="line">
                            <a:avLst/>
                          </a:prstGeom>
                          <a:ln>
                            <a:headEnd type="none" w="med" len="med"/>
                            <a:tailEnd type="none" w="med" len="med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2" name="Straight Connector 21"/>
                          <p:cNvCxnSpPr/>
                          <p:nvPr/>
                        </p:nvCxnSpPr>
                        <p:spPr bwMode="auto">
                          <a:xfrm rot="10800000" flipV="1">
                            <a:off x="1828800" y="3924300"/>
                            <a:ext cx="152400" cy="1"/>
                          </a:xfrm>
                          <a:prstGeom prst="line">
                            <a:avLst/>
                          </a:prstGeom>
                          <a:ln>
                            <a:headEnd type="none" w="med" len="med"/>
                            <a:tailEnd type="none" w="med" len="med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3" name="Straight Connector 22"/>
                          <p:cNvCxnSpPr/>
                          <p:nvPr/>
                        </p:nvCxnSpPr>
                        <p:spPr bwMode="auto">
                          <a:xfrm rot="10800000" flipV="1">
                            <a:off x="1828800" y="4000500"/>
                            <a:ext cx="152400" cy="1"/>
                          </a:xfrm>
                          <a:prstGeom prst="line">
                            <a:avLst/>
                          </a:prstGeom>
                          <a:ln>
                            <a:headEnd type="none" w="med" len="med"/>
                            <a:tailEnd type="none" w="med" len="med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4" name="Straight Connector 23"/>
                          <p:cNvCxnSpPr/>
                          <p:nvPr/>
                        </p:nvCxnSpPr>
                        <p:spPr bwMode="auto">
                          <a:xfrm rot="10800000" flipV="1">
                            <a:off x="1828800" y="4076698"/>
                            <a:ext cx="152400" cy="1"/>
                          </a:xfrm>
                          <a:prstGeom prst="line">
                            <a:avLst/>
                          </a:prstGeom>
                          <a:ln>
                            <a:headEnd type="none" w="med" len="med"/>
                            <a:tailEnd type="none" w="med" len="med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5" name="Straight Connector 24"/>
                          <p:cNvCxnSpPr/>
                          <p:nvPr/>
                        </p:nvCxnSpPr>
                        <p:spPr bwMode="auto">
                          <a:xfrm rot="10800000" flipV="1">
                            <a:off x="1828800" y="4152900"/>
                            <a:ext cx="152400" cy="1"/>
                          </a:xfrm>
                          <a:prstGeom prst="line">
                            <a:avLst/>
                          </a:prstGeom>
                          <a:ln>
                            <a:headEnd type="none" w="med" len="med"/>
                            <a:tailEnd type="none" w="med" len="med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6" name="Straight Connector 25"/>
                          <p:cNvCxnSpPr/>
                          <p:nvPr/>
                        </p:nvCxnSpPr>
                        <p:spPr bwMode="auto">
                          <a:xfrm rot="10800000" flipV="1">
                            <a:off x="1828800" y="4229098"/>
                            <a:ext cx="152400" cy="1"/>
                          </a:xfrm>
                          <a:prstGeom prst="line">
                            <a:avLst/>
                          </a:prstGeom>
                          <a:ln>
                            <a:headEnd type="none" w="med" len="med"/>
                            <a:tailEnd type="none" w="med" len="med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54" name="Group 53"/>
                        <p:cNvGrpSpPr/>
                        <p:nvPr/>
                      </p:nvGrpSpPr>
                      <p:grpSpPr>
                        <a:xfrm>
                          <a:off x="2057402" y="3805234"/>
                          <a:ext cx="152400" cy="468812"/>
                          <a:chOff x="3733800" y="2666999"/>
                          <a:chExt cx="152400" cy="1219208"/>
                        </a:xfrm>
                      </p:grpSpPr>
                      <p:cxnSp>
                        <p:nvCxnSpPr>
                          <p:cNvPr id="36" name="Straight Connector 35"/>
                          <p:cNvCxnSpPr/>
                          <p:nvPr/>
                        </p:nvCxnSpPr>
                        <p:spPr bwMode="auto">
                          <a:xfrm>
                            <a:off x="3733800" y="2666999"/>
                            <a:ext cx="152400" cy="76201"/>
                          </a:xfrm>
                          <a:prstGeom prst="line">
                            <a:avLst/>
                          </a:prstGeom>
                          <a:gradFill rotWithShape="1">
                            <a:gsLst>
                              <a:gs pos="0">
                                <a:schemeClr val="accent1"/>
                              </a:gs>
                              <a:gs pos="100000">
                                <a:schemeClr val="bg1"/>
                              </a:gs>
                            </a:gsLst>
                            <a:lin ang="18900000" scaled="1"/>
                          </a:gra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</p:cxnSp>
                      <p:cxnSp>
                        <p:nvCxnSpPr>
                          <p:cNvPr id="39" name="Straight Connector 38"/>
                          <p:cNvCxnSpPr/>
                          <p:nvPr/>
                        </p:nvCxnSpPr>
                        <p:spPr bwMode="auto">
                          <a:xfrm flipH="1">
                            <a:off x="3733800" y="2743200"/>
                            <a:ext cx="152400" cy="76200"/>
                          </a:xfrm>
                          <a:prstGeom prst="line">
                            <a:avLst/>
                          </a:prstGeom>
                          <a:gradFill rotWithShape="1">
                            <a:gsLst>
                              <a:gs pos="0">
                                <a:schemeClr val="accent1"/>
                              </a:gs>
                              <a:gs pos="100000">
                                <a:schemeClr val="bg1"/>
                              </a:gs>
                            </a:gsLst>
                            <a:lin ang="18900000" scaled="1"/>
                          </a:gra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</p:cxnSp>
                      <p:cxnSp>
                        <p:nvCxnSpPr>
                          <p:cNvPr id="40" name="Straight Connector 39"/>
                          <p:cNvCxnSpPr/>
                          <p:nvPr/>
                        </p:nvCxnSpPr>
                        <p:spPr bwMode="auto">
                          <a:xfrm>
                            <a:off x="3733800" y="2819400"/>
                            <a:ext cx="152400" cy="76201"/>
                          </a:xfrm>
                          <a:prstGeom prst="line">
                            <a:avLst/>
                          </a:prstGeom>
                          <a:gradFill rotWithShape="1">
                            <a:gsLst>
                              <a:gs pos="0">
                                <a:schemeClr val="accent1"/>
                              </a:gs>
                              <a:gs pos="100000">
                                <a:schemeClr val="bg1"/>
                              </a:gs>
                            </a:gsLst>
                            <a:lin ang="18900000" scaled="1"/>
                          </a:gra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</p:cxnSp>
                      <p:cxnSp>
                        <p:nvCxnSpPr>
                          <p:cNvPr id="41" name="Straight Connector 40"/>
                          <p:cNvCxnSpPr/>
                          <p:nvPr/>
                        </p:nvCxnSpPr>
                        <p:spPr bwMode="auto">
                          <a:xfrm flipH="1">
                            <a:off x="3733800" y="2895601"/>
                            <a:ext cx="152400" cy="76200"/>
                          </a:xfrm>
                          <a:prstGeom prst="line">
                            <a:avLst/>
                          </a:prstGeom>
                          <a:gradFill rotWithShape="1">
                            <a:gsLst>
                              <a:gs pos="0">
                                <a:schemeClr val="accent1"/>
                              </a:gs>
                              <a:gs pos="100000">
                                <a:schemeClr val="bg1"/>
                              </a:gs>
                            </a:gsLst>
                            <a:lin ang="18900000" scaled="1"/>
                          </a:gra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</p:cxnSp>
                      <p:cxnSp>
                        <p:nvCxnSpPr>
                          <p:cNvPr id="42" name="Straight Connector 41"/>
                          <p:cNvCxnSpPr/>
                          <p:nvPr/>
                        </p:nvCxnSpPr>
                        <p:spPr bwMode="auto">
                          <a:xfrm>
                            <a:off x="3733800" y="2971801"/>
                            <a:ext cx="152400" cy="76201"/>
                          </a:xfrm>
                          <a:prstGeom prst="line">
                            <a:avLst/>
                          </a:prstGeom>
                          <a:gradFill rotWithShape="1">
                            <a:gsLst>
                              <a:gs pos="0">
                                <a:schemeClr val="accent1"/>
                              </a:gs>
                              <a:gs pos="100000">
                                <a:schemeClr val="bg1"/>
                              </a:gs>
                            </a:gsLst>
                            <a:lin ang="18900000" scaled="1"/>
                          </a:gra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</p:cxnSp>
                      <p:cxnSp>
                        <p:nvCxnSpPr>
                          <p:cNvPr id="43" name="Straight Connector 42"/>
                          <p:cNvCxnSpPr/>
                          <p:nvPr/>
                        </p:nvCxnSpPr>
                        <p:spPr bwMode="auto">
                          <a:xfrm flipH="1">
                            <a:off x="3733800" y="3048002"/>
                            <a:ext cx="152400" cy="76200"/>
                          </a:xfrm>
                          <a:prstGeom prst="line">
                            <a:avLst/>
                          </a:prstGeom>
                          <a:gradFill rotWithShape="1">
                            <a:gsLst>
                              <a:gs pos="0">
                                <a:schemeClr val="accent1"/>
                              </a:gs>
                              <a:gs pos="100000">
                                <a:schemeClr val="bg1"/>
                              </a:gs>
                            </a:gsLst>
                            <a:lin ang="18900000" scaled="1"/>
                          </a:gra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</p:cxnSp>
                      <p:cxnSp>
                        <p:nvCxnSpPr>
                          <p:cNvPr id="44" name="Straight Connector 43"/>
                          <p:cNvCxnSpPr/>
                          <p:nvPr/>
                        </p:nvCxnSpPr>
                        <p:spPr bwMode="auto">
                          <a:xfrm>
                            <a:off x="3733800" y="3124202"/>
                            <a:ext cx="152400" cy="76201"/>
                          </a:xfrm>
                          <a:prstGeom prst="line">
                            <a:avLst/>
                          </a:prstGeom>
                          <a:gradFill rotWithShape="1">
                            <a:gsLst>
                              <a:gs pos="0">
                                <a:schemeClr val="accent1"/>
                              </a:gs>
                              <a:gs pos="100000">
                                <a:schemeClr val="bg1"/>
                              </a:gs>
                            </a:gsLst>
                            <a:lin ang="18900000" scaled="1"/>
                          </a:gra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</p:cxnSp>
                      <p:cxnSp>
                        <p:nvCxnSpPr>
                          <p:cNvPr id="45" name="Straight Connector 44"/>
                          <p:cNvCxnSpPr/>
                          <p:nvPr/>
                        </p:nvCxnSpPr>
                        <p:spPr bwMode="auto">
                          <a:xfrm flipH="1">
                            <a:off x="3733800" y="3200403"/>
                            <a:ext cx="152400" cy="76200"/>
                          </a:xfrm>
                          <a:prstGeom prst="line">
                            <a:avLst/>
                          </a:prstGeom>
                          <a:gradFill rotWithShape="1">
                            <a:gsLst>
                              <a:gs pos="0">
                                <a:schemeClr val="accent1"/>
                              </a:gs>
                              <a:gs pos="100000">
                                <a:schemeClr val="bg1"/>
                              </a:gs>
                            </a:gsLst>
                            <a:lin ang="18900000" scaled="1"/>
                          </a:gra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</p:cxnSp>
                      <p:cxnSp>
                        <p:nvCxnSpPr>
                          <p:cNvPr id="46" name="Straight Connector 45"/>
                          <p:cNvCxnSpPr/>
                          <p:nvPr/>
                        </p:nvCxnSpPr>
                        <p:spPr bwMode="auto">
                          <a:xfrm>
                            <a:off x="3733800" y="3276603"/>
                            <a:ext cx="152400" cy="76201"/>
                          </a:xfrm>
                          <a:prstGeom prst="line">
                            <a:avLst/>
                          </a:prstGeom>
                          <a:gradFill rotWithShape="1">
                            <a:gsLst>
                              <a:gs pos="0">
                                <a:schemeClr val="accent1"/>
                              </a:gs>
                              <a:gs pos="100000">
                                <a:schemeClr val="bg1"/>
                              </a:gs>
                            </a:gsLst>
                            <a:lin ang="18900000" scaled="1"/>
                          </a:gra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</p:cxnSp>
                      <p:cxnSp>
                        <p:nvCxnSpPr>
                          <p:cNvPr id="47" name="Straight Connector 46"/>
                          <p:cNvCxnSpPr/>
                          <p:nvPr/>
                        </p:nvCxnSpPr>
                        <p:spPr bwMode="auto">
                          <a:xfrm flipH="1">
                            <a:off x="3733800" y="3352804"/>
                            <a:ext cx="152400" cy="76200"/>
                          </a:xfrm>
                          <a:prstGeom prst="line">
                            <a:avLst/>
                          </a:prstGeom>
                          <a:gradFill rotWithShape="1">
                            <a:gsLst>
                              <a:gs pos="0">
                                <a:schemeClr val="accent1"/>
                              </a:gs>
                              <a:gs pos="100000">
                                <a:schemeClr val="bg1"/>
                              </a:gs>
                            </a:gsLst>
                            <a:lin ang="18900000" scaled="1"/>
                          </a:gra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</p:cxnSp>
                      <p:cxnSp>
                        <p:nvCxnSpPr>
                          <p:cNvPr id="48" name="Straight Connector 47"/>
                          <p:cNvCxnSpPr/>
                          <p:nvPr/>
                        </p:nvCxnSpPr>
                        <p:spPr bwMode="auto">
                          <a:xfrm>
                            <a:off x="3733800" y="3429004"/>
                            <a:ext cx="152400" cy="76201"/>
                          </a:xfrm>
                          <a:prstGeom prst="line">
                            <a:avLst/>
                          </a:prstGeom>
                          <a:gradFill rotWithShape="1">
                            <a:gsLst>
                              <a:gs pos="0">
                                <a:schemeClr val="accent1"/>
                              </a:gs>
                              <a:gs pos="100000">
                                <a:schemeClr val="bg1"/>
                              </a:gs>
                            </a:gsLst>
                            <a:lin ang="18900000" scaled="1"/>
                          </a:gra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</p:cxnSp>
                      <p:cxnSp>
                        <p:nvCxnSpPr>
                          <p:cNvPr id="49" name="Straight Connector 48"/>
                          <p:cNvCxnSpPr/>
                          <p:nvPr/>
                        </p:nvCxnSpPr>
                        <p:spPr bwMode="auto">
                          <a:xfrm flipH="1">
                            <a:off x="3733800" y="3505205"/>
                            <a:ext cx="152400" cy="76200"/>
                          </a:xfrm>
                          <a:prstGeom prst="line">
                            <a:avLst/>
                          </a:prstGeom>
                          <a:gradFill rotWithShape="1">
                            <a:gsLst>
                              <a:gs pos="0">
                                <a:schemeClr val="accent1"/>
                              </a:gs>
                              <a:gs pos="100000">
                                <a:schemeClr val="bg1"/>
                              </a:gs>
                            </a:gsLst>
                            <a:lin ang="18900000" scaled="1"/>
                          </a:gra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</p:cxnSp>
                      <p:cxnSp>
                        <p:nvCxnSpPr>
                          <p:cNvPr id="50" name="Straight Connector 49"/>
                          <p:cNvCxnSpPr/>
                          <p:nvPr/>
                        </p:nvCxnSpPr>
                        <p:spPr bwMode="auto">
                          <a:xfrm>
                            <a:off x="3733800" y="3581405"/>
                            <a:ext cx="152400" cy="76201"/>
                          </a:xfrm>
                          <a:prstGeom prst="line">
                            <a:avLst/>
                          </a:prstGeom>
                          <a:gradFill rotWithShape="1">
                            <a:gsLst>
                              <a:gs pos="0">
                                <a:schemeClr val="accent1"/>
                              </a:gs>
                              <a:gs pos="100000">
                                <a:schemeClr val="bg1"/>
                              </a:gs>
                            </a:gsLst>
                            <a:lin ang="18900000" scaled="1"/>
                          </a:gra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</p:cxnSp>
                      <p:cxnSp>
                        <p:nvCxnSpPr>
                          <p:cNvPr id="51" name="Straight Connector 50"/>
                          <p:cNvCxnSpPr/>
                          <p:nvPr/>
                        </p:nvCxnSpPr>
                        <p:spPr bwMode="auto">
                          <a:xfrm flipH="1">
                            <a:off x="3733800" y="3657606"/>
                            <a:ext cx="152400" cy="76200"/>
                          </a:xfrm>
                          <a:prstGeom prst="line">
                            <a:avLst/>
                          </a:prstGeom>
                          <a:gradFill rotWithShape="1">
                            <a:gsLst>
                              <a:gs pos="0">
                                <a:schemeClr val="accent1"/>
                              </a:gs>
                              <a:gs pos="100000">
                                <a:schemeClr val="bg1"/>
                              </a:gs>
                            </a:gsLst>
                            <a:lin ang="18900000" scaled="1"/>
                          </a:gra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</p:cxnSp>
                      <p:cxnSp>
                        <p:nvCxnSpPr>
                          <p:cNvPr id="52" name="Straight Connector 51"/>
                          <p:cNvCxnSpPr/>
                          <p:nvPr/>
                        </p:nvCxnSpPr>
                        <p:spPr bwMode="auto">
                          <a:xfrm>
                            <a:off x="3733800" y="3733806"/>
                            <a:ext cx="152400" cy="76201"/>
                          </a:xfrm>
                          <a:prstGeom prst="line">
                            <a:avLst/>
                          </a:prstGeom>
                          <a:gradFill rotWithShape="1">
                            <a:gsLst>
                              <a:gs pos="0">
                                <a:schemeClr val="accent1"/>
                              </a:gs>
                              <a:gs pos="100000">
                                <a:schemeClr val="bg1"/>
                              </a:gs>
                            </a:gsLst>
                            <a:lin ang="18900000" scaled="1"/>
                          </a:gra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</p:cxnSp>
                      <p:cxnSp>
                        <p:nvCxnSpPr>
                          <p:cNvPr id="53" name="Straight Connector 52"/>
                          <p:cNvCxnSpPr/>
                          <p:nvPr/>
                        </p:nvCxnSpPr>
                        <p:spPr bwMode="auto">
                          <a:xfrm flipH="1">
                            <a:off x="3733800" y="3810007"/>
                            <a:ext cx="152400" cy="76200"/>
                          </a:xfrm>
                          <a:prstGeom prst="line">
                            <a:avLst/>
                          </a:prstGeom>
                          <a:gradFill rotWithShape="1">
                            <a:gsLst>
                              <a:gs pos="0">
                                <a:schemeClr val="accent1"/>
                              </a:gs>
                              <a:gs pos="100000">
                                <a:schemeClr val="bg1"/>
                              </a:gs>
                            </a:gsLst>
                            <a:lin ang="18900000" scaled="1"/>
                          </a:gra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</p:cxnSp>
                    </p:grpSp>
                    <p:cxnSp>
                      <p:nvCxnSpPr>
                        <p:cNvPr id="60" name="Straight Connector 59"/>
                        <p:cNvCxnSpPr/>
                        <p:nvPr/>
                      </p:nvCxnSpPr>
                      <p:spPr bwMode="auto">
                        <a:xfrm rot="5400000" flipH="1" flipV="1">
                          <a:off x="2062564" y="3734196"/>
                          <a:ext cx="71434" cy="70642"/>
                        </a:xfrm>
                        <a:prstGeom prst="line">
                          <a:avLst/>
                        </a:prstGeom>
                        <a:gradFill rotWithShape="1">
                          <a:gsLst>
                            <a:gs pos="0">
                              <a:schemeClr val="accent1"/>
                            </a:gs>
                            <a:gs pos="100000">
                              <a:schemeClr val="bg1"/>
                            </a:gs>
                          </a:gsLst>
                          <a:lin ang="18900000" scaled="1"/>
                        </a:gra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5" name="Straight Connector 64"/>
                        <p:cNvCxnSpPr/>
                        <p:nvPr/>
                      </p:nvCxnSpPr>
                      <p:spPr bwMode="auto">
                        <a:xfrm rot="5400000" flipH="1">
                          <a:off x="2063600" y="4273400"/>
                          <a:ext cx="69355" cy="70642"/>
                        </a:xfrm>
                        <a:prstGeom prst="line">
                          <a:avLst/>
                        </a:prstGeom>
                        <a:gradFill rotWithShape="1">
                          <a:gsLst>
                            <a:gs pos="0">
                              <a:schemeClr val="accent1"/>
                            </a:gs>
                            <a:gs pos="100000">
                              <a:schemeClr val="bg1"/>
                            </a:gs>
                          </a:gsLst>
                          <a:lin ang="18900000" scaled="1"/>
                        </a:gra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cxnSp>
                    <p:nvCxnSpPr>
                      <p:cNvPr id="71" name="Straight Arrow Connector 70"/>
                      <p:cNvCxnSpPr/>
                      <p:nvPr/>
                    </p:nvCxnSpPr>
                    <p:spPr bwMode="auto">
                      <a:xfrm rot="5400000" flipH="1" flipV="1">
                        <a:off x="1847852" y="3829052"/>
                        <a:ext cx="609597" cy="419100"/>
                      </a:xfrm>
                      <a:prstGeom prst="straightConnector1">
                        <a:avLst/>
                      </a:prstGeom>
                      <a:gradFill rotWithShape="1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18900000" scaled="1"/>
                      </a:gra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triangle" w="med" len="med"/>
                      </a:ln>
                      <a:effectLst/>
                    </p:spPr>
                  </p:cxnSp>
                </p:grpSp>
                <p:grpSp>
                  <p:nvGrpSpPr>
                    <p:cNvPr id="110" name="Group 109"/>
                    <p:cNvGrpSpPr/>
                    <p:nvPr/>
                  </p:nvGrpSpPr>
                  <p:grpSpPr>
                    <a:xfrm>
                      <a:off x="1828800" y="2438401"/>
                      <a:ext cx="514353" cy="1219199"/>
                      <a:chOff x="4724400" y="3031454"/>
                      <a:chExt cx="514353" cy="1219199"/>
                    </a:xfrm>
                  </p:grpSpPr>
                  <p:grpSp>
                    <p:nvGrpSpPr>
                      <p:cNvPr id="80" name="Group 14"/>
                      <p:cNvGrpSpPr/>
                      <p:nvPr/>
                    </p:nvGrpSpPr>
                    <p:grpSpPr>
                      <a:xfrm>
                        <a:off x="4724400" y="3031454"/>
                        <a:ext cx="446088" cy="1219199"/>
                        <a:chOff x="1828800" y="3429001"/>
                        <a:chExt cx="446088" cy="1219199"/>
                      </a:xfrm>
                    </p:grpSpPr>
                    <p:sp>
                      <p:nvSpPr>
                        <p:cNvPr id="100" name="Rectangle 99"/>
                        <p:cNvSpPr/>
                        <p:nvPr/>
                      </p:nvSpPr>
                      <p:spPr bwMode="auto">
                        <a:xfrm>
                          <a:off x="1981200" y="3733800"/>
                          <a:ext cx="293688" cy="609600"/>
                        </a:xfrm>
                        <a:prstGeom prst="rect">
                          <a:avLst/>
                        </a:prstGeom>
                        <a:ln>
                          <a:headEnd type="none" w="med" len="med"/>
                          <a:tailEnd type="none" w="med" len="med"/>
                        </a:ln>
                      </p:spPr>
                      <p:style>
                        <a:lnRef idx="1">
                          <a:schemeClr val="accent6"/>
                        </a:lnRef>
                        <a:fillRef idx="2">
                          <a:schemeClr val="accent6"/>
                        </a:fillRef>
                        <a:effectRef idx="1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vert="horz" wrap="square" lIns="90000" tIns="46800" rIns="90000" bIns="4680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0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endParaRPr>
                        </a:p>
                      </p:txBody>
                    </p:sp>
                    <p:cxnSp>
                      <p:nvCxnSpPr>
                        <p:cNvPr id="101" name="Straight Connector 100"/>
                        <p:cNvCxnSpPr/>
                        <p:nvPr/>
                      </p:nvCxnSpPr>
                      <p:spPr bwMode="auto">
                        <a:xfrm rot="5400000" flipH="1" flipV="1">
                          <a:off x="1981201" y="3581400"/>
                          <a:ext cx="304800" cy="1"/>
                        </a:xfrm>
                        <a:prstGeom prst="line">
                          <a:avLst/>
                        </a:prstGeom>
                        <a:gradFill rotWithShape="1">
                          <a:gsLst>
                            <a:gs pos="0">
                              <a:schemeClr val="accent1"/>
                            </a:gs>
                            <a:gs pos="100000">
                              <a:schemeClr val="bg1"/>
                            </a:gs>
                          </a:gsLst>
                          <a:lin ang="18900000" scaled="1"/>
                        </a:gra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02" name="Straight Connector 101"/>
                        <p:cNvCxnSpPr/>
                        <p:nvPr/>
                      </p:nvCxnSpPr>
                      <p:spPr bwMode="auto">
                        <a:xfrm rot="5400000" flipH="1" flipV="1">
                          <a:off x="1981200" y="4495799"/>
                          <a:ext cx="304800" cy="1"/>
                        </a:xfrm>
                        <a:prstGeom prst="line">
                          <a:avLst/>
                        </a:prstGeom>
                        <a:gradFill rotWithShape="1">
                          <a:gsLst>
                            <a:gs pos="0">
                              <a:schemeClr val="accent1"/>
                            </a:gs>
                            <a:gs pos="100000">
                              <a:schemeClr val="bg1"/>
                            </a:gs>
                          </a:gsLst>
                          <a:lin ang="18900000" scaled="1"/>
                        </a:gra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03" name="Straight Connector 102"/>
                        <p:cNvCxnSpPr/>
                        <p:nvPr/>
                      </p:nvCxnSpPr>
                      <p:spPr bwMode="auto">
                        <a:xfrm rot="10800000" flipV="1">
                          <a:off x="1828800" y="3849687"/>
                          <a:ext cx="152400" cy="1"/>
                        </a:xfrm>
                        <a:prstGeom prst="line">
                          <a:avLst/>
                        </a:prstGeom>
                        <a:ln>
                          <a:headEnd type="none" w="med" len="med"/>
                          <a:tailEnd type="none" w="med" len="me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4" name="Straight Connector 103"/>
                        <p:cNvCxnSpPr/>
                        <p:nvPr/>
                      </p:nvCxnSpPr>
                      <p:spPr bwMode="auto">
                        <a:xfrm rot="10800000" flipV="1">
                          <a:off x="1828800" y="3924300"/>
                          <a:ext cx="152400" cy="1"/>
                        </a:xfrm>
                        <a:prstGeom prst="line">
                          <a:avLst/>
                        </a:prstGeom>
                        <a:ln>
                          <a:headEnd type="none" w="med" len="med"/>
                          <a:tailEnd type="none" w="med" len="me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5" name="Straight Connector 104"/>
                        <p:cNvCxnSpPr/>
                        <p:nvPr/>
                      </p:nvCxnSpPr>
                      <p:spPr bwMode="auto">
                        <a:xfrm rot="10800000" flipV="1">
                          <a:off x="1828800" y="4000500"/>
                          <a:ext cx="152400" cy="1"/>
                        </a:xfrm>
                        <a:prstGeom prst="line">
                          <a:avLst/>
                        </a:prstGeom>
                        <a:ln>
                          <a:headEnd type="none" w="med" len="med"/>
                          <a:tailEnd type="none" w="med" len="me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6" name="Straight Connector 105"/>
                        <p:cNvCxnSpPr/>
                        <p:nvPr/>
                      </p:nvCxnSpPr>
                      <p:spPr bwMode="auto">
                        <a:xfrm rot="10800000" flipV="1">
                          <a:off x="1828800" y="4076698"/>
                          <a:ext cx="152400" cy="1"/>
                        </a:xfrm>
                        <a:prstGeom prst="line">
                          <a:avLst/>
                        </a:prstGeom>
                        <a:ln>
                          <a:headEnd type="none" w="med" len="med"/>
                          <a:tailEnd type="none" w="med" len="me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7" name="Straight Connector 106"/>
                        <p:cNvCxnSpPr/>
                        <p:nvPr/>
                      </p:nvCxnSpPr>
                      <p:spPr bwMode="auto">
                        <a:xfrm rot="10800000" flipV="1">
                          <a:off x="1828800" y="4152900"/>
                          <a:ext cx="152400" cy="1"/>
                        </a:xfrm>
                        <a:prstGeom prst="line">
                          <a:avLst/>
                        </a:prstGeom>
                        <a:ln>
                          <a:headEnd type="none" w="med" len="med"/>
                          <a:tailEnd type="none" w="med" len="me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8" name="Straight Connector 107"/>
                        <p:cNvCxnSpPr/>
                        <p:nvPr/>
                      </p:nvCxnSpPr>
                      <p:spPr bwMode="auto">
                        <a:xfrm rot="10800000" flipV="1">
                          <a:off x="1828800" y="4229098"/>
                          <a:ext cx="152400" cy="1"/>
                        </a:xfrm>
                        <a:prstGeom prst="line">
                          <a:avLst/>
                        </a:prstGeom>
                        <a:ln>
                          <a:headEnd type="none" w="med" len="med"/>
                          <a:tailEnd type="none" w="med" len="me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79" name="Straight Arrow Connector 78"/>
                      <p:cNvCxnSpPr/>
                      <p:nvPr/>
                    </p:nvCxnSpPr>
                    <p:spPr bwMode="auto">
                      <a:xfrm rot="5400000" flipH="1" flipV="1">
                        <a:off x="4724404" y="3437389"/>
                        <a:ext cx="609597" cy="419100"/>
                      </a:xfrm>
                      <a:prstGeom prst="straightConnector1">
                        <a:avLst/>
                      </a:prstGeom>
                      <a:gradFill rotWithShape="1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18900000" scaled="1"/>
                      </a:gra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triangle" w="med" len="med"/>
                      </a:ln>
                      <a:effectLst/>
                    </p:spPr>
                  </p:cxnSp>
                  <p:sp>
                    <p:nvSpPr>
                      <p:cNvPr id="109" name="Donut 108"/>
                      <p:cNvSpPr/>
                      <p:nvPr/>
                    </p:nvSpPr>
                    <p:spPr bwMode="auto">
                      <a:xfrm>
                        <a:off x="4876800" y="3500434"/>
                        <a:ext cx="304800" cy="304801"/>
                      </a:xfrm>
                      <a:prstGeom prst="donut">
                        <a:avLst/>
                      </a:prstGeom>
                      <a:solidFill>
                        <a:srgbClr val="C00000"/>
                      </a:solidFill>
                      <a:ln w="9525" cap="flat" cmpd="sng" algn="ctr">
                        <a:solidFill>
                          <a:srgbClr val="C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0000" tIns="46800" rIns="90000" bIns="4680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</p:grpSp>
              <p:sp>
                <p:nvSpPr>
                  <p:cNvPr id="112" name="Isosceles Triangle 111"/>
                  <p:cNvSpPr/>
                  <p:nvPr/>
                </p:nvSpPr>
                <p:spPr bwMode="auto">
                  <a:xfrm>
                    <a:off x="2596362" y="4082597"/>
                    <a:ext cx="457200" cy="348783"/>
                  </a:xfrm>
                  <a:prstGeom prst="triangle">
                    <a:avLst/>
                  </a:prstGeom>
                  <a:solidFill>
                    <a:srgbClr val="C0000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0000" tIns="46800" rIns="90000" bIns="4680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endParaRPr>
                  </a:p>
                </p:txBody>
              </p:sp>
            </p:grpSp>
            <p:grpSp>
              <p:nvGrpSpPr>
                <p:cNvPr id="131" name="Group 130"/>
                <p:cNvGrpSpPr/>
                <p:nvPr/>
              </p:nvGrpSpPr>
              <p:grpSpPr>
                <a:xfrm>
                  <a:off x="2520160" y="1714500"/>
                  <a:ext cx="451640" cy="425999"/>
                  <a:chOff x="2520160" y="1714500"/>
                  <a:chExt cx="451640" cy="425999"/>
                </a:xfrm>
              </p:grpSpPr>
              <p:sp>
                <p:nvSpPr>
                  <p:cNvPr id="116" name="Rectangle 115"/>
                  <p:cNvSpPr/>
                  <p:nvPr/>
                </p:nvSpPr>
                <p:spPr bwMode="auto">
                  <a:xfrm>
                    <a:off x="2520160" y="1714500"/>
                    <a:ext cx="451640" cy="42599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0000" tIns="46800" rIns="90000" bIns="4680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endParaRPr>
                  </a:p>
                </p:txBody>
              </p:sp>
              <p:cxnSp>
                <p:nvCxnSpPr>
                  <p:cNvPr id="118" name="Straight Connector 117"/>
                  <p:cNvCxnSpPr/>
                  <p:nvPr/>
                </p:nvCxnSpPr>
                <p:spPr bwMode="auto">
                  <a:xfrm rot="5400000" flipH="1" flipV="1">
                    <a:off x="2696887" y="2079103"/>
                    <a:ext cx="121199" cy="1594"/>
                  </a:xfrm>
                  <a:prstGeom prst="line">
                    <a:avLst/>
                  </a:prstGeom>
                  <a:gradFill rotWithShape="1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18900000" scaled="1"/>
                  </a:gradFill>
                  <a:ln w="38100" cap="flat" cmpd="sng" algn="ctr">
                    <a:solidFill>
                      <a:srgbClr val="C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22" name="Straight Connector 121"/>
                  <p:cNvCxnSpPr/>
                  <p:nvPr/>
                </p:nvCxnSpPr>
                <p:spPr bwMode="auto">
                  <a:xfrm rot="10800000" flipV="1">
                    <a:off x="2520160" y="1866898"/>
                    <a:ext cx="157954" cy="1"/>
                  </a:xfrm>
                  <a:prstGeom prst="line">
                    <a:avLst/>
                  </a:prstGeom>
                  <a:gradFill rotWithShape="1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18900000" scaled="1"/>
                  </a:gradFill>
                  <a:ln w="38100" cap="flat" cmpd="sng" algn="ctr">
                    <a:solidFill>
                      <a:srgbClr val="C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26" name="Straight Connector 125"/>
                  <p:cNvCxnSpPr/>
                  <p:nvPr/>
                </p:nvCxnSpPr>
                <p:spPr bwMode="auto">
                  <a:xfrm rot="10800000" flipV="1">
                    <a:off x="2813846" y="1866900"/>
                    <a:ext cx="157954" cy="1"/>
                  </a:xfrm>
                  <a:prstGeom prst="line">
                    <a:avLst/>
                  </a:prstGeom>
                  <a:gradFill rotWithShape="1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18900000" scaled="1"/>
                  </a:gradFill>
                  <a:ln w="38100" cap="flat" cmpd="sng" algn="ctr">
                    <a:solidFill>
                      <a:srgbClr val="C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28" name="Straight Arrow Connector 127"/>
                  <p:cNvCxnSpPr/>
                  <p:nvPr/>
                </p:nvCxnSpPr>
                <p:spPr bwMode="auto">
                  <a:xfrm rot="5400000" flipH="1" flipV="1">
                    <a:off x="2715424" y="1909764"/>
                    <a:ext cx="152398" cy="66675"/>
                  </a:xfrm>
                  <a:prstGeom prst="straightConnector1">
                    <a:avLst/>
                  </a:prstGeom>
                  <a:gradFill rotWithShape="1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18900000" scaled="1"/>
                  </a:gradFill>
                  <a:ln w="28575" cap="flat" cmpd="sng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oval" w="med" len="med"/>
                  </a:ln>
                  <a:effectLst/>
                </p:spPr>
              </p:cxnSp>
            </p:grpSp>
            <p:grpSp>
              <p:nvGrpSpPr>
                <p:cNvPr id="132" name="Group 131"/>
                <p:cNvGrpSpPr/>
                <p:nvPr/>
              </p:nvGrpSpPr>
              <p:grpSpPr>
                <a:xfrm rot="10800000">
                  <a:off x="2525719" y="5041981"/>
                  <a:ext cx="451640" cy="425999"/>
                  <a:chOff x="2520160" y="1714500"/>
                  <a:chExt cx="451640" cy="425999"/>
                </a:xfrm>
              </p:grpSpPr>
              <p:sp>
                <p:nvSpPr>
                  <p:cNvPr id="133" name="Rectangle 132"/>
                  <p:cNvSpPr/>
                  <p:nvPr/>
                </p:nvSpPr>
                <p:spPr bwMode="auto">
                  <a:xfrm>
                    <a:off x="2520160" y="1714500"/>
                    <a:ext cx="451640" cy="42599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0000" tIns="46800" rIns="90000" bIns="4680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endParaRPr>
                  </a:p>
                </p:txBody>
              </p:sp>
              <p:cxnSp>
                <p:nvCxnSpPr>
                  <p:cNvPr id="134" name="Straight Connector 133"/>
                  <p:cNvCxnSpPr/>
                  <p:nvPr/>
                </p:nvCxnSpPr>
                <p:spPr bwMode="auto">
                  <a:xfrm rot="5400000" flipH="1" flipV="1">
                    <a:off x="2696887" y="2079103"/>
                    <a:ext cx="121199" cy="1594"/>
                  </a:xfrm>
                  <a:prstGeom prst="line">
                    <a:avLst/>
                  </a:prstGeom>
                  <a:gradFill rotWithShape="1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18900000" scaled="1"/>
                  </a:gradFill>
                  <a:ln w="38100" cap="flat" cmpd="sng" algn="ctr">
                    <a:solidFill>
                      <a:srgbClr val="C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5" name="Straight Connector 134"/>
                  <p:cNvCxnSpPr/>
                  <p:nvPr/>
                </p:nvCxnSpPr>
                <p:spPr bwMode="auto">
                  <a:xfrm rot="10800000" flipV="1">
                    <a:off x="2520160" y="1866898"/>
                    <a:ext cx="157954" cy="1"/>
                  </a:xfrm>
                  <a:prstGeom prst="line">
                    <a:avLst/>
                  </a:prstGeom>
                  <a:gradFill rotWithShape="1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18900000" scaled="1"/>
                  </a:gradFill>
                  <a:ln w="38100" cap="flat" cmpd="sng" algn="ctr">
                    <a:solidFill>
                      <a:srgbClr val="C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6" name="Straight Connector 135"/>
                  <p:cNvCxnSpPr/>
                  <p:nvPr/>
                </p:nvCxnSpPr>
                <p:spPr bwMode="auto">
                  <a:xfrm rot="10800000" flipV="1">
                    <a:off x="2813846" y="1866900"/>
                    <a:ext cx="157954" cy="1"/>
                  </a:xfrm>
                  <a:prstGeom prst="line">
                    <a:avLst/>
                  </a:prstGeom>
                  <a:gradFill rotWithShape="1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18900000" scaled="1"/>
                  </a:gradFill>
                  <a:ln w="38100" cap="flat" cmpd="sng" algn="ctr">
                    <a:solidFill>
                      <a:srgbClr val="C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7" name="Straight Arrow Connector 136"/>
                  <p:cNvCxnSpPr/>
                  <p:nvPr/>
                </p:nvCxnSpPr>
                <p:spPr bwMode="auto">
                  <a:xfrm rot="5400000" flipH="1" flipV="1">
                    <a:off x="2715424" y="1909764"/>
                    <a:ext cx="152398" cy="66675"/>
                  </a:xfrm>
                  <a:prstGeom prst="straightConnector1">
                    <a:avLst/>
                  </a:prstGeom>
                  <a:gradFill rotWithShape="1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18900000" scaled="1"/>
                  </a:gradFill>
                  <a:ln w="28575" cap="flat" cmpd="sng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oval" w="med" len="med"/>
                  </a:ln>
                  <a:effectLst/>
                </p:spPr>
              </p:cxnSp>
            </p:grpSp>
            <p:grpSp>
              <p:nvGrpSpPr>
                <p:cNvPr id="138" name="Group 137"/>
                <p:cNvGrpSpPr/>
                <p:nvPr/>
              </p:nvGrpSpPr>
              <p:grpSpPr>
                <a:xfrm rot="5400000">
                  <a:off x="1365681" y="3333080"/>
                  <a:ext cx="451640" cy="425999"/>
                  <a:chOff x="2520160" y="1714500"/>
                  <a:chExt cx="451640" cy="425999"/>
                </a:xfrm>
              </p:grpSpPr>
              <p:sp>
                <p:nvSpPr>
                  <p:cNvPr id="139" name="Rectangle 138"/>
                  <p:cNvSpPr/>
                  <p:nvPr/>
                </p:nvSpPr>
                <p:spPr bwMode="auto">
                  <a:xfrm>
                    <a:off x="2520160" y="1714500"/>
                    <a:ext cx="451640" cy="42599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0000" tIns="46800" rIns="90000" bIns="4680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cs typeface="Arial" charset="0"/>
                    </a:endParaRPr>
                  </a:p>
                </p:txBody>
              </p:sp>
              <p:cxnSp>
                <p:nvCxnSpPr>
                  <p:cNvPr id="140" name="Straight Connector 139"/>
                  <p:cNvCxnSpPr/>
                  <p:nvPr/>
                </p:nvCxnSpPr>
                <p:spPr bwMode="auto">
                  <a:xfrm rot="5400000" flipH="1" flipV="1">
                    <a:off x="2696887" y="2079103"/>
                    <a:ext cx="121199" cy="1594"/>
                  </a:xfrm>
                  <a:prstGeom prst="line">
                    <a:avLst/>
                  </a:prstGeom>
                  <a:gradFill rotWithShape="1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18900000" scaled="1"/>
                  </a:gradFill>
                  <a:ln w="38100" cap="flat" cmpd="sng" algn="ctr">
                    <a:solidFill>
                      <a:srgbClr val="C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1" name="Straight Connector 140"/>
                  <p:cNvCxnSpPr/>
                  <p:nvPr/>
                </p:nvCxnSpPr>
                <p:spPr bwMode="auto">
                  <a:xfrm rot="10800000" flipV="1">
                    <a:off x="2520160" y="1866898"/>
                    <a:ext cx="157954" cy="1"/>
                  </a:xfrm>
                  <a:prstGeom prst="line">
                    <a:avLst/>
                  </a:prstGeom>
                  <a:gradFill rotWithShape="1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18900000" scaled="1"/>
                  </a:gradFill>
                  <a:ln w="38100" cap="flat" cmpd="sng" algn="ctr">
                    <a:solidFill>
                      <a:srgbClr val="C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2" name="Straight Connector 141"/>
                  <p:cNvCxnSpPr/>
                  <p:nvPr/>
                </p:nvCxnSpPr>
                <p:spPr bwMode="auto">
                  <a:xfrm rot="10800000" flipV="1">
                    <a:off x="2813846" y="1866900"/>
                    <a:ext cx="157954" cy="1"/>
                  </a:xfrm>
                  <a:prstGeom prst="line">
                    <a:avLst/>
                  </a:prstGeom>
                  <a:gradFill rotWithShape="1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18900000" scaled="1"/>
                  </a:gradFill>
                  <a:ln w="38100" cap="flat" cmpd="sng" algn="ctr">
                    <a:solidFill>
                      <a:srgbClr val="C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3" name="Straight Arrow Connector 142"/>
                  <p:cNvCxnSpPr/>
                  <p:nvPr/>
                </p:nvCxnSpPr>
                <p:spPr bwMode="auto">
                  <a:xfrm rot="5400000" flipH="1" flipV="1">
                    <a:off x="2715424" y="1909764"/>
                    <a:ext cx="152398" cy="66675"/>
                  </a:xfrm>
                  <a:prstGeom prst="straightConnector1">
                    <a:avLst/>
                  </a:prstGeom>
                  <a:gradFill rotWithShape="1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18900000" scaled="1"/>
                  </a:gradFill>
                  <a:ln w="28575" cap="flat" cmpd="sng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oval" w="med" len="med"/>
                  </a:ln>
                  <a:effectLst/>
                </p:spPr>
              </p:cxnSp>
            </p:grpSp>
            <p:cxnSp>
              <p:nvCxnSpPr>
                <p:cNvPr id="150" name="Straight Connector 149"/>
                <p:cNvCxnSpPr/>
                <p:nvPr/>
              </p:nvCxnSpPr>
              <p:spPr bwMode="auto">
                <a:xfrm>
                  <a:off x="1648133" y="5315582"/>
                  <a:ext cx="872027" cy="1588"/>
                </a:xfrm>
                <a:prstGeom prst="lin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4" name="Straight Connector 153"/>
                <p:cNvCxnSpPr/>
                <p:nvPr/>
              </p:nvCxnSpPr>
              <p:spPr bwMode="auto">
                <a:xfrm>
                  <a:off x="1646544" y="1865310"/>
                  <a:ext cx="872027" cy="1588"/>
                </a:xfrm>
                <a:prstGeom prst="lin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5" name="Straight Connector 154"/>
                <p:cNvCxnSpPr/>
                <p:nvPr/>
              </p:nvCxnSpPr>
              <p:spPr bwMode="auto">
                <a:xfrm>
                  <a:off x="506474" y="3550993"/>
                  <a:ext cx="872027" cy="1588"/>
                </a:xfrm>
                <a:prstGeom prst="lin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60" name="Isosceles Triangle 159"/>
              <p:cNvSpPr/>
              <p:nvPr/>
            </p:nvSpPr>
            <p:spPr bwMode="auto">
              <a:xfrm rot="5400000">
                <a:off x="4492856" y="1526946"/>
                <a:ext cx="762000" cy="679913"/>
              </a:xfrm>
              <a:prstGeom prst="triangle">
                <a:avLst/>
              </a:prstGeom>
              <a:solidFill>
                <a:srgbClr val="C0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61" name="Straight Connector 160"/>
              <p:cNvCxnSpPr/>
              <p:nvPr/>
            </p:nvCxnSpPr>
            <p:spPr bwMode="auto">
              <a:xfrm>
                <a:off x="5213813" y="1863722"/>
                <a:ext cx="539287" cy="1588"/>
              </a:xfrm>
              <a:prstGeom prst="lin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62" name="Isosceles Triangle 161"/>
              <p:cNvSpPr/>
              <p:nvPr/>
            </p:nvSpPr>
            <p:spPr bwMode="auto">
              <a:xfrm rot="5400000">
                <a:off x="5712056" y="1523766"/>
                <a:ext cx="762000" cy="679913"/>
              </a:xfrm>
              <a:prstGeom prst="triangle">
                <a:avLst/>
              </a:prstGeom>
              <a:solidFill>
                <a:srgbClr val="C0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3390901" y="4275691"/>
                <a:ext cx="82105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16 dB Gain</a:t>
                </a:r>
                <a:endParaRPr lang="en-US" dirty="0"/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4514851" y="1281111"/>
                <a:ext cx="82105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 dB Gain</a:t>
                </a:r>
                <a:endParaRPr lang="en-US" dirty="0"/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6252353" y="1327277"/>
                <a:ext cx="12973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25 dB Gain</a:t>
                </a:r>
              </a:p>
              <a:p>
                <a:r>
                  <a:rPr lang="en-US" dirty="0" smtClean="0"/>
                  <a:t>&gt;40 dBm (&gt;9.5 W)</a:t>
                </a:r>
                <a:endParaRPr lang="en-US" dirty="0"/>
              </a:p>
            </p:txBody>
          </p:sp>
          <p:cxnSp>
            <p:nvCxnSpPr>
              <p:cNvPr id="167" name="Straight Connector 166"/>
              <p:cNvCxnSpPr/>
              <p:nvPr/>
            </p:nvCxnSpPr>
            <p:spPr bwMode="auto">
              <a:xfrm>
                <a:off x="6433013" y="1862134"/>
                <a:ext cx="1147299" cy="1588"/>
              </a:xfrm>
              <a:prstGeom prst="lin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68" name="Isosceles Triangle 167"/>
              <p:cNvSpPr/>
              <p:nvPr/>
            </p:nvSpPr>
            <p:spPr bwMode="auto">
              <a:xfrm rot="16200000">
                <a:off x="4492857" y="4978801"/>
                <a:ext cx="762000" cy="679913"/>
              </a:xfrm>
              <a:prstGeom prst="triangle">
                <a:avLst/>
              </a:prstGeom>
              <a:solidFill>
                <a:srgbClr val="C0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69" name="Straight Connector 168"/>
              <p:cNvCxnSpPr/>
              <p:nvPr/>
            </p:nvCxnSpPr>
            <p:spPr bwMode="auto">
              <a:xfrm>
                <a:off x="5213813" y="5313990"/>
                <a:ext cx="234487" cy="1588"/>
              </a:xfrm>
              <a:prstGeom prst="lin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70" name="Isosceles Triangle 169"/>
              <p:cNvSpPr/>
              <p:nvPr/>
            </p:nvSpPr>
            <p:spPr bwMode="auto">
              <a:xfrm rot="16200000">
                <a:off x="5407257" y="4974032"/>
                <a:ext cx="762000" cy="679913"/>
              </a:xfrm>
              <a:prstGeom prst="triangle">
                <a:avLst/>
              </a:prstGeom>
              <a:solidFill>
                <a:srgbClr val="C0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5469083" y="5699758"/>
                <a:ext cx="7986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9</a:t>
                </a:r>
                <a:r>
                  <a:rPr lang="en-US" dirty="0" smtClean="0"/>
                  <a:t> dB Gain</a:t>
                </a:r>
              </a:p>
              <a:p>
                <a:r>
                  <a:rPr lang="en-US" dirty="0" smtClean="0"/>
                  <a:t>NF&lt;3.4 dB</a:t>
                </a:r>
                <a:endParaRPr lang="en-US" dirty="0"/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4627241" y="5699758"/>
                <a:ext cx="82105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 dB Gain</a:t>
                </a:r>
                <a:endParaRPr lang="en-US" dirty="0"/>
              </a:p>
            </p:txBody>
          </p:sp>
          <p:cxnSp>
            <p:nvCxnSpPr>
              <p:cNvPr id="174" name="Straight Connector 173"/>
              <p:cNvCxnSpPr/>
              <p:nvPr/>
            </p:nvCxnSpPr>
            <p:spPr bwMode="auto">
              <a:xfrm>
                <a:off x="6128214" y="5312402"/>
                <a:ext cx="234487" cy="1588"/>
              </a:xfrm>
              <a:prstGeom prst="lin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75" name="Rectangle 174"/>
              <p:cNvSpPr/>
              <p:nvPr/>
            </p:nvSpPr>
            <p:spPr bwMode="auto">
              <a:xfrm>
                <a:off x="6362701" y="4992930"/>
                <a:ext cx="647700" cy="65165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78" name="Freeform 177"/>
              <p:cNvSpPr/>
              <p:nvPr/>
            </p:nvSpPr>
            <p:spPr bwMode="auto">
              <a:xfrm>
                <a:off x="6481104" y="5124452"/>
                <a:ext cx="395946" cy="438148"/>
              </a:xfrm>
              <a:custGeom>
                <a:avLst/>
                <a:gdLst>
                  <a:gd name="connsiteX0" fmla="*/ 0 w 876300"/>
                  <a:gd name="connsiteY0" fmla="*/ 815975 h 815975"/>
                  <a:gd name="connsiteX1" fmla="*/ 400050 w 876300"/>
                  <a:gd name="connsiteY1" fmla="*/ 215900 h 815975"/>
                  <a:gd name="connsiteX2" fmla="*/ 628650 w 876300"/>
                  <a:gd name="connsiteY2" fmla="*/ 34925 h 815975"/>
                  <a:gd name="connsiteX3" fmla="*/ 876300 w 876300"/>
                  <a:gd name="connsiteY3" fmla="*/ 6350 h 815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76300" h="815975">
                    <a:moveTo>
                      <a:pt x="0" y="815975"/>
                    </a:moveTo>
                    <a:cubicBezTo>
                      <a:pt x="147637" y="581025"/>
                      <a:pt x="295275" y="346075"/>
                      <a:pt x="400050" y="215900"/>
                    </a:cubicBezTo>
                    <a:cubicBezTo>
                      <a:pt x="504825" y="85725"/>
                      <a:pt x="549275" y="69850"/>
                      <a:pt x="628650" y="34925"/>
                    </a:cubicBezTo>
                    <a:cubicBezTo>
                      <a:pt x="708025" y="0"/>
                      <a:pt x="792162" y="3175"/>
                      <a:pt x="876300" y="6350"/>
                    </a:cubicBezTo>
                  </a:path>
                </a:pathLst>
              </a:custGeom>
              <a:noFill/>
              <a:ln w="3810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79" name="TextBox 178"/>
              <p:cNvSpPr txBox="1"/>
              <p:nvPr/>
            </p:nvSpPr>
            <p:spPr>
              <a:xfrm>
                <a:off x="6362701" y="4545725"/>
                <a:ext cx="10839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Psat 10 dBm</a:t>
                </a:r>
              </a:p>
              <a:p>
                <a:r>
                  <a:rPr lang="en-US" dirty="0" smtClean="0"/>
                  <a:t>Insertion -1.5dB</a:t>
                </a:r>
                <a:endParaRPr lang="en-US" dirty="0"/>
              </a:p>
            </p:txBody>
          </p:sp>
          <p:cxnSp>
            <p:nvCxnSpPr>
              <p:cNvPr id="180" name="Straight Connector 179"/>
              <p:cNvCxnSpPr/>
              <p:nvPr/>
            </p:nvCxnSpPr>
            <p:spPr bwMode="auto">
              <a:xfrm>
                <a:off x="7010401" y="5310814"/>
                <a:ext cx="571499" cy="1588"/>
              </a:xfrm>
              <a:prstGeom prst="lin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7" name="Straight Connector 186"/>
              <p:cNvCxnSpPr/>
              <p:nvPr/>
            </p:nvCxnSpPr>
            <p:spPr bwMode="auto">
              <a:xfrm rot="5400000" flipH="1" flipV="1">
                <a:off x="6809861" y="4546257"/>
                <a:ext cx="1550438" cy="1"/>
              </a:xfrm>
              <a:prstGeom prst="lin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8" name="Straight Connector 187"/>
              <p:cNvCxnSpPr/>
              <p:nvPr/>
            </p:nvCxnSpPr>
            <p:spPr bwMode="auto">
              <a:xfrm rot="5400000" flipH="1" flipV="1">
                <a:off x="6855222" y="2590403"/>
                <a:ext cx="1456537" cy="3176"/>
              </a:xfrm>
              <a:prstGeom prst="lin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85" name="Donut 184"/>
              <p:cNvSpPr/>
              <p:nvPr/>
            </p:nvSpPr>
            <p:spPr bwMode="auto">
              <a:xfrm>
                <a:off x="7339297" y="3314700"/>
                <a:ext cx="491563" cy="476620"/>
              </a:xfrm>
              <a:prstGeom prst="donut">
                <a:avLst>
                  <a:gd name="adj" fmla="val 20420"/>
                </a:avLst>
              </a:prstGeom>
              <a:solidFill>
                <a:srgbClr val="FF66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95" name="Straight Connector 194"/>
              <p:cNvCxnSpPr/>
              <p:nvPr/>
            </p:nvCxnSpPr>
            <p:spPr bwMode="auto">
              <a:xfrm>
                <a:off x="7830860" y="3535045"/>
                <a:ext cx="609600" cy="1588"/>
              </a:xfrm>
              <a:prstGeom prst="lin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04" name="Group 203"/>
            <p:cNvGrpSpPr/>
            <p:nvPr/>
          </p:nvGrpSpPr>
          <p:grpSpPr>
            <a:xfrm>
              <a:off x="4114800" y="2020885"/>
              <a:ext cx="1525588" cy="467277"/>
              <a:chOff x="4114800" y="2020885"/>
              <a:chExt cx="1525588" cy="467277"/>
            </a:xfrm>
          </p:grpSpPr>
          <p:cxnSp>
            <p:nvCxnSpPr>
              <p:cNvPr id="200" name="Straight Connector 199"/>
              <p:cNvCxnSpPr/>
              <p:nvPr/>
            </p:nvCxnSpPr>
            <p:spPr bwMode="auto">
              <a:xfrm rot="5400000">
                <a:off x="5405955" y="2253730"/>
                <a:ext cx="467277" cy="1588"/>
              </a:xfrm>
              <a:prstGeom prst="lin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3810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9" name="Straight Connector 198"/>
              <p:cNvCxnSpPr/>
              <p:nvPr/>
            </p:nvCxnSpPr>
            <p:spPr bwMode="auto">
              <a:xfrm rot="5400000">
                <a:off x="4225650" y="2253730"/>
                <a:ext cx="467277" cy="1588"/>
              </a:xfrm>
              <a:prstGeom prst="lin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3810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1" name="Straight Connector 200"/>
              <p:cNvCxnSpPr/>
              <p:nvPr/>
            </p:nvCxnSpPr>
            <p:spPr bwMode="auto">
              <a:xfrm rot="10800000" flipV="1">
                <a:off x="4114800" y="2476500"/>
                <a:ext cx="1510267" cy="1587"/>
              </a:xfrm>
              <a:prstGeom prst="lin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3810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09" name="TextBox 208"/>
            <p:cNvSpPr txBox="1"/>
            <p:nvPr/>
          </p:nvSpPr>
          <p:spPr>
            <a:xfrm>
              <a:off x="4114800" y="2476500"/>
              <a:ext cx="55976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On/Off</a:t>
              </a:r>
              <a:endParaRPr lang="en-US" dirty="0"/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4114800" y="4325779"/>
              <a:ext cx="55976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On/Off</a:t>
              </a:r>
              <a:endParaRPr lang="en-US" dirty="0"/>
            </a:p>
          </p:txBody>
        </p:sp>
      </p:grpSp>
      <p:sp>
        <p:nvSpPr>
          <p:cNvPr id="212" name="Rectangle 211"/>
          <p:cNvSpPr/>
          <p:nvPr/>
        </p:nvSpPr>
        <p:spPr bwMode="auto">
          <a:xfrm>
            <a:off x="5888670" y="3086100"/>
            <a:ext cx="2497282" cy="2814881"/>
          </a:xfrm>
          <a:prstGeom prst="rect">
            <a:avLst/>
          </a:prstGeom>
          <a:solidFill>
            <a:schemeClr val="bg1">
              <a:lumMod val="95000"/>
              <a:alpha val="62000"/>
            </a:schemeClr>
          </a:solidFill>
          <a:ln w="9525" cap="flat" cmpd="sng" algn="ctr">
            <a:solidFill>
              <a:srgbClr val="FF66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7467177" y="4448889"/>
            <a:ext cx="6607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Off-Chip</a:t>
            </a:r>
            <a:endParaRPr lang="en-US" dirty="0"/>
          </a:p>
        </p:txBody>
      </p:sp>
      <p:grpSp>
        <p:nvGrpSpPr>
          <p:cNvPr id="218" name="Group 217"/>
          <p:cNvGrpSpPr/>
          <p:nvPr/>
        </p:nvGrpSpPr>
        <p:grpSpPr>
          <a:xfrm>
            <a:off x="3179617" y="3615920"/>
            <a:ext cx="342900" cy="228600"/>
            <a:chOff x="1104900" y="2638973"/>
            <a:chExt cx="342900" cy="228600"/>
          </a:xfrm>
        </p:grpSpPr>
        <p:sp>
          <p:nvSpPr>
            <p:cNvPr id="216" name="Rectangle 215"/>
            <p:cNvSpPr/>
            <p:nvPr/>
          </p:nvSpPr>
          <p:spPr bwMode="auto">
            <a:xfrm>
              <a:off x="1104900" y="2638973"/>
              <a:ext cx="2286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17" name="Freeform 216"/>
            <p:cNvSpPr/>
            <p:nvPr/>
          </p:nvSpPr>
          <p:spPr bwMode="auto">
            <a:xfrm>
              <a:off x="1104900" y="2715173"/>
              <a:ext cx="342900" cy="122241"/>
            </a:xfrm>
            <a:custGeom>
              <a:avLst/>
              <a:gdLst>
                <a:gd name="connsiteX0" fmla="*/ 0 w 295275"/>
                <a:gd name="connsiteY0" fmla="*/ 85725 h 160337"/>
                <a:gd name="connsiteX1" fmla="*/ 28575 w 295275"/>
                <a:gd name="connsiteY1" fmla="*/ 9525 h 160337"/>
                <a:gd name="connsiteX2" fmla="*/ 66675 w 295275"/>
                <a:gd name="connsiteY2" fmla="*/ 142875 h 160337"/>
                <a:gd name="connsiteX3" fmla="*/ 133350 w 295275"/>
                <a:gd name="connsiteY3" fmla="*/ 114300 h 160337"/>
                <a:gd name="connsiteX4" fmla="*/ 295275 w 295275"/>
                <a:gd name="connsiteY4" fmla="*/ 0 h 160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275" h="160337">
                  <a:moveTo>
                    <a:pt x="0" y="85725"/>
                  </a:moveTo>
                  <a:cubicBezTo>
                    <a:pt x="8731" y="42862"/>
                    <a:pt x="17463" y="0"/>
                    <a:pt x="28575" y="9525"/>
                  </a:cubicBezTo>
                  <a:cubicBezTo>
                    <a:pt x="39688" y="19050"/>
                    <a:pt x="49213" y="125413"/>
                    <a:pt x="66675" y="142875"/>
                  </a:cubicBezTo>
                  <a:cubicBezTo>
                    <a:pt x="84137" y="160337"/>
                    <a:pt x="95250" y="138112"/>
                    <a:pt x="133350" y="114300"/>
                  </a:cubicBezTo>
                  <a:cubicBezTo>
                    <a:pt x="171450" y="90488"/>
                    <a:pt x="233362" y="45244"/>
                    <a:pt x="295275" y="0"/>
                  </a:cubicBez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3200400" y="2552700"/>
            <a:ext cx="342900" cy="228600"/>
            <a:chOff x="1104900" y="2638973"/>
            <a:chExt cx="342900" cy="228600"/>
          </a:xfrm>
        </p:grpSpPr>
        <p:sp>
          <p:nvSpPr>
            <p:cNvPr id="220" name="Rectangle 219"/>
            <p:cNvSpPr/>
            <p:nvPr/>
          </p:nvSpPr>
          <p:spPr bwMode="auto">
            <a:xfrm>
              <a:off x="1104900" y="2638973"/>
              <a:ext cx="2286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1" name="Freeform 220"/>
            <p:cNvSpPr/>
            <p:nvPr/>
          </p:nvSpPr>
          <p:spPr bwMode="auto">
            <a:xfrm>
              <a:off x="1104900" y="2715173"/>
              <a:ext cx="342900" cy="122241"/>
            </a:xfrm>
            <a:custGeom>
              <a:avLst/>
              <a:gdLst>
                <a:gd name="connsiteX0" fmla="*/ 0 w 295275"/>
                <a:gd name="connsiteY0" fmla="*/ 85725 h 160337"/>
                <a:gd name="connsiteX1" fmla="*/ 28575 w 295275"/>
                <a:gd name="connsiteY1" fmla="*/ 9525 h 160337"/>
                <a:gd name="connsiteX2" fmla="*/ 66675 w 295275"/>
                <a:gd name="connsiteY2" fmla="*/ 142875 h 160337"/>
                <a:gd name="connsiteX3" fmla="*/ 133350 w 295275"/>
                <a:gd name="connsiteY3" fmla="*/ 114300 h 160337"/>
                <a:gd name="connsiteX4" fmla="*/ 295275 w 295275"/>
                <a:gd name="connsiteY4" fmla="*/ 0 h 160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275" h="160337">
                  <a:moveTo>
                    <a:pt x="0" y="85725"/>
                  </a:moveTo>
                  <a:cubicBezTo>
                    <a:pt x="8731" y="42862"/>
                    <a:pt x="17463" y="0"/>
                    <a:pt x="28575" y="9525"/>
                  </a:cubicBezTo>
                  <a:cubicBezTo>
                    <a:pt x="39688" y="19050"/>
                    <a:pt x="49213" y="125413"/>
                    <a:pt x="66675" y="142875"/>
                  </a:cubicBezTo>
                  <a:cubicBezTo>
                    <a:pt x="84137" y="160337"/>
                    <a:pt x="95250" y="138112"/>
                    <a:pt x="133350" y="114300"/>
                  </a:cubicBezTo>
                  <a:cubicBezTo>
                    <a:pt x="171450" y="90488"/>
                    <a:pt x="233362" y="45244"/>
                    <a:pt x="295275" y="0"/>
                  </a:cubicBez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5904017" y="1906585"/>
            <a:ext cx="342900" cy="228600"/>
            <a:chOff x="1104900" y="2638973"/>
            <a:chExt cx="342900" cy="228600"/>
          </a:xfrm>
        </p:grpSpPr>
        <p:sp>
          <p:nvSpPr>
            <p:cNvPr id="223" name="Rectangle 222"/>
            <p:cNvSpPr/>
            <p:nvPr/>
          </p:nvSpPr>
          <p:spPr bwMode="auto">
            <a:xfrm>
              <a:off x="1104900" y="2638973"/>
              <a:ext cx="2286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4" name="Freeform 223"/>
            <p:cNvSpPr/>
            <p:nvPr/>
          </p:nvSpPr>
          <p:spPr bwMode="auto">
            <a:xfrm>
              <a:off x="1104900" y="2715173"/>
              <a:ext cx="342900" cy="122241"/>
            </a:xfrm>
            <a:custGeom>
              <a:avLst/>
              <a:gdLst>
                <a:gd name="connsiteX0" fmla="*/ 0 w 295275"/>
                <a:gd name="connsiteY0" fmla="*/ 85725 h 160337"/>
                <a:gd name="connsiteX1" fmla="*/ 28575 w 295275"/>
                <a:gd name="connsiteY1" fmla="*/ 9525 h 160337"/>
                <a:gd name="connsiteX2" fmla="*/ 66675 w 295275"/>
                <a:gd name="connsiteY2" fmla="*/ 142875 h 160337"/>
                <a:gd name="connsiteX3" fmla="*/ 133350 w 295275"/>
                <a:gd name="connsiteY3" fmla="*/ 114300 h 160337"/>
                <a:gd name="connsiteX4" fmla="*/ 295275 w 295275"/>
                <a:gd name="connsiteY4" fmla="*/ 0 h 160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275" h="160337">
                  <a:moveTo>
                    <a:pt x="0" y="85725"/>
                  </a:moveTo>
                  <a:cubicBezTo>
                    <a:pt x="8731" y="42862"/>
                    <a:pt x="17463" y="0"/>
                    <a:pt x="28575" y="9525"/>
                  </a:cubicBezTo>
                  <a:cubicBezTo>
                    <a:pt x="39688" y="19050"/>
                    <a:pt x="49213" y="125413"/>
                    <a:pt x="66675" y="142875"/>
                  </a:cubicBezTo>
                  <a:cubicBezTo>
                    <a:pt x="84137" y="160337"/>
                    <a:pt x="95250" y="138112"/>
                    <a:pt x="133350" y="114300"/>
                  </a:cubicBezTo>
                  <a:cubicBezTo>
                    <a:pt x="171450" y="90488"/>
                    <a:pt x="233362" y="45244"/>
                    <a:pt x="295275" y="0"/>
                  </a:cubicBez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4629327" y="1953175"/>
            <a:ext cx="342900" cy="228600"/>
            <a:chOff x="1104900" y="2638973"/>
            <a:chExt cx="342900" cy="228600"/>
          </a:xfrm>
        </p:grpSpPr>
        <p:sp>
          <p:nvSpPr>
            <p:cNvPr id="226" name="Rectangle 225"/>
            <p:cNvSpPr/>
            <p:nvPr/>
          </p:nvSpPr>
          <p:spPr bwMode="auto">
            <a:xfrm>
              <a:off x="1104900" y="2638973"/>
              <a:ext cx="2286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7" name="Freeform 226"/>
            <p:cNvSpPr/>
            <p:nvPr/>
          </p:nvSpPr>
          <p:spPr bwMode="auto">
            <a:xfrm>
              <a:off x="1104900" y="2715173"/>
              <a:ext cx="342900" cy="122241"/>
            </a:xfrm>
            <a:custGeom>
              <a:avLst/>
              <a:gdLst>
                <a:gd name="connsiteX0" fmla="*/ 0 w 295275"/>
                <a:gd name="connsiteY0" fmla="*/ 85725 h 160337"/>
                <a:gd name="connsiteX1" fmla="*/ 28575 w 295275"/>
                <a:gd name="connsiteY1" fmla="*/ 9525 h 160337"/>
                <a:gd name="connsiteX2" fmla="*/ 66675 w 295275"/>
                <a:gd name="connsiteY2" fmla="*/ 142875 h 160337"/>
                <a:gd name="connsiteX3" fmla="*/ 133350 w 295275"/>
                <a:gd name="connsiteY3" fmla="*/ 114300 h 160337"/>
                <a:gd name="connsiteX4" fmla="*/ 295275 w 295275"/>
                <a:gd name="connsiteY4" fmla="*/ 0 h 160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275" h="160337">
                  <a:moveTo>
                    <a:pt x="0" y="85725"/>
                  </a:moveTo>
                  <a:cubicBezTo>
                    <a:pt x="8731" y="42862"/>
                    <a:pt x="17463" y="0"/>
                    <a:pt x="28575" y="9525"/>
                  </a:cubicBezTo>
                  <a:cubicBezTo>
                    <a:pt x="39688" y="19050"/>
                    <a:pt x="49213" y="125413"/>
                    <a:pt x="66675" y="142875"/>
                  </a:cubicBezTo>
                  <a:cubicBezTo>
                    <a:pt x="84137" y="160337"/>
                    <a:pt x="95250" y="138112"/>
                    <a:pt x="133350" y="114300"/>
                  </a:cubicBezTo>
                  <a:cubicBezTo>
                    <a:pt x="171450" y="90488"/>
                    <a:pt x="233362" y="45244"/>
                    <a:pt x="295275" y="0"/>
                  </a:cubicBez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5046517" y="4854657"/>
            <a:ext cx="342900" cy="228600"/>
            <a:chOff x="1104900" y="2638973"/>
            <a:chExt cx="342900" cy="228600"/>
          </a:xfrm>
        </p:grpSpPr>
        <p:sp>
          <p:nvSpPr>
            <p:cNvPr id="229" name="Rectangle 228"/>
            <p:cNvSpPr/>
            <p:nvPr/>
          </p:nvSpPr>
          <p:spPr bwMode="auto">
            <a:xfrm>
              <a:off x="1104900" y="2638973"/>
              <a:ext cx="2286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0" name="Freeform 229"/>
            <p:cNvSpPr/>
            <p:nvPr/>
          </p:nvSpPr>
          <p:spPr bwMode="auto">
            <a:xfrm>
              <a:off x="1104900" y="2715173"/>
              <a:ext cx="342900" cy="122241"/>
            </a:xfrm>
            <a:custGeom>
              <a:avLst/>
              <a:gdLst>
                <a:gd name="connsiteX0" fmla="*/ 0 w 295275"/>
                <a:gd name="connsiteY0" fmla="*/ 85725 h 160337"/>
                <a:gd name="connsiteX1" fmla="*/ 28575 w 295275"/>
                <a:gd name="connsiteY1" fmla="*/ 9525 h 160337"/>
                <a:gd name="connsiteX2" fmla="*/ 66675 w 295275"/>
                <a:gd name="connsiteY2" fmla="*/ 142875 h 160337"/>
                <a:gd name="connsiteX3" fmla="*/ 133350 w 295275"/>
                <a:gd name="connsiteY3" fmla="*/ 114300 h 160337"/>
                <a:gd name="connsiteX4" fmla="*/ 295275 w 295275"/>
                <a:gd name="connsiteY4" fmla="*/ 0 h 160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275" h="160337">
                  <a:moveTo>
                    <a:pt x="0" y="85725"/>
                  </a:moveTo>
                  <a:cubicBezTo>
                    <a:pt x="8731" y="42862"/>
                    <a:pt x="17463" y="0"/>
                    <a:pt x="28575" y="9525"/>
                  </a:cubicBezTo>
                  <a:cubicBezTo>
                    <a:pt x="39688" y="19050"/>
                    <a:pt x="49213" y="125413"/>
                    <a:pt x="66675" y="142875"/>
                  </a:cubicBezTo>
                  <a:cubicBezTo>
                    <a:pt x="84137" y="160337"/>
                    <a:pt x="95250" y="138112"/>
                    <a:pt x="133350" y="114300"/>
                  </a:cubicBezTo>
                  <a:cubicBezTo>
                    <a:pt x="171450" y="90488"/>
                    <a:pt x="233362" y="45244"/>
                    <a:pt x="295275" y="0"/>
                  </a:cubicBez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4152900" y="4838700"/>
            <a:ext cx="342900" cy="228600"/>
            <a:chOff x="1104900" y="2638973"/>
            <a:chExt cx="342900" cy="228600"/>
          </a:xfrm>
        </p:grpSpPr>
        <p:sp>
          <p:nvSpPr>
            <p:cNvPr id="232" name="Rectangle 231"/>
            <p:cNvSpPr/>
            <p:nvPr/>
          </p:nvSpPr>
          <p:spPr bwMode="auto">
            <a:xfrm>
              <a:off x="1104900" y="2638973"/>
              <a:ext cx="2286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3" name="Freeform 232"/>
            <p:cNvSpPr/>
            <p:nvPr/>
          </p:nvSpPr>
          <p:spPr bwMode="auto">
            <a:xfrm>
              <a:off x="1104900" y="2715173"/>
              <a:ext cx="342900" cy="122241"/>
            </a:xfrm>
            <a:custGeom>
              <a:avLst/>
              <a:gdLst>
                <a:gd name="connsiteX0" fmla="*/ 0 w 295275"/>
                <a:gd name="connsiteY0" fmla="*/ 85725 h 160337"/>
                <a:gd name="connsiteX1" fmla="*/ 28575 w 295275"/>
                <a:gd name="connsiteY1" fmla="*/ 9525 h 160337"/>
                <a:gd name="connsiteX2" fmla="*/ 66675 w 295275"/>
                <a:gd name="connsiteY2" fmla="*/ 142875 h 160337"/>
                <a:gd name="connsiteX3" fmla="*/ 133350 w 295275"/>
                <a:gd name="connsiteY3" fmla="*/ 114300 h 160337"/>
                <a:gd name="connsiteX4" fmla="*/ 295275 w 295275"/>
                <a:gd name="connsiteY4" fmla="*/ 0 h 160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275" h="160337">
                  <a:moveTo>
                    <a:pt x="0" y="85725"/>
                  </a:moveTo>
                  <a:cubicBezTo>
                    <a:pt x="8731" y="42862"/>
                    <a:pt x="17463" y="0"/>
                    <a:pt x="28575" y="9525"/>
                  </a:cubicBezTo>
                  <a:cubicBezTo>
                    <a:pt x="39688" y="19050"/>
                    <a:pt x="49213" y="125413"/>
                    <a:pt x="66675" y="142875"/>
                  </a:cubicBezTo>
                  <a:cubicBezTo>
                    <a:pt x="84137" y="160337"/>
                    <a:pt x="95250" y="138112"/>
                    <a:pt x="133350" y="114300"/>
                  </a:cubicBezTo>
                  <a:cubicBezTo>
                    <a:pt x="171450" y="90488"/>
                    <a:pt x="233362" y="45244"/>
                    <a:pt x="295275" y="0"/>
                  </a:cubicBez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3236767" y="4975856"/>
            <a:ext cx="342900" cy="228600"/>
            <a:chOff x="1104900" y="2638973"/>
            <a:chExt cx="342900" cy="228600"/>
          </a:xfrm>
        </p:grpSpPr>
        <p:sp>
          <p:nvSpPr>
            <p:cNvPr id="235" name="Rectangle 234"/>
            <p:cNvSpPr/>
            <p:nvPr/>
          </p:nvSpPr>
          <p:spPr bwMode="auto">
            <a:xfrm>
              <a:off x="1104900" y="2638973"/>
              <a:ext cx="2286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6" name="Freeform 235"/>
            <p:cNvSpPr/>
            <p:nvPr/>
          </p:nvSpPr>
          <p:spPr bwMode="auto">
            <a:xfrm>
              <a:off x="1104900" y="2715173"/>
              <a:ext cx="342900" cy="122241"/>
            </a:xfrm>
            <a:custGeom>
              <a:avLst/>
              <a:gdLst>
                <a:gd name="connsiteX0" fmla="*/ 0 w 295275"/>
                <a:gd name="connsiteY0" fmla="*/ 85725 h 160337"/>
                <a:gd name="connsiteX1" fmla="*/ 28575 w 295275"/>
                <a:gd name="connsiteY1" fmla="*/ 9525 h 160337"/>
                <a:gd name="connsiteX2" fmla="*/ 66675 w 295275"/>
                <a:gd name="connsiteY2" fmla="*/ 142875 h 160337"/>
                <a:gd name="connsiteX3" fmla="*/ 133350 w 295275"/>
                <a:gd name="connsiteY3" fmla="*/ 114300 h 160337"/>
                <a:gd name="connsiteX4" fmla="*/ 295275 w 295275"/>
                <a:gd name="connsiteY4" fmla="*/ 0 h 160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275" h="160337">
                  <a:moveTo>
                    <a:pt x="0" y="85725"/>
                  </a:moveTo>
                  <a:cubicBezTo>
                    <a:pt x="8731" y="42862"/>
                    <a:pt x="17463" y="0"/>
                    <a:pt x="28575" y="9525"/>
                  </a:cubicBezTo>
                  <a:cubicBezTo>
                    <a:pt x="39688" y="19050"/>
                    <a:pt x="49213" y="125413"/>
                    <a:pt x="66675" y="142875"/>
                  </a:cubicBezTo>
                  <a:cubicBezTo>
                    <a:pt x="84137" y="160337"/>
                    <a:pt x="95250" y="138112"/>
                    <a:pt x="133350" y="114300"/>
                  </a:cubicBezTo>
                  <a:cubicBezTo>
                    <a:pt x="171450" y="90488"/>
                    <a:pt x="233362" y="45244"/>
                    <a:pt x="295275" y="0"/>
                  </a:cubicBez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3238500" y="1828800"/>
            <a:ext cx="342900" cy="228600"/>
            <a:chOff x="1104900" y="2638973"/>
            <a:chExt cx="342900" cy="228600"/>
          </a:xfrm>
        </p:grpSpPr>
        <p:sp>
          <p:nvSpPr>
            <p:cNvPr id="238" name="Rectangle 237"/>
            <p:cNvSpPr/>
            <p:nvPr/>
          </p:nvSpPr>
          <p:spPr bwMode="auto">
            <a:xfrm>
              <a:off x="1104900" y="2638973"/>
              <a:ext cx="2286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9" name="Freeform 238"/>
            <p:cNvSpPr/>
            <p:nvPr/>
          </p:nvSpPr>
          <p:spPr bwMode="auto">
            <a:xfrm>
              <a:off x="1104900" y="2715173"/>
              <a:ext cx="342900" cy="122241"/>
            </a:xfrm>
            <a:custGeom>
              <a:avLst/>
              <a:gdLst>
                <a:gd name="connsiteX0" fmla="*/ 0 w 295275"/>
                <a:gd name="connsiteY0" fmla="*/ 85725 h 160337"/>
                <a:gd name="connsiteX1" fmla="*/ 28575 w 295275"/>
                <a:gd name="connsiteY1" fmla="*/ 9525 h 160337"/>
                <a:gd name="connsiteX2" fmla="*/ 66675 w 295275"/>
                <a:gd name="connsiteY2" fmla="*/ 142875 h 160337"/>
                <a:gd name="connsiteX3" fmla="*/ 133350 w 295275"/>
                <a:gd name="connsiteY3" fmla="*/ 114300 h 160337"/>
                <a:gd name="connsiteX4" fmla="*/ 295275 w 295275"/>
                <a:gd name="connsiteY4" fmla="*/ 0 h 160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275" h="160337">
                  <a:moveTo>
                    <a:pt x="0" y="85725"/>
                  </a:moveTo>
                  <a:cubicBezTo>
                    <a:pt x="8731" y="42862"/>
                    <a:pt x="17463" y="0"/>
                    <a:pt x="28575" y="9525"/>
                  </a:cubicBezTo>
                  <a:cubicBezTo>
                    <a:pt x="39688" y="19050"/>
                    <a:pt x="49213" y="125413"/>
                    <a:pt x="66675" y="142875"/>
                  </a:cubicBezTo>
                  <a:cubicBezTo>
                    <a:pt x="84137" y="160337"/>
                    <a:pt x="95250" y="138112"/>
                    <a:pt x="133350" y="114300"/>
                  </a:cubicBezTo>
                  <a:cubicBezTo>
                    <a:pt x="171450" y="90488"/>
                    <a:pt x="233362" y="45244"/>
                    <a:pt x="295275" y="0"/>
                  </a:cubicBez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2057400" y="3362875"/>
            <a:ext cx="342900" cy="228600"/>
            <a:chOff x="1104900" y="2638973"/>
            <a:chExt cx="342900" cy="228600"/>
          </a:xfrm>
        </p:grpSpPr>
        <p:sp>
          <p:nvSpPr>
            <p:cNvPr id="241" name="Rectangle 240"/>
            <p:cNvSpPr/>
            <p:nvPr/>
          </p:nvSpPr>
          <p:spPr bwMode="auto">
            <a:xfrm>
              <a:off x="1104900" y="2638973"/>
              <a:ext cx="2286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42" name="Freeform 241"/>
            <p:cNvSpPr/>
            <p:nvPr/>
          </p:nvSpPr>
          <p:spPr bwMode="auto">
            <a:xfrm>
              <a:off x="1104900" y="2715173"/>
              <a:ext cx="342900" cy="122241"/>
            </a:xfrm>
            <a:custGeom>
              <a:avLst/>
              <a:gdLst>
                <a:gd name="connsiteX0" fmla="*/ 0 w 295275"/>
                <a:gd name="connsiteY0" fmla="*/ 85725 h 160337"/>
                <a:gd name="connsiteX1" fmla="*/ 28575 w 295275"/>
                <a:gd name="connsiteY1" fmla="*/ 9525 h 160337"/>
                <a:gd name="connsiteX2" fmla="*/ 66675 w 295275"/>
                <a:gd name="connsiteY2" fmla="*/ 142875 h 160337"/>
                <a:gd name="connsiteX3" fmla="*/ 133350 w 295275"/>
                <a:gd name="connsiteY3" fmla="*/ 114300 h 160337"/>
                <a:gd name="connsiteX4" fmla="*/ 295275 w 295275"/>
                <a:gd name="connsiteY4" fmla="*/ 0 h 160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275" h="160337">
                  <a:moveTo>
                    <a:pt x="0" y="85725"/>
                  </a:moveTo>
                  <a:cubicBezTo>
                    <a:pt x="8731" y="42862"/>
                    <a:pt x="17463" y="0"/>
                    <a:pt x="28575" y="9525"/>
                  </a:cubicBezTo>
                  <a:cubicBezTo>
                    <a:pt x="39688" y="19050"/>
                    <a:pt x="49213" y="125413"/>
                    <a:pt x="66675" y="142875"/>
                  </a:cubicBezTo>
                  <a:cubicBezTo>
                    <a:pt x="84137" y="160337"/>
                    <a:pt x="95250" y="138112"/>
                    <a:pt x="133350" y="114300"/>
                  </a:cubicBezTo>
                  <a:cubicBezTo>
                    <a:pt x="171450" y="90488"/>
                    <a:pt x="233362" y="45244"/>
                    <a:pt x="295275" y="0"/>
                  </a:cubicBez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 Check List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NatTel Microsystems Pvt. Ltd.</a:t>
            </a:r>
          </a:p>
          <a:p>
            <a:r>
              <a:rPr lang="en-MY" smtClean="0"/>
              <a:t>Engraving beginning of a New Era in Technologies</a:t>
            </a:r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27466-6FA5-4C51-94D9-A66AC5E1BB38}" type="slidenum">
              <a:rPr lang="en-MY" smtClean="0"/>
              <a:pPr/>
              <a:t>3</a:t>
            </a:fld>
            <a:endParaRPr lang="en-MY"/>
          </a:p>
        </p:txBody>
      </p:sp>
      <p:grpSp>
        <p:nvGrpSpPr>
          <p:cNvPr id="5" name="Group 4"/>
          <p:cNvGrpSpPr/>
          <p:nvPr/>
        </p:nvGrpSpPr>
        <p:grpSpPr>
          <a:xfrm>
            <a:off x="748834" y="1787723"/>
            <a:ext cx="342900" cy="228600"/>
            <a:chOff x="1104900" y="2638973"/>
            <a:chExt cx="342900" cy="228600"/>
          </a:xfrm>
        </p:grpSpPr>
        <p:sp>
          <p:nvSpPr>
            <p:cNvPr id="6" name="Rectangle 5"/>
            <p:cNvSpPr/>
            <p:nvPr/>
          </p:nvSpPr>
          <p:spPr bwMode="auto">
            <a:xfrm>
              <a:off x="1104900" y="2638973"/>
              <a:ext cx="2286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1104900" y="2715173"/>
              <a:ext cx="342900" cy="122241"/>
            </a:xfrm>
            <a:custGeom>
              <a:avLst/>
              <a:gdLst>
                <a:gd name="connsiteX0" fmla="*/ 0 w 295275"/>
                <a:gd name="connsiteY0" fmla="*/ 85725 h 160337"/>
                <a:gd name="connsiteX1" fmla="*/ 28575 w 295275"/>
                <a:gd name="connsiteY1" fmla="*/ 9525 h 160337"/>
                <a:gd name="connsiteX2" fmla="*/ 66675 w 295275"/>
                <a:gd name="connsiteY2" fmla="*/ 142875 h 160337"/>
                <a:gd name="connsiteX3" fmla="*/ 133350 w 295275"/>
                <a:gd name="connsiteY3" fmla="*/ 114300 h 160337"/>
                <a:gd name="connsiteX4" fmla="*/ 295275 w 295275"/>
                <a:gd name="connsiteY4" fmla="*/ 0 h 160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275" h="160337">
                  <a:moveTo>
                    <a:pt x="0" y="85725"/>
                  </a:moveTo>
                  <a:cubicBezTo>
                    <a:pt x="8731" y="42862"/>
                    <a:pt x="17463" y="0"/>
                    <a:pt x="28575" y="9525"/>
                  </a:cubicBezTo>
                  <a:cubicBezTo>
                    <a:pt x="39688" y="19050"/>
                    <a:pt x="49213" y="125413"/>
                    <a:pt x="66675" y="142875"/>
                  </a:cubicBezTo>
                  <a:cubicBezTo>
                    <a:pt x="84137" y="160337"/>
                    <a:pt x="95250" y="138112"/>
                    <a:pt x="133350" y="114300"/>
                  </a:cubicBezTo>
                  <a:cubicBezTo>
                    <a:pt x="171450" y="90488"/>
                    <a:pt x="233362" y="45244"/>
                    <a:pt x="295275" y="0"/>
                  </a:cubicBez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091734" y="1746646"/>
            <a:ext cx="1944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Three SPDT Switches</a:t>
            </a:r>
            <a:endParaRPr lang="en-US" sz="1400" dirty="0"/>
          </a:p>
        </p:txBody>
      </p:sp>
      <p:grpSp>
        <p:nvGrpSpPr>
          <p:cNvPr id="9" name="Group 8"/>
          <p:cNvGrpSpPr/>
          <p:nvPr/>
        </p:nvGrpSpPr>
        <p:grpSpPr>
          <a:xfrm>
            <a:off x="747234" y="2206823"/>
            <a:ext cx="342900" cy="228600"/>
            <a:chOff x="1104900" y="2638973"/>
            <a:chExt cx="342900" cy="2286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1104900" y="2638973"/>
              <a:ext cx="2286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1104900" y="2715173"/>
              <a:ext cx="342900" cy="122241"/>
            </a:xfrm>
            <a:custGeom>
              <a:avLst/>
              <a:gdLst>
                <a:gd name="connsiteX0" fmla="*/ 0 w 295275"/>
                <a:gd name="connsiteY0" fmla="*/ 85725 h 160337"/>
                <a:gd name="connsiteX1" fmla="*/ 28575 w 295275"/>
                <a:gd name="connsiteY1" fmla="*/ 9525 h 160337"/>
                <a:gd name="connsiteX2" fmla="*/ 66675 w 295275"/>
                <a:gd name="connsiteY2" fmla="*/ 142875 h 160337"/>
                <a:gd name="connsiteX3" fmla="*/ 133350 w 295275"/>
                <a:gd name="connsiteY3" fmla="*/ 114300 h 160337"/>
                <a:gd name="connsiteX4" fmla="*/ 295275 w 295275"/>
                <a:gd name="connsiteY4" fmla="*/ 0 h 160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275" h="160337">
                  <a:moveTo>
                    <a:pt x="0" y="85725"/>
                  </a:moveTo>
                  <a:cubicBezTo>
                    <a:pt x="8731" y="42862"/>
                    <a:pt x="17463" y="0"/>
                    <a:pt x="28575" y="9525"/>
                  </a:cubicBezTo>
                  <a:cubicBezTo>
                    <a:pt x="39688" y="19050"/>
                    <a:pt x="49213" y="125413"/>
                    <a:pt x="66675" y="142875"/>
                  </a:cubicBezTo>
                  <a:cubicBezTo>
                    <a:pt x="84137" y="160337"/>
                    <a:pt x="95250" y="138112"/>
                    <a:pt x="133350" y="114300"/>
                  </a:cubicBezTo>
                  <a:cubicBezTo>
                    <a:pt x="171450" y="90488"/>
                    <a:pt x="233362" y="45244"/>
                    <a:pt x="295275" y="0"/>
                  </a:cubicBez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090134" y="2165746"/>
            <a:ext cx="3279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6- bit Attenuator with 0.5 dB Resolution</a:t>
            </a:r>
            <a:endParaRPr lang="en-US" sz="1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748834" y="2625923"/>
            <a:ext cx="342900" cy="228600"/>
            <a:chOff x="1104900" y="2638973"/>
            <a:chExt cx="342900" cy="228600"/>
          </a:xfrm>
        </p:grpSpPr>
        <p:sp>
          <p:nvSpPr>
            <p:cNvPr id="14" name="Rectangle 13"/>
            <p:cNvSpPr/>
            <p:nvPr/>
          </p:nvSpPr>
          <p:spPr bwMode="auto">
            <a:xfrm>
              <a:off x="1104900" y="2638973"/>
              <a:ext cx="2286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1104900" y="2715173"/>
              <a:ext cx="342900" cy="122241"/>
            </a:xfrm>
            <a:custGeom>
              <a:avLst/>
              <a:gdLst>
                <a:gd name="connsiteX0" fmla="*/ 0 w 295275"/>
                <a:gd name="connsiteY0" fmla="*/ 85725 h 160337"/>
                <a:gd name="connsiteX1" fmla="*/ 28575 w 295275"/>
                <a:gd name="connsiteY1" fmla="*/ 9525 h 160337"/>
                <a:gd name="connsiteX2" fmla="*/ 66675 w 295275"/>
                <a:gd name="connsiteY2" fmla="*/ 142875 h 160337"/>
                <a:gd name="connsiteX3" fmla="*/ 133350 w 295275"/>
                <a:gd name="connsiteY3" fmla="*/ 114300 h 160337"/>
                <a:gd name="connsiteX4" fmla="*/ 295275 w 295275"/>
                <a:gd name="connsiteY4" fmla="*/ 0 h 160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275" h="160337">
                  <a:moveTo>
                    <a:pt x="0" y="85725"/>
                  </a:moveTo>
                  <a:cubicBezTo>
                    <a:pt x="8731" y="42862"/>
                    <a:pt x="17463" y="0"/>
                    <a:pt x="28575" y="9525"/>
                  </a:cubicBezTo>
                  <a:cubicBezTo>
                    <a:pt x="39688" y="19050"/>
                    <a:pt x="49213" y="125413"/>
                    <a:pt x="66675" y="142875"/>
                  </a:cubicBezTo>
                  <a:cubicBezTo>
                    <a:pt x="84137" y="160337"/>
                    <a:pt x="95250" y="138112"/>
                    <a:pt x="133350" y="114300"/>
                  </a:cubicBezTo>
                  <a:cubicBezTo>
                    <a:pt x="171450" y="90488"/>
                    <a:pt x="233362" y="45244"/>
                    <a:pt x="295275" y="0"/>
                  </a:cubicBez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091734" y="2584846"/>
            <a:ext cx="4775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0-360° Phase Shifter with Phase Linearizer Digital Control</a:t>
            </a:r>
            <a:endParaRPr lang="en-US" sz="1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748834" y="3042046"/>
            <a:ext cx="342900" cy="228600"/>
            <a:chOff x="1104900" y="2638973"/>
            <a:chExt cx="342900" cy="2286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1104900" y="2638973"/>
              <a:ext cx="2286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1104900" y="2715173"/>
              <a:ext cx="342900" cy="122241"/>
            </a:xfrm>
            <a:custGeom>
              <a:avLst/>
              <a:gdLst>
                <a:gd name="connsiteX0" fmla="*/ 0 w 295275"/>
                <a:gd name="connsiteY0" fmla="*/ 85725 h 160337"/>
                <a:gd name="connsiteX1" fmla="*/ 28575 w 295275"/>
                <a:gd name="connsiteY1" fmla="*/ 9525 h 160337"/>
                <a:gd name="connsiteX2" fmla="*/ 66675 w 295275"/>
                <a:gd name="connsiteY2" fmla="*/ 142875 h 160337"/>
                <a:gd name="connsiteX3" fmla="*/ 133350 w 295275"/>
                <a:gd name="connsiteY3" fmla="*/ 114300 h 160337"/>
                <a:gd name="connsiteX4" fmla="*/ 295275 w 295275"/>
                <a:gd name="connsiteY4" fmla="*/ 0 h 160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275" h="160337">
                  <a:moveTo>
                    <a:pt x="0" y="85725"/>
                  </a:moveTo>
                  <a:cubicBezTo>
                    <a:pt x="8731" y="42862"/>
                    <a:pt x="17463" y="0"/>
                    <a:pt x="28575" y="9525"/>
                  </a:cubicBezTo>
                  <a:cubicBezTo>
                    <a:pt x="39688" y="19050"/>
                    <a:pt x="49213" y="125413"/>
                    <a:pt x="66675" y="142875"/>
                  </a:cubicBezTo>
                  <a:cubicBezTo>
                    <a:pt x="84137" y="160337"/>
                    <a:pt x="95250" y="138112"/>
                    <a:pt x="133350" y="114300"/>
                  </a:cubicBezTo>
                  <a:cubicBezTo>
                    <a:pt x="171450" y="90488"/>
                    <a:pt x="233362" y="45244"/>
                    <a:pt x="295275" y="0"/>
                  </a:cubicBez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091734" y="3000969"/>
            <a:ext cx="1657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Three Gain Blocks</a:t>
            </a:r>
            <a:endParaRPr lang="en-US" sz="14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748834" y="3464123"/>
            <a:ext cx="342900" cy="228600"/>
            <a:chOff x="1104900" y="2638973"/>
            <a:chExt cx="342900" cy="228600"/>
          </a:xfrm>
        </p:grpSpPr>
        <p:sp>
          <p:nvSpPr>
            <p:cNvPr id="22" name="Rectangle 21"/>
            <p:cNvSpPr/>
            <p:nvPr/>
          </p:nvSpPr>
          <p:spPr bwMode="auto">
            <a:xfrm>
              <a:off x="1104900" y="2638973"/>
              <a:ext cx="2286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1104900" y="2715173"/>
              <a:ext cx="342900" cy="122241"/>
            </a:xfrm>
            <a:custGeom>
              <a:avLst/>
              <a:gdLst>
                <a:gd name="connsiteX0" fmla="*/ 0 w 295275"/>
                <a:gd name="connsiteY0" fmla="*/ 85725 h 160337"/>
                <a:gd name="connsiteX1" fmla="*/ 28575 w 295275"/>
                <a:gd name="connsiteY1" fmla="*/ 9525 h 160337"/>
                <a:gd name="connsiteX2" fmla="*/ 66675 w 295275"/>
                <a:gd name="connsiteY2" fmla="*/ 142875 h 160337"/>
                <a:gd name="connsiteX3" fmla="*/ 133350 w 295275"/>
                <a:gd name="connsiteY3" fmla="*/ 114300 h 160337"/>
                <a:gd name="connsiteX4" fmla="*/ 295275 w 295275"/>
                <a:gd name="connsiteY4" fmla="*/ 0 h 160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275" h="160337">
                  <a:moveTo>
                    <a:pt x="0" y="85725"/>
                  </a:moveTo>
                  <a:cubicBezTo>
                    <a:pt x="8731" y="42862"/>
                    <a:pt x="17463" y="0"/>
                    <a:pt x="28575" y="9525"/>
                  </a:cubicBezTo>
                  <a:cubicBezTo>
                    <a:pt x="39688" y="19050"/>
                    <a:pt x="49213" y="125413"/>
                    <a:pt x="66675" y="142875"/>
                  </a:cubicBezTo>
                  <a:cubicBezTo>
                    <a:pt x="84137" y="160337"/>
                    <a:pt x="95250" y="138112"/>
                    <a:pt x="133350" y="114300"/>
                  </a:cubicBezTo>
                  <a:cubicBezTo>
                    <a:pt x="171450" y="90488"/>
                    <a:pt x="233362" y="45244"/>
                    <a:pt x="295275" y="0"/>
                  </a:cubicBez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091734" y="3423046"/>
            <a:ext cx="1758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Low Noise Amplifier</a:t>
            </a:r>
            <a:endParaRPr lang="en-US" sz="14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748834" y="3883223"/>
            <a:ext cx="342900" cy="228600"/>
            <a:chOff x="1104900" y="2638973"/>
            <a:chExt cx="342900" cy="22860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1104900" y="2638973"/>
              <a:ext cx="2286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1104900" y="2715173"/>
              <a:ext cx="342900" cy="122241"/>
            </a:xfrm>
            <a:custGeom>
              <a:avLst/>
              <a:gdLst>
                <a:gd name="connsiteX0" fmla="*/ 0 w 295275"/>
                <a:gd name="connsiteY0" fmla="*/ 85725 h 160337"/>
                <a:gd name="connsiteX1" fmla="*/ 28575 w 295275"/>
                <a:gd name="connsiteY1" fmla="*/ 9525 h 160337"/>
                <a:gd name="connsiteX2" fmla="*/ 66675 w 295275"/>
                <a:gd name="connsiteY2" fmla="*/ 142875 h 160337"/>
                <a:gd name="connsiteX3" fmla="*/ 133350 w 295275"/>
                <a:gd name="connsiteY3" fmla="*/ 114300 h 160337"/>
                <a:gd name="connsiteX4" fmla="*/ 295275 w 295275"/>
                <a:gd name="connsiteY4" fmla="*/ 0 h 160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275" h="160337">
                  <a:moveTo>
                    <a:pt x="0" y="85725"/>
                  </a:moveTo>
                  <a:cubicBezTo>
                    <a:pt x="8731" y="42862"/>
                    <a:pt x="17463" y="0"/>
                    <a:pt x="28575" y="9525"/>
                  </a:cubicBezTo>
                  <a:cubicBezTo>
                    <a:pt x="39688" y="19050"/>
                    <a:pt x="49213" y="125413"/>
                    <a:pt x="66675" y="142875"/>
                  </a:cubicBezTo>
                  <a:cubicBezTo>
                    <a:pt x="84137" y="160337"/>
                    <a:pt x="95250" y="138112"/>
                    <a:pt x="133350" y="114300"/>
                  </a:cubicBezTo>
                  <a:cubicBezTo>
                    <a:pt x="171450" y="90488"/>
                    <a:pt x="233362" y="45244"/>
                    <a:pt x="295275" y="0"/>
                  </a:cubicBez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091734" y="3842146"/>
            <a:ext cx="1429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Power Amplifier</a:t>
            </a:r>
            <a:endParaRPr lang="en-US" sz="14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748834" y="4305300"/>
            <a:ext cx="342900" cy="228600"/>
            <a:chOff x="1104900" y="2638973"/>
            <a:chExt cx="342900" cy="22860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1104900" y="2638973"/>
              <a:ext cx="2286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1104900" y="2715173"/>
              <a:ext cx="342900" cy="122241"/>
            </a:xfrm>
            <a:custGeom>
              <a:avLst/>
              <a:gdLst>
                <a:gd name="connsiteX0" fmla="*/ 0 w 295275"/>
                <a:gd name="connsiteY0" fmla="*/ 85725 h 160337"/>
                <a:gd name="connsiteX1" fmla="*/ 28575 w 295275"/>
                <a:gd name="connsiteY1" fmla="*/ 9525 h 160337"/>
                <a:gd name="connsiteX2" fmla="*/ 66675 w 295275"/>
                <a:gd name="connsiteY2" fmla="*/ 142875 h 160337"/>
                <a:gd name="connsiteX3" fmla="*/ 133350 w 295275"/>
                <a:gd name="connsiteY3" fmla="*/ 114300 h 160337"/>
                <a:gd name="connsiteX4" fmla="*/ 295275 w 295275"/>
                <a:gd name="connsiteY4" fmla="*/ 0 h 160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275" h="160337">
                  <a:moveTo>
                    <a:pt x="0" y="85725"/>
                  </a:moveTo>
                  <a:cubicBezTo>
                    <a:pt x="8731" y="42862"/>
                    <a:pt x="17463" y="0"/>
                    <a:pt x="28575" y="9525"/>
                  </a:cubicBezTo>
                  <a:cubicBezTo>
                    <a:pt x="39688" y="19050"/>
                    <a:pt x="49213" y="125413"/>
                    <a:pt x="66675" y="142875"/>
                  </a:cubicBezTo>
                  <a:cubicBezTo>
                    <a:pt x="84137" y="160337"/>
                    <a:pt x="95250" y="138112"/>
                    <a:pt x="133350" y="114300"/>
                  </a:cubicBezTo>
                  <a:cubicBezTo>
                    <a:pt x="171450" y="90488"/>
                    <a:pt x="233362" y="45244"/>
                    <a:pt x="295275" y="0"/>
                  </a:cubicBez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091734" y="4264223"/>
            <a:ext cx="4107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Bias Circuit for Gain Stages with ON/OFF Control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PDTch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1533525"/>
            <a:ext cx="4095750" cy="4448175"/>
          </a:xfrm>
          <a:prstGeom prst="rect">
            <a:avLst/>
          </a:prstGeom>
        </p:spPr>
      </p:pic>
      <p:pic>
        <p:nvPicPr>
          <p:cNvPr id="7" name="Picture 6" descr="RTlos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371600"/>
            <a:ext cx="3133725" cy="4610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SPDT Switch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NatTel Microsystems Pvt. Ltd.</a:t>
            </a:r>
          </a:p>
          <a:p>
            <a:r>
              <a:rPr lang="en-MY" smtClean="0"/>
              <a:t>Engraving beginning of a New Era in Technologies</a:t>
            </a:r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27466-6FA5-4C51-94D9-A66AC5E1BB38}" type="slidenum">
              <a:rPr lang="en-MY" smtClean="0"/>
              <a:pPr/>
              <a:t>4</a:t>
            </a:fld>
            <a:endParaRPr lang="en-MY"/>
          </a:p>
        </p:txBody>
      </p:sp>
      <p:sp>
        <p:nvSpPr>
          <p:cNvPr id="6" name="TextBox 5"/>
          <p:cNvSpPr txBox="1"/>
          <p:nvPr/>
        </p:nvSpPr>
        <p:spPr>
          <a:xfrm>
            <a:off x="1335529" y="1641277"/>
            <a:ext cx="205537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Return Losses on Ports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219700" y="1795165"/>
            <a:ext cx="203613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Insertion Loss ON Path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219700" y="2933700"/>
            <a:ext cx="212429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Insertion Loss OFF Path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131536" y="3962400"/>
            <a:ext cx="196560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ON-OFF Port Isolation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rot="10800000" flipV="1">
            <a:off x="5981700" y="2102942"/>
            <a:ext cx="266700" cy="259258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Arrow Connector 15"/>
          <p:cNvCxnSpPr>
            <a:stCxn id="11" idx="0"/>
          </p:cNvCxnSpPr>
          <p:nvPr/>
        </p:nvCxnSpPr>
        <p:spPr bwMode="auto">
          <a:xfrm rot="16200000" flipV="1">
            <a:off x="6017475" y="2669325"/>
            <a:ext cx="228600" cy="300150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Straight Arrow Connector 17"/>
          <p:cNvCxnSpPr>
            <a:stCxn id="12" idx="2"/>
          </p:cNvCxnSpPr>
          <p:nvPr/>
        </p:nvCxnSpPr>
        <p:spPr bwMode="auto">
          <a:xfrm rot="16200000" flipH="1">
            <a:off x="6087608" y="4296907"/>
            <a:ext cx="339923" cy="286462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6-bit Attenuator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NatTel Microsystems Pvt. Ltd.</a:t>
            </a:r>
          </a:p>
          <a:p>
            <a:r>
              <a:rPr lang="en-MY" smtClean="0"/>
              <a:t>Engraving beginning of a New Era in Technologies</a:t>
            </a:r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27466-6FA5-4C51-94D9-A66AC5E1BB38}" type="slidenum">
              <a:rPr lang="en-MY" smtClean="0"/>
              <a:pPr/>
              <a:t>5</a:t>
            </a:fld>
            <a:endParaRPr lang="en-MY"/>
          </a:p>
        </p:txBody>
      </p:sp>
      <p:pic>
        <p:nvPicPr>
          <p:cNvPr id="5" name="Picture 4" descr="AttnCk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1371600"/>
            <a:ext cx="4705350" cy="3238500"/>
          </a:xfrm>
          <a:prstGeom prst="rect">
            <a:avLst/>
          </a:prstGeom>
        </p:spPr>
      </p:pic>
      <p:pic>
        <p:nvPicPr>
          <p:cNvPr id="6" name="Picture 5" descr="resat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371600"/>
            <a:ext cx="3152775" cy="16859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37325" y="3057525"/>
            <a:ext cx="13115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Binary Word 0 to 24</a:t>
            </a:r>
            <a:endParaRPr lang="en-US" dirty="0"/>
          </a:p>
        </p:txBody>
      </p:sp>
      <p:pic>
        <p:nvPicPr>
          <p:cNvPr id="8" name="Picture 7" descr="resat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7350" y="3276600"/>
            <a:ext cx="3095625" cy="1676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537022" y="4953000"/>
            <a:ext cx="1382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Binary Word 24 to 48</a:t>
            </a:r>
            <a:endParaRPr lang="en-US" dirty="0"/>
          </a:p>
        </p:txBody>
      </p:sp>
      <p:pic>
        <p:nvPicPr>
          <p:cNvPr id="11" name="Picture 10" descr="resat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2200" y="3248025"/>
            <a:ext cx="3105150" cy="17049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314700" y="4953000"/>
            <a:ext cx="1382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Binary Word 48 to 63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0-360° Phase Shifter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NatTel Microsystems Pvt. Ltd.</a:t>
            </a:r>
          </a:p>
          <a:p>
            <a:r>
              <a:rPr lang="en-MY" smtClean="0"/>
              <a:t>Engraving beginning of a New Era in Technologies</a:t>
            </a:r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27466-6FA5-4C51-94D9-A66AC5E1BB38}" type="slidenum">
              <a:rPr lang="en-MY" smtClean="0"/>
              <a:pPr/>
              <a:t>6</a:t>
            </a:fld>
            <a:endParaRPr lang="en-MY"/>
          </a:p>
        </p:txBody>
      </p:sp>
      <p:pic>
        <p:nvPicPr>
          <p:cNvPr id="5" name="Picture 4" descr="ps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37" y="1447800"/>
            <a:ext cx="4657725" cy="3286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09737" y="3810000"/>
            <a:ext cx="156805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Linearized Phase</a:t>
            </a:r>
            <a:endParaRPr lang="en-US" sz="1400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rot="5400000" flipH="1" flipV="1">
            <a:off x="2395537" y="3390900"/>
            <a:ext cx="533400" cy="304800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pic>
        <p:nvPicPr>
          <p:cNvPr id="9" name="Picture 8" descr="GChrP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447800"/>
            <a:ext cx="3695700" cy="25050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867400" y="2362200"/>
            <a:ext cx="17038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Gain Variation over</a:t>
            </a:r>
          </a:p>
          <a:p>
            <a:r>
              <a:rPr lang="en-US" sz="1400" dirty="0" smtClean="0"/>
              <a:t>Control Voltage</a:t>
            </a:r>
            <a:endParaRPr lang="en-US" sz="1400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6553200" y="1943100"/>
            <a:ext cx="533400" cy="304800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257800" y="4116288"/>
            <a:ext cx="3234147" cy="181588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Note that </a:t>
            </a:r>
            <a:r>
              <a:rPr lang="en-US" sz="1400" dirty="0" smtClean="0"/>
              <a:t>there will be three or more look-up tables for Attenuator and Phase Shifter for Linear Gain-Phase response of Phase Shifter and Attenuator. These will be derived in the design phase and will be available for DSP based </a:t>
            </a:r>
            <a:r>
              <a:rPr lang="en-US" sz="1400" b="1" i="1" dirty="0" smtClean="0">
                <a:solidFill>
                  <a:srgbClr val="0000FF"/>
                </a:solidFill>
              </a:rPr>
              <a:t>Synthetic Aperture </a:t>
            </a:r>
            <a:r>
              <a:rPr lang="en-US" sz="1400" dirty="0" smtClean="0"/>
              <a:t>and  </a:t>
            </a:r>
            <a:r>
              <a:rPr lang="en-US" sz="1400" b="1" i="1" dirty="0" smtClean="0">
                <a:solidFill>
                  <a:srgbClr val="0000FF"/>
                </a:solidFill>
              </a:rPr>
              <a:t>Electronic Beam Steering</a:t>
            </a:r>
            <a:endParaRPr lang="en-US" sz="1400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Amplifier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NatTel Microsystems Pvt. Ltd.</a:t>
            </a:r>
          </a:p>
          <a:p>
            <a:r>
              <a:rPr lang="en-MY" smtClean="0"/>
              <a:t>Engraving beginning of a New Era in Technologies</a:t>
            </a:r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27466-6FA5-4C51-94D9-A66AC5E1BB38}" type="slidenum">
              <a:rPr lang="en-MY" smtClean="0"/>
              <a:pPr/>
              <a:t>7</a:t>
            </a:fld>
            <a:endParaRPr lang="en-MY"/>
          </a:p>
        </p:txBody>
      </p:sp>
      <p:pic>
        <p:nvPicPr>
          <p:cNvPr id="5" name="Picture 4" descr="GAINDEOPP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409700"/>
            <a:ext cx="4752975" cy="432435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 bwMode="auto">
          <a:xfrm>
            <a:off x="457200" y="1638300"/>
            <a:ext cx="1104900" cy="190500"/>
          </a:xfrm>
          <a:prstGeom prst="roundRect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1033" y="4497288"/>
            <a:ext cx="56297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Gain</a:t>
            </a:r>
            <a:endParaRPr lang="en-US" sz="1400" dirty="0"/>
          </a:p>
        </p:txBody>
      </p:sp>
      <p:cxnSp>
        <p:nvCxnSpPr>
          <p:cNvPr id="9" name="Straight Arrow Connector 8"/>
          <p:cNvCxnSpPr>
            <a:stCxn id="8" idx="0"/>
          </p:cNvCxnSpPr>
          <p:nvPr/>
        </p:nvCxnSpPr>
        <p:spPr bwMode="auto">
          <a:xfrm rot="5400000" flipH="1" flipV="1">
            <a:off x="2233509" y="4166790"/>
            <a:ext cx="379511" cy="281487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219200" y="4876800"/>
            <a:ext cx="142692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Drain Efficiency</a:t>
            </a:r>
            <a:endParaRPr lang="en-US" sz="1400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rot="16200000" flipV="1">
            <a:off x="1444495" y="4461006"/>
            <a:ext cx="533401" cy="298189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083154" y="1409700"/>
            <a:ext cx="509761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Output Power in Watt across band @ -1dB Gain Compression</a:t>
            </a:r>
            <a:endParaRPr lang="en-US" sz="14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rot="10800000" flipV="1">
            <a:off x="1562103" y="1587587"/>
            <a:ext cx="521050" cy="129889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" name="Rounded Rectangle 16"/>
          <p:cNvSpPr/>
          <p:nvPr/>
        </p:nvSpPr>
        <p:spPr bwMode="auto">
          <a:xfrm>
            <a:off x="3581400" y="2286000"/>
            <a:ext cx="571500" cy="495300"/>
          </a:xfrm>
          <a:prstGeom prst="roundRect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rot="10800000" flipV="1">
            <a:off x="4152900" y="2438400"/>
            <a:ext cx="521050" cy="129889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673950" y="2284511"/>
            <a:ext cx="366953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Drain Efficiency @ -1 dB Gain Compression</a:t>
            </a:r>
            <a:endParaRPr lang="en-US" sz="1400" dirty="0"/>
          </a:p>
        </p:txBody>
      </p:sp>
      <p:pic>
        <p:nvPicPr>
          <p:cNvPr id="20" name="Picture 19" descr="ReturnLos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4412" y="2781300"/>
            <a:ext cx="4105275" cy="275272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324600" y="2933700"/>
            <a:ext cx="173637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Output Return Loss</a:t>
            </a:r>
            <a:endParaRPr lang="en-US" sz="1400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 rot="5400000">
            <a:off x="6963723" y="3288155"/>
            <a:ext cx="263722" cy="170368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337538" y="4651176"/>
            <a:ext cx="159691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Input Return Loss</a:t>
            </a:r>
            <a:endParaRPr lang="en-US" sz="1400" dirty="0"/>
          </a:p>
        </p:txBody>
      </p:sp>
      <p:cxnSp>
        <p:nvCxnSpPr>
          <p:cNvPr id="25" name="Straight Arrow Connector 24"/>
          <p:cNvCxnSpPr>
            <a:stCxn id="24" idx="0"/>
          </p:cNvCxnSpPr>
          <p:nvPr/>
        </p:nvCxnSpPr>
        <p:spPr bwMode="auto">
          <a:xfrm rot="16200000" flipV="1">
            <a:off x="7819359" y="4334541"/>
            <a:ext cx="307776" cy="325494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4943475" y="5472440"/>
            <a:ext cx="3954929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Input &amp; Output Return Losses across frequency</a:t>
            </a:r>
          </a:p>
          <a:p>
            <a:r>
              <a:rPr lang="en-US" sz="1400" dirty="0" smtClean="0"/>
              <a:t>&amp; across power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4686300" y="1714500"/>
            <a:ext cx="3631079" cy="523220"/>
          </a:xfrm>
          <a:prstGeom prst="rect">
            <a:avLst/>
          </a:prstGeom>
          <a:solidFill>
            <a:srgbClr val="93E3FF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PA is absolutely stable across all conditions of frequency and power</a:t>
            </a:r>
            <a:endParaRPr lang="en-US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NAMatc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950" y="1352550"/>
            <a:ext cx="3785950" cy="3181350"/>
          </a:xfrm>
          <a:prstGeom prst="rect">
            <a:avLst/>
          </a:prstGeom>
        </p:spPr>
      </p:pic>
      <p:pic>
        <p:nvPicPr>
          <p:cNvPr id="12" name="Picture 11" descr="LNAGai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0725" y="1257300"/>
            <a:ext cx="3228975" cy="3686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NF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700" y="3581400"/>
            <a:ext cx="2933700" cy="2324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Noise Amplifier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NatTel Microsystems Pvt. Ltd.</a:t>
            </a:r>
          </a:p>
          <a:p>
            <a:r>
              <a:rPr lang="en-MY" smtClean="0"/>
              <a:t>Engraving beginning of a New Era in Technologies</a:t>
            </a:r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27466-6FA5-4C51-94D9-A66AC5E1BB38}" type="slidenum">
              <a:rPr lang="en-MY" smtClean="0"/>
              <a:pPr/>
              <a:t>8</a:t>
            </a:fld>
            <a:endParaRPr lang="en-MY"/>
          </a:p>
        </p:txBody>
      </p:sp>
      <p:sp>
        <p:nvSpPr>
          <p:cNvPr id="6" name="TextBox 5"/>
          <p:cNvSpPr txBox="1"/>
          <p:nvPr/>
        </p:nvSpPr>
        <p:spPr>
          <a:xfrm>
            <a:off x="2019300" y="3011388"/>
            <a:ext cx="132760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In-band Match</a:t>
            </a:r>
            <a:endParaRPr lang="en-US" sz="140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 flipH="1" flipV="1">
            <a:off x="2624851" y="2816840"/>
            <a:ext cx="268189" cy="120910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81913" y="3505200"/>
            <a:ext cx="1091966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Absolutely</a:t>
            </a:r>
          </a:p>
          <a:p>
            <a:r>
              <a:rPr lang="en-US" sz="1400" dirty="0" smtClean="0"/>
              <a:t>Stable LNA</a:t>
            </a:r>
            <a:endParaRPr lang="en-US" sz="14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952500" y="3237010"/>
            <a:ext cx="647702" cy="268190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705600" y="3766810"/>
            <a:ext cx="1031051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 &amp; Out</a:t>
            </a:r>
          </a:p>
          <a:p>
            <a:r>
              <a:rPr lang="en-US" sz="1400" dirty="0" smtClean="0"/>
              <a:t>Band Gain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7361488" y="3391648"/>
            <a:ext cx="405074" cy="345251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936777" y="1352550"/>
            <a:ext cx="2449979" cy="954107"/>
          </a:xfrm>
          <a:prstGeom prst="rect">
            <a:avLst/>
          </a:prstGeom>
          <a:solidFill>
            <a:srgbClr val="93E3FF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We are just demonstrating single stage LNA. Two Stage LNA has 15 dB Gain</a:t>
            </a:r>
          </a:p>
          <a:p>
            <a:r>
              <a:rPr lang="en-US" sz="1400" dirty="0" smtClean="0"/>
              <a:t>&amp; 3.8 dB Noise Figure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962400" y="3766810"/>
            <a:ext cx="119936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Noise Figure</a:t>
            </a:r>
            <a:endParaRPr lang="en-US" sz="1400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 rot="16200000" flipH="1">
            <a:off x="4559985" y="4086602"/>
            <a:ext cx="215442" cy="191413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Scope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NatTel Microsystems Pvt. Ltd.</a:t>
            </a:r>
          </a:p>
          <a:p>
            <a:r>
              <a:rPr lang="en-MY" smtClean="0"/>
              <a:t>Engraving beginning of a New Era in Technologies</a:t>
            </a:r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27466-6FA5-4C51-94D9-A66AC5E1BB38}" type="slidenum">
              <a:rPr lang="en-MY" smtClean="0"/>
              <a:pPr/>
              <a:t>9</a:t>
            </a:fld>
            <a:endParaRPr lang="en-MY"/>
          </a:p>
        </p:txBody>
      </p:sp>
      <p:sp>
        <p:nvSpPr>
          <p:cNvPr id="6" name="TextBox 5"/>
          <p:cNvSpPr txBox="1"/>
          <p:nvPr/>
        </p:nvSpPr>
        <p:spPr>
          <a:xfrm>
            <a:off x="495300" y="4835723"/>
            <a:ext cx="7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Thanks</a:t>
            </a:r>
            <a:endParaRPr lang="en-US" sz="1400" dirty="0"/>
          </a:p>
        </p:txBody>
      </p:sp>
      <p:pic>
        <p:nvPicPr>
          <p:cNvPr id="7" name="Picture 1" descr="C:\Users\Anurag\Pictures1\Screenshot Studio capture #578.png"/>
          <p:cNvPicPr>
            <a:picLocks noChangeAspect="1" noChangeArrowheads="1"/>
          </p:cNvPicPr>
          <p:nvPr/>
        </p:nvPicPr>
        <p:blipFill>
          <a:blip r:embed="rId2"/>
          <a:srcRect l="4146" r="4146"/>
          <a:stretch>
            <a:fillRect/>
          </a:stretch>
        </p:blipFill>
        <p:spPr bwMode="auto">
          <a:xfrm>
            <a:off x="555625" y="2590800"/>
            <a:ext cx="27051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657600" y="1452890"/>
            <a:ext cx="5124450" cy="3754874"/>
          </a:xfrm>
          <a:prstGeom prst="rect">
            <a:avLst/>
          </a:prstGeom>
          <a:solidFill>
            <a:srgbClr val="93E3FF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status of the project is as follows</a:t>
            </a:r>
          </a:p>
          <a:p>
            <a:endParaRPr lang="en-US" sz="1400" dirty="0" smtClean="0"/>
          </a:p>
          <a:p>
            <a:pPr marL="342900" indent="-342900">
              <a:buAutoNum type="alphaLcParenR"/>
            </a:pPr>
            <a:r>
              <a:rPr lang="en-US" sz="1400" dirty="0" smtClean="0"/>
              <a:t>PNA Cells are designed and Laid Out, Power Dividers and Combiners are in progress</a:t>
            </a:r>
          </a:p>
          <a:p>
            <a:pPr marL="342900" indent="-342900">
              <a:buAutoNum type="alphaLcParenR"/>
            </a:pPr>
            <a:r>
              <a:rPr lang="en-US" sz="1400" dirty="0" smtClean="0"/>
              <a:t>LNA is designed and in being Laid Out</a:t>
            </a:r>
          </a:p>
          <a:p>
            <a:pPr marL="342900" indent="-342900">
              <a:buAutoNum type="alphaLcParenR"/>
            </a:pPr>
            <a:r>
              <a:rPr lang="en-US" sz="1400" dirty="0" smtClean="0"/>
              <a:t>Switches are designed</a:t>
            </a:r>
          </a:p>
          <a:p>
            <a:pPr marL="342900" indent="-342900">
              <a:buAutoNum type="alphaLcParenR"/>
            </a:pPr>
            <a:r>
              <a:rPr lang="en-US" sz="1400" dirty="0" smtClean="0"/>
              <a:t>6-Bit Attenuator Design is Complete and is under Layout</a:t>
            </a:r>
          </a:p>
          <a:p>
            <a:pPr marL="342900" indent="-342900">
              <a:buAutoNum type="alphaLcParenR"/>
            </a:pPr>
            <a:r>
              <a:rPr lang="en-US" sz="1400" dirty="0" smtClean="0"/>
              <a:t>Phase Shifter is designed and Digital Linearizer is under design</a:t>
            </a:r>
          </a:p>
          <a:p>
            <a:pPr marL="342900" indent="-342900">
              <a:buAutoNum type="alphaLcParenR"/>
            </a:pPr>
            <a:r>
              <a:rPr lang="en-US" sz="1400" dirty="0" smtClean="0"/>
              <a:t>Look up tables for Attenuation &amp; Phase Shift Correction are yet to be done</a:t>
            </a:r>
          </a:p>
          <a:p>
            <a:pPr marL="342900" indent="-342900">
              <a:buAutoNum type="alphaLcParenR"/>
            </a:pPr>
            <a:r>
              <a:rPr lang="en-US" sz="1400" dirty="0" smtClean="0"/>
              <a:t>3 Gain Stages designs are in progress</a:t>
            </a:r>
          </a:p>
          <a:p>
            <a:pPr marL="342900" indent="-342900">
              <a:buAutoNum type="alphaLcParenR"/>
            </a:pPr>
            <a:r>
              <a:rPr lang="en-US" sz="1400" dirty="0" smtClean="0"/>
              <a:t>Bias Circuit with ON-OFF Switch is yet to be designed</a:t>
            </a:r>
          </a:p>
          <a:p>
            <a:pPr marL="342900" indent="-342900">
              <a:buAutoNum type="alphaLcParenR"/>
            </a:pPr>
            <a:r>
              <a:rPr lang="en-US" sz="1400" dirty="0" smtClean="0"/>
              <a:t>Power Limiter is yet to be designed- </a:t>
            </a:r>
            <a:r>
              <a:rPr lang="en-US" sz="1400" b="1" dirty="0" smtClean="0">
                <a:solidFill>
                  <a:srgbClr val="FF0000"/>
                </a:solidFill>
              </a:rPr>
              <a:t>The problem is that this process does not have PIN Diodes</a:t>
            </a:r>
          </a:p>
          <a:p>
            <a:pPr marL="342900" indent="-342900">
              <a:buAutoNum type="alphaLcParenR"/>
            </a:pPr>
            <a:r>
              <a:rPr lang="en-US" sz="1400" b="1" dirty="0" smtClean="0">
                <a:solidFill>
                  <a:srgbClr val="FF0000"/>
                </a:solidFill>
              </a:rPr>
              <a:t>On-Chip Circulator with more than 18 dB Isolation is not possible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atTel">
  <a:themeElements>
    <a:clrScheme name="1_NatTel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NatT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bg1"/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bg1"/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NatTel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tTel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tTel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tTel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tTel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tTel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17921</TotalTime>
  <Words>505</Words>
  <Application>Microsoft Office PowerPoint</Application>
  <PresentationFormat>On-screen Show (4:3)</PresentationFormat>
  <Paragraphs>98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1_NatTel</vt:lpstr>
      <vt:lpstr>X-Band RADAR Core</vt:lpstr>
      <vt:lpstr>RADAR Core Block Diagram</vt:lpstr>
      <vt:lpstr>Coverage Check List</vt:lpstr>
      <vt:lpstr>SPDT Switch</vt:lpstr>
      <vt:lpstr>6-bit Attenuator</vt:lpstr>
      <vt:lpstr>0-360° Phase Shifter</vt:lpstr>
      <vt:lpstr>Power Amplifier</vt:lpstr>
      <vt:lpstr>Low Noise Amplifier</vt:lpstr>
      <vt:lpstr>Design Scope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anurag</cp:lastModifiedBy>
  <cp:revision>1231</cp:revision>
  <dcterms:created xsi:type="dcterms:W3CDTF">2010-02-23T03:29:43Z</dcterms:created>
  <dcterms:modified xsi:type="dcterms:W3CDTF">2012-05-08T14:26:00Z</dcterms:modified>
</cp:coreProperties>
</file>