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9" r:id="rId2"/>
    <p:sldId id="261" r:id="rId3"/>
    <p:sldId id="262" r:id="rId4"/>
    <p:sldId id="263" r:id="rId5"/>
    <p:sldId id="272" r:id="rId6"/>
    <p:sldId id="273" r:id="rId7"/>
    <p:sldId id="274" r:id="rId8"/>
    <p:sldId id="275" r:id="rId9"/>
    <p:sldId id="276" r:id="rId10"/>
    <p:sldId id="281" r:id="rId11"/>
    <p:sldId id="279" r:id="rId12"/>
    <p:sldId id="280" r:id="rId13"/>
    <p:sldId id="282" r:id="rId14"/>
    <p:sldId id="278" r:id="rId15"/>
    <p:sldId id="277" r:id="rId16"/>
    <p:sldId id="283" r:id="rId17"/>
    <p:sldId id="284" r:id="rId18"/>
    <p:sldId id="285" r:id="rId19"/>
    <p:sldId id="286" r:id="rId20"/>
    <p:sldId id="287" r:id="rId21"/>
    <p:sldId id="288" r:id="rId22"/>
    <p:sldId id="289" r:id="rId23"/>
    <p:sldId id="290" r:id="rId24"/>
    <p:sldId id="267" r:id="rId25"/>
    <p:sldId id="268"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61"/>
          </p14:sldIdLst>
        </p14:section>
        <p14:section name="Status Update" id="{521DEF98-8796-4632-831A-16252E9A6054}">
          <p14:sldIdLst>
            <p14:sldId id="262"/>
            <p14:sldId id="263"/>
          </p14:sldIdLst>
        </p14:section>
        <p14:section name="Operation of Class E Amplifier" id="{AC3476C8-B7BA-4DA9-92D7-BA9949FBF971}">
          <p14:sldIdLst>
            <p14:sldId id="272"/>
            <p14:sldId id="273"/>
            <p14:sldId id="274"/>
            <p14:sldId id="275"/>
            <p14:sldId id="276"/>
          </p14:sldIdLst>
        </p14:section>
        <p14:section name="NatTel Circuit Designer" id="{247A66EA-74B8-4C97-823C-CFF7EEA77631}">
          <p14:sldIdLst>
            <p14:sldId id="281"/>
            <p14:sldId id="279"/>
            <p14:sldId id="280"/>
          </p14:sldIdLst>
        </p14:section>
        <p14:section name="ClassE Design" id="{752436AB-92F6-41B6-937D-5C3CAA5E75D0}">
          <p14:sldIdLst>
            <p14:sldId id="282"/>
            <p14:sldId id="278"/>
            <p14:sldId id="277"/>
            <p14:sldId id="283"/>
            <p14:sldId id="284"/>
            <p14:sldId id="285"/>
            <p14:sldId id="286"/>
            <p14:sldId id="287"/>
            <p14:sldId id="288"/>
            <p14:sldId id="289"/>
            <p14:sldId id="290"/>
          </p14:sldIdLst>
        </p14:section>
        <p14:section name="Next Steps and Action Items" id="{C24C98EC-938D-4034-8DB8-5E8DBF16E3CB}">
          <p14:sldIdLst>
            <p14:sldId id="267"/>
            <p14:sldId id="268"/>
          </p14:sldIdLst>
        </p14:section>
        <p14:section name="Appendix" id="{E35CCD6A-2288-476E-BC93-C75323AE1F32}">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97382" autoAdjust="0"/>
  </p:normalViewPr>
  <p:slideViewPr>
    <p:cSldViewPr>
      <p:cViewPr varScale="1">
        <p:scale>
          <a:sx n="73" d="100"/>
          <a:sy n="73" d="100"/>
        </p:scale>
        <p:origin x="-1062" y="-10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en-US"/>
        </a:p>
      </dgm:t>
    </dgm:pt>
    <dgm:pt modelId="{D3864EA6-13E7-440F-948B-8118F5878A44}">
      <dgm:prSet phldrT="[Text]" custT="1"/>
      <dgm:spPr/>
      <dgm:t>
        <a:bodyPr/>
        <a:lstStyle/>
        <a:p>
          <a:r>
            <a:rPr lang="en-US" sz="2400" dirty="0" smtClean="0"/>
            <a:t>Project</a:t>
          </a:r>
          <a:endParaRPr lang="en-US" sz="2000" dirty="0"/>
        </a:p>
      </dgm:t>
    </dgm:pt>
    <dgm:pt modelId="{5F920266-1B6A-4D7D-8C8B-D20E2934BF67}" type="parTrans" cxnId="{7834DFDC-DD97-4D0F-B547-27AB53428B4B}">
      <dgm:prSet/>
      <dgm:spPr/>
      <dgm:t>
        <a:bodyPr/>
        <a:lstStyle/>
        <a:p>
          <a:endParaRPr lang="en-US"/>
        </a:p>
      </dgm:t>
    </dgm:pt>
    <dgm:pt modelId="{F4FE127A-F33D-4F59-961D-A505D5A781EE}" type="sibTrans" cxnId="{7834DFDC-DD97-4D0F-B547-27AB53428B4B}">
      <dgm:prSet/>
      <dgm:spPr/>
      <dgm:t>
        <a:bodyPr/>
        <a:lstStyle/>
        <a:p>
          <a:endParaRPr lang="en-US"/>
        </a:p>
      </dgm:t>
    </dgm:pt>
    <dgm:pt modelId="{813DB034-1CFA-4CE1-8536-6BC256192226}">
      <dgm:prSet phldrT="[Text]" custT="1"/>
      <dgm:spPr/>
      <dgm:t>
        <a:bodyPr/>
        <a:lstStyle/>
        <a:p>
          <a:r>
            <a:rPr lang="en-US" sz="1200" dirty="0" smtClean="0"/>
            <a:t>DuPont, ATC, Coilcraft</a:t>
          </a:r>
        </a:p>
      </dgm:t>
    </dgm:pt>
    <dgm:pt modelId="{ED3CCD02-8D75-4A08-AD85-C5F828B29313}" type="parTrans" cxnId="{41966F54-3C25-450E-8104-04B2B9165959}">
      <dgm:prSet/>
      <dgm:spPr/>
      <dgm:t>
        <a:bodyPr/>
        <a:lstStyle/>
        <a:p>
          <a:endParaRPr lang="en-US"/>
        </a:p>
      </dgm:t>
    </dgm:pt>
    <dgm:pt modelId="{F3516F2D-4619-4753-A81E-130803DFBFC7}" type="sibTrans" cxnId="{41966F54-3C25-450E-8104-04B2B9165959}">
      <dgm:prSet/>
      <dgm:spPr/>
      <dgm:t>
        <a:bodyPr/>
        <a:lstStyle/>
        <a:p>
          <a:endParaRPr lang="en-US"/>
        </a:p>
      </dgm:t>
    </dgm:pt>
    <dgm:pt modelId="{6461E40C-FAF1-4C11-9CA4-01B7756558A8}">
      <dgm:prSet phldrT="[Text]" custT="1"/>
      <dgm:spPr/>
      <dgm:t>
        <a:bodyPr lIns="0" tIns="0" rIns="0" bIns="0"/>
        <a:lstStyle/>
        <a:p>
          <a:r>
            <a:rPr lang="en-US" sz="1200" spc="-10" baseline="0" dirty="0" smtClean="0"/>
            <a:t>LTCC</a:t>
          </a:r>
        </a:p>
        <a:p>
          <a:r>
            <a:rPr lang="en-US" sz="1200" spc="-10" baseline="0" dirty="0" smtClean="0"/>
            <a:t>Manufacturing</a:t>
          </a:r>
        </a:p>
        <a:p>
          <a:r>
            <a:rPr lang="en-US" sz="1200" spc="-10" baseline="0" dirty="0" smtClean="0"/>
            <a:t>&amp; FR4 Laminate </a:t>
          </a:r>
          <a:endParaRPr lang="en-US" sz="1200" spc="-10" baseline="0" dirty="0"/>
        </a:p>
      </dgm:t>
    </dgm:pt>
    <dgm:pt modelId="{5418FCE5-0AC2-479F-8F47-D35F7A60BD8D}" type="parTrans" cxnId="{5EBF790F-CC7C-4BBA-98A7-614FB5283795}">
      <dgm:prSet/>
      <dgm:spPr/>
      <dgm:t>
        <a:bodyPr/>
        <a:lstStyle/>
        <a:p>
          <a:endParaRPr lang="en-US"/>
        </a:p>
      </dgm:t>
    </dgm:pt>
    <dgm:pt modelId="{3D67A8BA-4FB2-401F-A3C1-92132B645061}" type="sibTrans" cxnId="{5EBF790F-CC7C-4BBA-98A7-614FB5283795}">
      <dgm:prSet/>
      <dgm:spPr/>
      <dgm:t>
        <a:bodyPr/>
        <a:lstStyle/>
        <a:p>
          <a:endParaRPr lang="en-US"/>
        </a:p>
      </dgm:t>
    </dgm:pt>
    <dgm:pt modelId="{14E5A95F-9DC9-4E33-B709-14C57323ACAA}">
      <dgm:prSet phldrT="[Text]" custT="1"/>
      <dgm:spPr/>
      <dgm:t>
        <a:bodyPr/>
        <a:lstStyle/>
        <a:p>
          <a:r>
            <a:rPr lang="en-US" sz="1200" dirty="0" smtClean="0"/>
            <a:t>For Radar Core  &amp; DC-DC Converters</a:t>
          </a:r>
          <a:endParaRPr lang="en-US" sz="1200" dirty="0"/>
        </a:p>
      </dgm:t>
    </dgm:pt>
    <dgm:pt modelId="{CFE62A0D-AFCB-42FF-A2F7-4127DE6E4A06}" type="parTrans" cxnId="{B78770BC-227B-404F-8185-2F70ECA32605}">
      <dgm:prSet/>
      <dgm:spPr/>
      <dgm:t>
        <a:bodyPr/>
        <a:lstStyle/>
        <a:p>
          <a:endParaRPr lang="en-US"/>
        </a:p>
      </dgm:t>
    </dgm:pt>
    <dgm:pt modelId="{87455A86-154D-4572-BF6D-F5FEBED08194}" type="sibTrans" cxnId="{B78770BC-227B-404F-8185-2F70ECA32605}">
      <dgm:prSet/>
      <dgm:spPr/>
      <dgm:t>
        <a:bodyPr/>
        <a:lstStyle/>
        <a:p>
          <a:endParaRPr lang="en-US"/>
        </a:p>
      </dgm:t>
    </dgm:pt>
    <dgm:pt modelId="{9A038BAD-1DAA-4E08-AF5C-7A535C3A31A3}">
      <dgm:prSet phldrT="[Text]" custT="1"/>
      <dgm:spPr/>
      <dgm:t>
        <a:bodyPr/>
        <a:lstStyle/>
        <a:p>
          <a:r>
            <a:rPr lang="en-US" sz="1200" dirty="0" smtClean="0"/>
            <a:t>International University for Engineering</a:t>
          </a:r>
          <a:endParaRPr lang="en-US" sz="1200" dirty="0"/>
        </a:p>
      </dgm:t>
    </dgm:pt>
    <dgm:pt modelId="{E1D6882F-7F41-4B9B-8326-079D0B7775D3}" type="parTrans" cxnId="{F67B8136-3A2B-408C-9570-C50B3786C6D1}">
      <dgm:prSet/>
      <dgm:spPr/>
      <dgm:t>
        <a:bodyPr/>
        <a:lstStyle/>
        <a:p>
          <a:endParaRPr lang="en-US"/>
        </a:p>
      </dgm:t>
    </dgm:pt>
    <dgm:pt modelId="{BF904E21-59DA-42DB-BE7C-359EAF11BFDB}" type="sibTrans" cxnId="{F67B8136-3A2B-408C-9570-C50B3786C6D1}">
      <dgm:prSet/>
      <dgm:spPr/>
      <dgm:t>
        <a:bodyPr/>
        <a:lstStyle/>
        <a:p>
          <a:endParaRPr lang="en-US"/>
        </a:p>
      </dgm:t>
    </dgm:pt>
    <dgm:pt modelId="{C2B16F5E-4FD9-4E6C-984C-5FB34252F788}">
      <dgm:prSet phldrT="[Text]" custT="1"/>
      <dgm:spPr/>
      <dgm:t>
        <a:bodyPr/>
        <a:lstStyle/>
        <a:p>
          <a:r>
            <a:rPr lang="en-US" sz="1200" dirty="0" smtClean="0"/>
            <a:t>For Publications</a:t>
          </a:r>
          <a:endParaRPr lang="en-US" sz="1200" dirty="0"/>
        </a:p>
      </dgm:t>
    </dgm:pt>
    <dgm:pt modelId="{8F21B166-5620-46A8-A5DD-72EAE361E61D}" type="parTrans" cxnId="{F20E6E35-2EF6-49E1-BCE2-AF737813AC7F}">
      <dgm:prSet/>
      <dgm:spPr/>
      <dgm:t>
        <a:bodyPr/>
        <a:lstStyle/>
        <a:p>
          <a:endParaRPr lang="en-US"/>
        </a:p>
      </dgm:t>
    </dgm:pt>
    <dgm:pt modelId="{D972BA52-9B06-4D48-9819-200C1326EA4D}" type="sibTrans" cxnId="{F20E6E35-2EF6-49E1-BCE2-AF737813AC7F}">
      <dgm:prSet/>
      <dgm:spPr/>
      <dgm:t>
        <a:bodyPr/>
        <a:lstStyle/>
        <a:p>
          <a:endParaRPr lang="en-US"/>
        </a:p>
      </dgm:t>
    </dgm:pt>
    <dgm:pt modelId="{EB09D521-9D02-4B4D-80CB-EB847731A63E}" type="pres">
      <dgm:prSet presAssocID="{19675BB5-4BE3-4E06-B2B3-AAA3D107C1A8}" presName="Name0" presStyleCnt="0">
        <dgm:presLayoutVars>
          <dgm:chMax val="1"/>
          <dgm:dir/>
          <dgm:animLvl val="ctr"/>
          <dgm:resizeHandles val="exact"/>
        </dgm:presLayoutVars>
      </dgm:prSet>
      <dgm:spPr/>
      <dgm:t>
        <a:bodyPr/>
        <a:lstStyle/>
        <a:p>
          <a:endParaRPr lang="en-US"/>
        </a:p>
      </dgm:t>
    </dgm:pt>
    <dgm:pt modelId="{7ADCFBEC-172E-41BB-B545-FE2085E0B744}" type="pres">
      <dgm:prSet presAssocID="{D3864EA6-13E7-440F-948B-8118F5878A44}" presName="centerShape" presStyleLbl="node0" presStyleIdx="0" presStyleCnt="1" custScaleX="127383" custScaleY="127383"/>
      <dgm:spPr/>
      <dgm:t>
        <a:bodyPr/>
        <a:lstStyle/>
        <a:p>
          <a:endParaRPr lang="en-US"/>
        </a:p>
      </dgm:t>
    </dgm:pt>
    <dgm:pt modelId="{E09D1B4B-09AE-4B1F-A409-CE344F8F9185}" type="pres">
      <dgm:prSet presAssocID="{ED3CCD02-8D75-4A08-AD85-C5F828B29313}" presName="parTrans" presStyleLbl="sibTrans2D1" presStyleIdx="0" presStyleCnt="5"/>
      <dgm:spPr/>
      <dgm:t>
        <a:bodyPr/>
        <a:lstStyle/>
        <a:p>
          <a:endParaRPr lang="en-US"/>
        </a:p>
      </dgm:t>
    </dgm:pt>
    <dgm:pt modelId="{79A2186A-8429-4E95-A4D2-214813090081}" type="pres">
      <dgm:prSet presAssocID="{ED3CCD02-8D75-4A08-AD85-C5F828B29313}" presName="connectorText" presStyleLbl="sibTrans2D1" presStyleIdx="0" presStyleCnt="5"/>
      <dgm:spPr/>
      <dgm:t>
        <a:bodyPr/>
        <a:lstStyle/>
        <a:p>
          <a:endParaRPr lang="en-US"/>
        </a:p>
      </dgm:t>
    </dgm:pt>
    <dgm:pt modelId="{60779230-642B-46DB-B5CA-FC2220C38859}" type="pres">
      <dgm:prSet presAssocID="{813DB034-1CFA-4CE1-8536-6BC256192226}" presName="node" presStyleLbl="node1" presStyleIdx="0" presStyleCnt="5" custScaleX="117603" custScaleY="117603">
        <dgm:presLayoutVars>
          <dgm:bulletEnabled val="1"/>
        </dgm:presLayoutVars>
      </dgm:prSet>
      <dgm:spPr/>
      <dgm:t>
        <a:bodyPr/>
        <a:lstStyle/>
        <a:p>
          <a:endParaRPr lang="en-US"/>
        </a:p>
      </dgm:t>
    </dgm:pt>
    <dgm:pt modelId="{4873F644-A37B-4263-BDD3-7D4AECF93436}" type="pres">
      <dgm:prSet presAssocID="{5418FCE5-0AC2-479F-8F47-D35F7A60BD8D}" presName="parTrans" presStyleLbl="sibTrans2D1" presStyleIdx="1" presStyleCnt="5"/>
      <dgm:spPr/>
      <dgm:t>
        <a:bodyPr/>
        <a:lstStyle/>
        <a:p>
          <a:endParaRPr lang="en-US"/>
        </a:p>
      </dgm:t>
    </dgm:pt>
    <dgm:pt modelId="{AF2E0478-D773-4966-9A95-8E70AD7139B7}" type="pres">
      <dgm:prSet presAssocID="{5418FCE5-0AC2-479F-8F47-D35F7A60BD8D}" presName="connectorText" presStyleLbl="sibTrans2D1" presStyleIdx="1" presStyleCnt="5"/>
      <dgm:spPr/>
      <dgm:t>
        <a:bodyPr/>
        <a:lstStyle/>
        <a:p>
          <a:endParaRPr lang="en-US"/>
        </a:p>
      </dgm:t>
    </dgm:pt>
    <dgm:pt modelId="{8FE55D76-69B8-469D-BE4A-A0F9F69D5110}" type="pres">
      <dgm:prSet presAssocID="{6461E40C-FAF1-4C11-9CA4-01B7756558A8}" presName="node" presStyleLbl="node1" presStyleIdx="1" presStyleCnt="5" custScaleX="117603" custScaleY="117603">
        <dgm:presLayoutVars>
          <dgm:bulletEnabled val="1"/>
        </dgm:presLayoutVars>
      </dgm:prSet>
      <dgm:spPr/>
      <dgm:t>
        <a:bodyPr/>
        <a:lstStyle/>
        <a:p>
          <a:endParaRPr lang="en-US"/>
        </a:p>
      </dgm:t>
    </dgm:pt>
    <dgm:pt modelId="{8999D690-D432-4F1A-B2AE-D98A61E6F24A}" type="pres">
      <dgm:prSet presAssocID="{CFE62A0D-AFCB-42FF-A2F7-4127DE6E4A06}" presName="parTrans" presStyleLbl="sibTrans2D1" presStyleIdx="2" presStyleCnt="5"/>
      <dgm:spPr/>
      <dgm:t>
        <a:bodyPr/>
        <a:lstStyle/>
        <a:p>
          <a:endParaRPr lang="en-US"/>
        </a:p>
      </dgm:t>
    </dgm:pt>
    <dgm:pt modelId="{5E3992B2-2FF9-4710-BC5D-D3CABAC0944B}" type="pres">
      <dgm:prSet presAssocID="{CFE62A0D-AFCB-42FF-A2F7-4127DE6E4A06}" presName="connectorText" presStyleLbl="sibTrans2D1" presStyleIdx="2" presStyleCnt="5"/>
      <dgm:spPr/>
      <dgm:t>
        <a:bodyPr/>
        <a:lstStyle/>
        <a:p>
          <a:endParaRPr lang="en-US"/>
        </a:p>
      </dgm:t>
    </dgm:pt>
    <dgm:pt modelId="{0B5562C5-56E9-4F94-AD9A-09B6AA6E206F}" type="pres">
      <dgm:prSet presAssocID="{14E5A95F-9DC9-4E33-B709-14C57323ACAA}" presName="node" presStyleLbl="node1" presStyleIdx="2" presStyleCnt="5" custScaleX="117603" custScaleY="117603">
        <dgm:presLayoutVars>
          <dgm:bulletEnabled val="1"/>
        </dgm:presLayoutVars>
      </dgm:prSet>
      <dgm:spPr/>
      <dgm:t>
        <a:bodyPr/>
        <a:lstStyle/>
        <a:p>
          <a:endParaRPr lang="en-US"/>
        </a:p>
      </dgm:t>
    </dgm:pt>
    <dgm:pt modelId="{FB0FDE60-5A66-47CD-855C-10B0ABFAFF6D}" type="pres">
      <dgm:prSet presAssocID="{E1D6882F-7F41-4B9B-8326-079D0B7775D3}" presName="parTrans" presStyleLbl="sibTrans2D1" presStyleIdx="3" presStyleCnt="5"/>
      <dgm:spPr/>
      <dgm:t>
        <a:bodyPr/>
        <a:lstStyle/>
        <a:p>
          <a:endParaRPr lang="en-US"/>
        </a:p>
      </dgm:t>
    </dgm:pt>
    <dgm:pt modelId="{D9C29361-9907-4AA5-9D4C-465D8E4516DA}" type="pres">
      <dgm:prSet presAssocID="{E1D6882F-7F41-4B9B-8326-079D0B7775D3}" presName="connectorText" presStyleLbl="sibTrans2D1" presStyleIdx="3" presStyleCnt="5"/>
      <dgm:spPr/>
      <dgm:t>
        <a:bodyPr/>
        <a:lstStyle/>
        <a:p>
          <a:endParaRPr lang="en-US"/>
        </a:p>
      </dgm:t>
    </dgm:pt>
    <dgm:pt modelId="{492A8904-4F29-41B2-8DF6-9E5DB43B598E}" type="pres">
      <dgm:prSet presAssocID="{9A038BAD-1DAA-4E08-AF5C-7A535C3A31A3}" presName="node" presStyleLbl="node1" presStyleIdx="3" presStyleCnt="5" custScaleX="117603" custScaleY="117603">
        <dgm:presLayoutVars>
          <dgm:bulletEnabled val="1"/>
        </dgm:presLayoutVars>
      </dgm:prSet>
      <dgm:spPr/>
      <dgm:t>
        <a:bodyPr/>
        <a:lstStyle/>
        <a:p>
          <a:endParaRPr lang="en-US"/>
        </a:p>
      </dgm:t>
    </dgm:pt>
    <dgm:pt modelId="{470BEB95-5498-4076-A7AD-52EA2D6058A0}" type="pres">
      <dgm:prSet presAssocID="{8F21B166-5620-46A8-A5DD-72EAE361E61D}" presName="parTrans" presStyleLbl="sibTrans2D1" presStyleIdx="4" presStyleCnt="5"/>
      <dgm:spPr/>
      <dgm:t>
        <a:bodyPr/>
        <a:lstStyle/>
        <a:p>
          <a:endParaRPr lang="en-US"/>
        </a:p>
      </dgm:t>
    </dgm:pt>
    <dgm:pt modelId="{8C992717-B056-4E89-850B-547F00D86B47}" type="pres">
      <dgm:prSet presAssocID="{8F21B166-5620-46A8-A5DD-72EAE361E61D}" presName="connectorText" presStyleLbl="sibTrans2D1" presStyleIdx="4" presStyleCnt="5"/>
      <dgm:spPr/>
      <dgm:t>
        <a:bodyPr/>
        <a:lstStyle/>
        <a:p>
          <a:endParaRPr lang="en-US"/>
        </a:p>
      </dgm:t>
    </dgm:pt>
    <dgm:pt modelId="{A0AE6ABD-EFF8-41C2-907C-790C07DF522C}" type="pres">
      <dgm:prSet presAssocID="{C2B16F5E-4FD9-4E6C-984C-5FB34252F788}" presName="node" presStyleLbl="node1" presStyleIdx="4" presStyleCnt="5" custScaleX="117603" custScaleY="117603">
        <dgm:presLayoutVars>
          <dgm:bulletEnabled val="1"/>
        </dgm:presLayoutVars>
      </dgm:prSet>
      <dgm:spPr/>
      <dgm:t>
        <a:bodyPr/>
        <a:lstStyle/>
        <a:p>
          <a:endParaRPr lang="en-US"/>
        </a:p>
      </dgm:t>
    </dgm:pt>
  </dgm:ptLst>
  <dgm:cxnLst>
    <dgm:cxn modelId="{5EBF790F-CC7C-4BBA-98A7-614FB5283795}" srcId="{D3864EA6-13E7-440F-948B-8118F5878A44}" destId="{6461E40C-FAF1-4C11-9CA4-01B7756558A8}" srcOrd="1" destOrd="0" parTransId="{5418FCE5-0AC2-479F-8F47-D35F7A60BD8D}" sibTransId="{3D67A8BA-4FB2-401F-A3C1-92132B645061}"/>
    <dgm:cxn modelId="{F383A1C8-295E-4F6E-9C5D-67AA4DB4F7EB}" type="presOf" srcId="{ED3CCD02-8D75-4A08-AD85-C5F828B29313}" destId="{79A2186A-8429-4E95-A4D2-214813090081}" srcOrd="1" destOrd="0" presId="urn:microsoft.com/office/officeart/2005/8/layout/radial5"/>
    <dgm:cxn modelId="{54B2FED9-9F5A-482C-B7AD-CE780DBB4D7A}" type="presOf" srcId="{ED3CCD02-8D75-4A08-AD85-C5F828B29313}" destId="{E09D1B4B-09AE-4B1F-A409-CE344F8F9185}" srcOrd="0" destOrd="0" presId="urn:microsoft.com/office/officeart/2005/8/layout/radial5"/>
    <dgm:cxn modelId="{7834DFDC-DD97-4D0F-B547-27AB53428B4B}" srcId="{19675BB5-4BE3-4E06-B2B3-AAA3D107C1A8}" destId="{D3864EA6-13E7-440F-948B-8118F5878A44}" srcOrd="0" destOrd="0" parTransId="{5F920266-1B6A-4D7D-8C8B-D20E2934BF67}" sibTransId="{F4FE127A-F33D-4F59-961D-A505D5A781EE}"/>
    <dgm:cxn modelId="{33CA9426-6028-4F9E-ADDB-AA3042A81F7D}" type="presOf" srcId="{6461E40C-FAF1-4C11-9CA4-01B7756558A8}" destId="{8FE55D76-69B8-469D-BE4A-A0F9F69D5110}" srcOrd="0" destOrd="0" presId="urn:microsoft.com/office/officeart/2005/8/layout/radial5"/>
    <dgm:cxn modelId="{29FA02FA-E640-4261-806B-AA21CEF811C3}" type="presOf" srcId="{E1D6882F-7F41-4B9B-8326-079D0B7775D3}" destId="{FB0FDE60-5A66-47CD-855C-10B0ABFAFF6D}" srcOrd="0" destOrd="0" presId="urn:microsoft.com/office/officeart/2005/8/layout/radial5"/>
    <dgm:cxn modelId="{9D61B47E-7F41-4639-962A-9097B26F323C}" type="presOf" srcId="{5418FCE5-0AC2-479F-8F47-D35F7A60BD8D}" destId="{AF2E0478-D773-4966-9A95-8E70AD7139B7}" srcOrd="1" destOrd="0" presId="urn:microsoft.com/office/officeart/2005/8/layout/radial5"/>
    <dgm:cxn modelId="{F20E6E35-2EF6-49E1-BCE2-AF737813AC7F}" srcId="{D3864EA6-13E7-440F-948B-8118F5878A44}" destId="{C2B16F5E-4FD9-4E6C-984C-5FB34252F788}" srcOrd="4" destOrd="0" parTransId="{8F21B166-5620-46A8-A5DD-72EAE361E61D}" sibTransId="{D972BA52-9B06-4D48-9819-200C1326EA4D}"/>
    <dgm:cxn modelId="{7362BBE9-CE05-48ED-9B0F-19744BB7FA24}" type="presOf" srcId="{CFE62A0D-AFCB-42FF-A2F7-4127DE6E4A06}" destId="{5E3992B2-2FF9-4710-BC5D-D3CABAC0944B}" srcOrd="1" destOrd="0" presId="urn:microsoft.com/office/officeart/2005/8/layout/radial5"/>
    <dgm:cxn modelId="{67029EA3-AC4E-48C5-87CF-57A4733799CA}" type="presOf" srcId="{E1D6882F-7F41-4B9B-8326-079D0B7775D3}" destId="{D9C29361-9907-4AA5-9D4C-465D8E4516DA}" srcOrd="1" destOrd="0" presId="urn:microsoft.com/office/officeart/2005/8/layout/radial5"/>
    <dgm:cxn modelId="{DF0DC324-3E24-4C19-A1FD-DD9570009774}" type="presOf" srcId="{9A038BAD-1DAA-4E08-AF5C-7A535C3A31A3}" destId="{492A8904-4F29-41B2-8DF6-9E5DB43B598E}" srcOrd="0" destOrd="0" presId="urn:microsoft.com/office/officeart/2005/8/layout/radial5"/>
    <dgm:cxn modelId="{459BE59C-8527-4040-AA6D-E00460E9E8BD}" type="presOf" srcId="{D3864EA6-13E7-440F-948B-8118F5878A44}" destId="{7ADCFBEC-172E-41BB-B545-FE2085E0B744}" srcOrd="0" destOrd="0" presId="urn:microsoft.com/office/officeart/2005/8/layout/radial5"/>
    <dgm:cxn modelId="{26D1578F-8BE0-4DFF-B5B7-36D919C7DF48}" type="presOf" srcId="{19675BB5-4BE3-4E06-B2B3-AAA3D107C1A8}" destId="{EB09D521-9D02-4B4D-80CB-EB847731A63E}"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B78770BC-227B-404F-8185-2F70ECA32605}" srcId="{D3864EA6-13E7-440F-948B-8118F5878A44}" destId="{14E5A95F-9DC9-4E33-B709-14C57323ACAA}" srcOrd="2" destOrd="0" parTransId="{CFE62A0D-AFCB-42FF-A2F7-4127DE6E4A06}" sibTransId="{87455A86-154D-4572-BF6D-F5FEBED08194}"/>
    <dgm:cxn modelId="{4D341991-5DB3-4739-89C1-0B6A24A114E8}" type="presOf" srcId="{5418FCE5-0AC2-479F-8F47-D35F7A60BD8D}" destId="{4873F644-A37B-4263-BDD3-7D4AECF93436}" srcOrd="0" destOrd="0" presId="urn:microsoft.com/office/officeart/2005/8/layout/radial5"/>
    <dgm:cxn modelId="{7598B8A9-9332-4A2B-B5D9-CF010EBBDF46}" type="presOf" srcId="{8F21B166-5620-46A8-A5DD-72EAE361E61D}" destId="{8C992717-B056-4E89-850B-547F00D86B47}" srcOrd="1" destOrd="0" presId="urn:microsoft.com/office/officeart/2005/8/layout/radial5"/>
    <dgm:cxn modelId="{D455749F-4F4C-4295-A229-F1CAA9A84B33}" type="presOf" srcId="{C2B16F5E-4FD9-4E6C-984C-5FB34252F788}" destId="{A0AE6ABD-EFF8-41C2-907C-790C07DF522C}" srcOrd="0" destOrd="0" presId="urn:microsoft.com/office/officeart/2005/8/layout/radial5"/>
    <dgm:cxn modelId="{7EB75183-B20B-4EE8-AF71-83BA84E1BE0D}" type="presOf" srcId="{8F21B166-5620-46A8-A5DD-72EAE361E61D}" destId="{470BEB95-5498-4076-A7AD-52EA2D6058A0}" srcOrd="0" destOrd="0" presId="urn:microsoft.com/office/officeart/2005/8/layout/radial5"/>
    <dgm:cxn modelId="{33010AF7-9670-4113-8A43-897FBCF42E9F}" type="presOf" srcId="{CFE62A0D-AFCB-42FF-A2F7-4127DE6E4A06}" destId="{8999D690-D432-4F1A-B2AE-D98A61E6F24A}" srcOrd="0" destOrd="0" presId="urn:microsoft.com/office/officeart/2005/8/layout/radial5"/>
    <dgm:cxn modelId="{F98C9256-0E52-4294-AA5B-17A525F41415}" type="presOf" srcId="{813DB034-1CFA-4CE1-8536-6BC256192226}" destId="{60779230-642B-46DB-B5CA-FC2220C38859}" srcOrd="0" destOrd="0" presId="urn:microsoft.com/office/officeart/2005/8/layout/radial5"/>
    <dgm:cxn modelId="{F67B8136-3A2B-408C-9570-C50B3786C6D1}" srcId="{D3864EA6-13E7-440F-948B-8118F5878A44}" destId="{9A038BAD-1DAA-4E08-AF5C-7A535C3A31A3}" srcOrd="3" destOrd="0" parTransId="{E1D6882F-7F41-4B9B-8326-079D0B7775D3}" sibTransId="{BF904E21-59DA-42DB-BE7C-359EAF11BFDB}"/>
    <dgm:cxn modelId="{D74F0E62-DE98-4010-8B2E-1EAAA9E56350}" type="presOf" srcId="{14E5A95F-9DC9-4E33-B709-14C57323ACAA}" destId="{0B5562C5-56E9-4F94-AD9A-09B6AA6E206F}" srcOrd="0" destOrd="0" presId="urn:microsoft.com/office/officeart/2005/8/layout/radial5"/>
    <dgm:cxn modelId="{7A2CDD09-A224-4181-B0A8-F745690C8BD3}" type="presParOf" srcId="{EB09D521-9D02-4B4D-80CB-EB847731A63E}" destId="{7ADCFBEC-172E-41BB-B545-FE2085E0B744}" srcOrd="0" destOrd="0" presId="urn:microsoft.com/office/officeart/2005/8/layout/radial5"/>
    <dgm:cxn modelId="{7BB1E9F2-577C-4EDD-9E82-599DABB04466}" type="presParOf" srcId="{EB09D521-9D02-4B4D-80CB-EB847731A63E}" destId="{E09D1B4B-09AE-4B1F-A409-CE344F8F9185}" srcOrd="1" destOrd="0" presId="urn:microsoft.com/office/officeart/2005/8/layout/radial5"/>
    <dgm:cxn modelId="{E09E266F-8E22-44BE-8978-A502F4303C38}" type="presParOf" srcId="{E09D1B4B-09AE-4B1F-A409-CE344F8F9185}" destId="{79A2186A-8429-4E95-A4D2-214813090081}" srcOrd="0" destOrd="0" presId="urn:microsoft.com/office/officeart/2005/8/layout/radial5"/>
    <dgm:cxn modelId="{562B295A-BCD4-4A96-9791-82628D1E85C3}" type="presParOf" srcId="{EB09D521-9D02-4B4D-80CB-EB847731A63E}" destId="{60779230-642B-46DB-B5CA-FC2220C38859}" srcOrd="2" destOrd="0" presId="urn:microsoft.com/office/officeart/2005/8/layout/radial5"/>
    <dgm:cxn modelId="{76D43CBB-CF6F-4D01-B20F-2CB0810F3909}" type="presParOf" srcId="{EB09D521-9D02-4B4D-80CB-EB847731A63E}" destId="{4873F644-A37B-4263-BDD3-7D4AECF93436}" srcOrd="3" destOrd="0" presId="urn:microsoft.com/office/officeart/2005/8/layout/radial5"/>
    <dgm:cxn modelId="{F7130F14-C777-4C76-8C2B-D2E7B75C0D8D}" type="presParOf" srcId="{4873F644-A37B-4263-BDD3-7D4AECF93436}" destId="{AF2E0478-D773-4966-9A95-8E70AD7139B7}" srcOrd="0" destOrd="0" presId="urn:microsoft.com/office/officeart/2005/8/layout/radial5"/>
    <dgm:cxn modelId="{748C0B98-BE3C-46A0-A8A8-2AA989733D23}" type="presParOf" srcId="{EB09D521-9D02-4B4D-80CB-EB847731A63E}" destId="{8FE55D76-69B8-469D-BE4A-A0F9F69D5110}" srcOrd="4" destOrd="0" presId="urn:microsoft.com/office/officeart/2005/8/layout/radial5"/>
    <dgm:cxn modelId="{EC562C87-C506-49BA-968E-C83211612F4F}" type="presParOf" srcId="{EB09D521-9D02-4B4D-80CB-EB847731A63E}" destId="{8999D690-D432-4F1A-B2AE-D98A61E6F24A}" srcOrd="5" destOrd="0" presId="urn:microsoft.com/office/officeart/2005/8/layout/radial5"/>
    <dgm:cxn modelId="{74E4B3E6-EFC4-4928-879C-68AF32A26E78}" type="presParOf" srcId="{8999D690-D432-4F1A-B2AE-D98A61E6F24A}" destId="{5E3992B2-2FF9-4710-BC5D-D3CABAC0944B}" srcOrd="0" destOrd="0" presId="urn:microsoft.com/office/officeart/2005/8/layout/radial5"/>
    <dgm:cxn modelId="{5E7FF7E9-3D1D-4AFC-BBDA-562EA2DFF33D}" type="presParOf" srcId="{EB09D521-9D02-4B4D-80CB-EB847731A63E}" destId="{0B5562C5-56E9-4F94-AD9A-09B6AA6E206F}" srcOrd="6" destOrd="0" presId="urn:microsoft.com/office/officeart/2005/8/layout/radial5"/>
    <dgm:cxn modelId="{482138DA-A8F7-4644-ABD0-5D3B06FD4C6C}" type="presParOf" srcId="{EB09D521-9D02-4B4D-80CB-EB847731A63E}" destId="{FB0FDE60-5A66-47CD-855C-10B0ABFAFF6D}" srcOrd="7" destOrd="0" presId="urn:microsoft.com/office/officeart/2005/8/layout/radial5"/>
    <dgm:cxn modelId="{1F9B27C0-0025-46C4-8307-ED67CBCBBD87}" type="presParOf" srcId="{FB0FDE60-5A66-47CD-855C-10B0ABFAFF6D}" destId="{D9C29361-9907-4AA5-9D4C-465D8E4516DA}" srcOrd="0" destOrd="0" presId="urn:microsoft.com/office/officeart/2005/8/layout/radial5"/>
    <dgm:cxn modelId="{D3C41219-4900-4FC6-8881-A20DCF3E46D0}" type="presParOf" srcId="{EB09D521-9D02-4B4D-80CB-EB847731A63E}" destId="{492A8904-4F29-41B2-8DF6-9E5DB43B598E}" srcOrd="8" destOrd="0" presId="urn:microsoft.com/office/officeart/2005/8/layout/radial5"/>
    <dgm:cxn modelId="{3DBDDBD7-92DA-4E8E-BB11-D608C2318B3A}" type="presParOf" srcId="{EB09D521-9D02-4B4D-80CB-EB847731A63E}" destId="{470BEB95-5498-4076-A7AD-52EA2D6058A0}" srcOrd="9" destOrd="0" presId="urn:microsoft.com/office/officeart/2005/8/layout/radial5"/>
    <dgm:cxn modelId="{4207904B-D79D-4AC2-ACCC-2783E7C87CC7}" type="presParOf" srcId="{470BEB95-5498-4076-A7AD-52EA2D6058A0}" destId="{8C992717-B056-4E89-850B-547F00D86B47}" srcOrd="0" destOrd="0" presId="urn:microsoft.com/office/officeart/2005/8/layout/radial5"/>
    <dgm:cxn modelId="{D795CC3D-0275-46A9-969A-D13C2A89A371}" type="presParOf" srcId="{EB09D521-9D02-4B4D-80CB-EB847731A63E}" destId="{A0AE6ABD-EFF8-41C2-907C-790C07DF522C}"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3441972" y="1762941"/>
          <a:ext cx="1459955" cy="1459955"/>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Project</a:t>
          </a:r>
          <a:endParaRPr lang="en-US" sz="2000" kern="1200" dirty="0"/>
        </a:p>
      </dsp:txBody>
      <dsp:txXfrm>
        <a:off x="3655777" y="1976746"/>
        <a:ext cx="1032345" cy="1032345"/>
      </dsp:txXfrm>
    </dsp:sp>
    <dsp:sp modelId="{E09D1B4B-09AE-4B1F-A409-CE344F8F9185}">
      <dsp:nvSpPr>
        <dsp:cNvPr id="0" name=""/>
        <dsp:cNvSpPr/>
      </dsp:nvSpPr>
      <dsp:spPr>
        <a:xfrm rot="16200000">
          <a:off x="4083385" y="1378177"/>
          <a:ext cx="177128"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109954" y="1493815"/>
        <a:ext cx="123990" cy="267209"/>
      </dsp:txXfrm>
    </dsp:sp>
    <dsp:sp modelId="{60779230-642B-46DB-B5CA-FC2220C38859}">
      <dsp:nvSpPr>
        <dsp:cNvPr id="0" name=""/>
        <dsp:cNvSpPr/>
      </dsp:nvSpPr>
      <dsp:spPr>
        <a:xfrm>
          <a:off x="3401741" y="-111682"/>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DuPont, ATC, Coilcraft</a:t>
          </a:r>
        </a:p>
      </dsp:txBody>
      <dsp:txXfrm>
        <a:off x="3627330" y="113907"/>
        <a:ext cx="1089239" cy="1089239"/>
      </dsp:txXfrm>
    </dsp:sp>
    <dsp:sp modelId="{4873F644-A37B-4263-BDD3-7D4AECF93436}">
      <dsp:nvSpPr>
        <dsp:cNvPr id="0" name=""/>
        <dsp:cNvSpPr/>
      </dsp:nvSpPr>
      <dsp:spPr>
        <a:xfrm rot="20520000">
          <a:off x="4931792" y="1994581"/>
          <a:ext cx="177128"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33092" y="2091860"/>
        <a:ext cx="123990" cy="267209"/>
      </dsp:txXfrm>
    </dsp:sp>
    <dsp:sp modelId="{8FE55D76-69B8-469D-BE4A-A0F9F69D5110}">
      <dsp:nvSpPr>
        <dsp:cNvPr id="0" name=""/>
        <dsp:cNvSpPr/>
      </dsp:nvSpPr>
      <dsp:spPr>
        <a:xfrm>
          <a:off x="5146351" y="1155851"/>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spc="-10" baseline="0" dirty="0" smtClean="0"/>
            <a:t>LTCC</a:t>
          </a:r>
        </a:p>
        <a:p>
          <a:pPr lvl="0" algn="ctr" defTabSz="533400">
            <a:lnSpc>
              <a:spcPct val="90000"/>
            </a:lnSpc>
            <a:spcBef>
              <a:spcPct val="0"/>
            </a:spcBef>
            <a:spcAft>
              <a:spcPct val="35000"/>
            </a:spcAft>
          </a:pPr>
          <a:r>
            <a:rPr lang="en-US" sz="1200" kern="1200" spc="-10" baseline="0" dirty="0" smtClean="0"/>
            <a:t>Manufacturing</a:t>
          </a:r>
        </a:p>
        <a:p>
          <a:pPr lvl="0" algn="ctr" defTabSz="533400">
            <a:lnSpc>
              <a:spcPct val="90000"/>
            </a:lnSpc>
            <a:spcBef>
              <a:spcPct val="0"/>
            </a:spcBef>
            <a:spcAft>
              <a:spcPct val="35000"/>
            </a:spcAft>
          </a:pPr>
          <a:r>
            <a:rPr lang="en-US" sz="1200" kern="1200" spc="-10" baseline="0" dirty="0" smtClean="0"/>
            <a:t>&amp; FR4 Laminate </a:t>
          </a:r>
          <a:endParaRPr lang="en-US" sz="1200" kern="1200" spc="-10" baseline="0" dirty="0"/>
        </a:p>
      </dsp:txBody>
      <dsp:txXfrm>
        <a:off x="5371940" y="1381440"/>
        <a:ext cx="1089239" cy="1089239"/>
      </dsp:txXfrm>
    </dsp:sp>
    <dsp:sp modelId="{8999D690-D432-4F1A-B2AE-D98A61E6F24A}">
      <dsp:nvSpPr>
        <dsp:cNvPr id="0" name=""/>
        <dsp:cNvSpPr/>
      </dsp:nvSpPr>
      <dsp:spPr>
        <a:xfrm rot="3240000">
          <a:off x="4607729" y="2991942"/>
          <a:ext cx="177128"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18681" y="3059516"/>
        <a:ext cx="123990" cy="267209"/>
      </dsp:txXfrm>
    </dsp:sp>
    <dsp:sp modelId="{0B5562C5-56E9-4F94-AD9A-09B6AA6E206F}">
      <dsp:nvSpPr>
        <dsp:cNvPr id="0" name=""/>
        <dsp:cNvSpPr/>
      </dsp:nvSpPr>
      <dsp:spPr>
        <a:xfrm>
          <a:off x="4479969" y="3206764"/>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For Radar Core  &amp; DC-DC Converters</a:t>
          </a:r>
          <a:endParaRPr lang="en-US" sz="1200" kern="1200" dirty="0"/>
        </a:p>
      </dsp:txBody>
      <dsp:txXfrm>
        <a:off x="4705558" y="3432353"/>
        <a:ext cx="1089239" cy="1089239"/>
      </dsp:txXfrm>
    </dsp:sp>
    <dsp:sp modelId="{FB0FDE60-5A66-47CD-855C-10B0ABFAFF6D}">
      <dsp:nvSpPr>
        <dsp:cNvPr id="0" name=""/>
        <dsp:cNvSpPr/>
      </dsp:nvSpPr>
      <dsp:spPr>
        <a:xfrm rot="7560000">
          <a:off x="3559041" y="2991942"/>
          <a:ext cx="177128"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601227" y="3059516"/>
        <a:ext cx="123990" cy="267209"/>
      </dsp:txXfrm>
    </dsp:sp>
    <dsp:sp modelId="{492A8904-4F29-41B2-8DF6-9E5DB43B598E}">
      <dsp:nvSpPr>
        <dsp:cNvPr id="0" name=""/>
        <dsp:cNvSpPr/>
      </dsp:nvSpPr>
      <dsp:spPr>
        <a:xfrm>
          <a:off x="2323512" y="3206764"/>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International University for Engineering</a:t>
          </a:r>
          <a:endParaRPr lang="en-US" sz="1200" kern="1200" dirty="0"/>
        </a:p>
      </dsp:txBody>
      <dsp:txXfrm>
        <a:off x="2549101" y="3432353"/>
        <a:ext cx="1089239" cy="1089239"/>
      </dsp:txXfrm>
    </dsp:sp>
    <dsp:sp modelId="{470BEB95-5498-4076-A7AD-52EA2D6058A0}">
      <dsp:nvSpPr>
        <dsp:cNvPr id="0" name=""/>
        <dsp:cNvSpPr/>
      </dsp:nvSpPr>
      <dsp:spPr>
        <a:xfrm rot="11880000">
          <a:off x="3234979" y="1994581"/>
          <a:ext cx="177128" cy="445347"/>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286817" y="2091860"/>
        <a:ext cx="123990" cy="267209"/>
      </dsp:txXfrm>
    </dsp:sp>
    <dsp:sp modelId="{A0AE6ABD-EFF8-41C2-907C-790C07DF522C}">
      <dsp:nvSpPr>
        <dsp:cNvPr id="0" name=""/>
        <dsp:cNvSpPr/>
      </dsp:nvSpPr>
      <dsp:spPr>
        <a:xfrm>
          <a:off x="1657130" y="1155851"/>
          <a:ext cx="1540417" cy="1540417"/>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For Publications</a:t>
          </a:r>
          <a:endParaRPr lang="en-US" sz="1200" kern="1200" dirty="0"/>
        </a:p>
      </dsp:txBody>
      <dsp:txXfrm>
        <a:off x="1882719" y="1381440"/>
        <a:ext cx="1089239" cy="108923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410846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to give updates for project</a:t>
            </a:r>
            <a:r>
              <a:rPr lang="en-US" baseline="0" dirty="0" smtClean="0"/>
              <a:t> milestones.</a:t>
            </a:r>
            <a:endParaRPr lang="en-US" dirty="0" smtClean="0"/>
          </a:p>
          <a:p>
            <a:endParaRPr lang="en-US" baseline="0" dirty="0" smtClean="0"/>
          </a:p>
          <a:p>
            <a:pPr lvl="0"/>
            <a:r>
              <a:rPr lang="en-US" sz="1000" b="1" dirty="0" smtClean="0"/>
              <a:t>Sections</a:t>
            </a:r>
            <a:endParaRPr lang="en-US" sz="1000" b="0" dirty="0" smtClean="0"/>
          </a:p>
          <a:p>
            <a:pPr lvl="0"/>
            <a:r>
              <a:rPr lang="en-US" sz="1000" b="0" dirty="0" smtClean="0"/>
              <a:t>Right-click on a slide to add sections.</a:t>
            </a:r>
            <a:r>
              <a:rPr lang="en-US" sz="1000" b="0" baseline="0" dirty="0" smtClean="0"/>
              <a:t> Sections can help to organize your slides or facilitate collaboration between multiple authors.</a:t>
            </a:r>
            <a:endParaRPr lang="en-US" sz="1000" b="0" dirty="0" smtClean="0"/>
          </a:p>
          <a:p>
            <a:pPr lvl="0"/>
            <a:endParaRPr lang="en-US" sz="1000" b="1" dirty="0" smtClean="0"/>
          </a:p>
          <a:p>
            <a:pPr lvl="0"/>
            <a:r>
              <a:rPr lang="en-US" sz="1000" b="1" dirty="0" smtClean="0"/>
              <a:t>Notes</a:t>
            </a:r>
          </a:p>
          <a:p>
            <a:pPr lvl="0"/>
            <a:r>
              <a:rPr lang="en-US" sz="1000" dirty="0" smtClean="0"/>
              <a:t>Use the Notes section for delivery notes or to provide additional details for the audience.</a:t>
            </a:r>
            <a:r>
              <a:rPr lang="en-US" sz="1000" baseline="0" dirty="0" smtClean="0"/>
              <a:t> View these notes in Presentation View during your presentation. </a:t>
            </a:r>
          </a:p>
          <a:p>
            <a:pPr lvl="0">
              <a:buFontTx/>
              <a:buNone/>
            </a:pPr>
            <a:r>
              <a:rPr lang="en-US" sz="1000" dirty="0" smtClean="0"/>
              <a:t>Keep in mind the font size (important for accessibility, visibility, videotaping, and online production)</a:t>
            </a:r>
          </a:p>
          <a:p>
            <a:pPr lvl="0"/>
            <a:endParaRPr lang="en-US" sz="1000" dirty="0" smtClean="0"/>
          </a:p>
          <a:p>
            <a:pPr lvl="0">
              <a:buFontTx/>
              <a:buNone/>
            </a:pPr>
            <a:r>
              <a:rPr lang="en-US" sz="1000" b="1" dirty="0" smtClean="0"/>
              <a:t>Coordinated colors </a:t>
            </a:r>
          </a:p>
          <a:p>
            <a:pPr lvl="0">
              <a:buFontTx/>
              <a:buNone/>
            </a:pPr>
            <a:r>
              <a:rPr lang="en-US" sz="1000" dirty="0" smtClean="0"/>
              <a:t>Pay particular attention to the graphs, charts, and text boxes.</a:t>
            </a:r>
            <a:r>
              <a:rPr lang="en-US" sz="1000" baseline="0" dirty="0" smtClean="0"/>
              <a:t> </a:t>
            </a:r>
            <a:endParaRPr lang="en-US" sz="1000" dirty="0" smtClean="0"/>
          </a:p>
          <a:p>
            <a:pPr lvl="0"/>
            <a:r>
              <a:rPr lang="en-US" sz="1000" dirty="0" smtClean="0"/>
              <a:t>Consider that attendees will print in black and white or </a:t>
            </a:r>
            <a:r>
              <a:rPr lang="en-US" sz="1000" dirty="0" err="1" smtClean="0"/>
              <a:t>grayscale</a:t>
            </a:r>
            <a:r>
              <a:rPr lang="en-US" sz="1000" dirty="0" smtClean="0"/>
              <a:t>. Run a test print to make sure your colors work when printed in pure black and white and </a:t>
            </a:r>
            <a:r>
              <a:rPr lang="en-US" sz="1000" dirty="0" err="1" smtClean="0"/>
              <a:t>grayscale</a:t>
            </a:r>
            <a:r>
              <a:rPr lang="en-US" sz="1000" dirty="0" smtClean="0"/>
              <a:t>.</a:t>
            </a:r>
          </a:p>
          <a:p>
            <a:pPr lvl="0">
              <a:buFontTx/>
              <a:buNone/>
            </a:pPr>
            <a:endParaRPr lang="en-US" sz="1000" dirty="0" smtClean="0"/>
          </a:p>
          <a:p>
            <a:pPr lvl="0">
              <a:buFontTx/>
              <a:buNone/>
            </a:pPr>
            <a:r>
              <a:rPr lang="en-US" sz="1000" b="1" dirty="0" smtClean="0"/>
              <a:t>Graphics, tables, and graphs</a:t>
            </a:r>
          </a:p>
          <a:p>
            <a:pPr lvl="0"/>
            <a:r>
              <a:rPr lang="en-US" sz="1000" dirty="0" smtClean="0"/>
              <a:t>Keep it simple: If possible, use consistent, non-distracting styles and colors.</a:t>
            </a:r>
          </a:p>
          <a:p>
            <a:pPr lvl="0"/>
            <a:r>
              <a:rPr lang="en-US" sz="1000" dirty="0" smtClean="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If any of</a:t>
            </a:r>
            <a:r>
              <a:rPr lang="en-US" baseline="0" dirty="0" smtClean="0"/>
              <a:t> these issues caused a schedule delay or need to be discussed further, include details in next slide.</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What are the dependencies</a:t>
            </a:r>
            <a:r>
              <a:rPr lang="en-US" baseline="0" dirty="0" smtClean="0"/>
              <a:t> that affect the timeline, cost, and output of this </a:t>
            </a:r>
            <a:r>
              <a:rPr lang="en-US" baseline="0" smtClean="0"/>
              <a:t>project?</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 slides for the appendix in</a:t>
            </a:r>
            <a:r>
              <a:rPr lang="en-US" baseline="0" dirty="0" smtClean="0"/>
              <a:t> the event that more details or supplemental slides are needed. The appendix is also useful if the presentation is distributed later. </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71504" y="1536187"/>
            <a:ext cx="901373" cy="88122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51274" y="2133600"/>
            <a:ext cx="1240461" cy="1158358"/>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819549" y="2514600"/>
            <a:ext cx="1823885"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par>
                                <p:cTn id="14" presetID="0" presetClass="path" presetSubtype="0" accel="50000" decel="50000" fill="hold" nodeType="withEffect">
                                  <p:stCondLst>
                                    <p:cond delay="0"/>
                                  </p:stCondLst>
                                  <p:iterate type="lt">
                                    <p:tmPct val="0"/>
                                  </p:iterate>
                                  <p:childTnLst>
                                    <p:animMotion origin="layout" path="M -0.61406 -0.06938 L -0.53663 -0.03191 L -0.42118 0.01688 L -0.3408 0.03377 L -0.24948 0.03377 L -0.10417 0.02267 L 8.33333E-7 -1.84089E-6 " pathEditMode="relative" rAng="0" ptsTypes="AAAAAAA">
                                      <p:cBhvr>
                                        <p:cTn id="15" dur="1000" fill="hold"/>
                                        <p:tgtEl>
                                          <p:spTgt spid="10"/>
                                        </p:tgtEl>
                                        <p:attrNameLst>
                                          <p:attrName>ppt_x</p:attrName>
                                          <p:attrName>ppt_y</p:attrName>
                                        </p:attrNameLst>
                                      </p:cBhvr>
                                      <p:rCtr x="30694" y="5157"/>
                                    </p:animMotion>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800" y="1357000"/>
            <a:ext cx="1979920" cy="1691000"/>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10/15/2012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6.jpeg"/><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notesSlide" Target="../notesSlides/notesSlide5.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26.xml.rels><?xml version="1.0" encoding="UTF-8" standalone="yes"?>
<Relationships xmlns="http://schemas.openxmlformats.org/package/2006/relationships"><Relationship Id="rId3" Type="http://schemas.openxmlformats.org/officeDocument/2006/relationships/hyperlink" Target="mailto:anurag_nigam@nattelmicr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b="1" dirty="0" smtClean="0">
                <a:solidFill>
                  <a:schemeClr val="tx2">
                    <a:lumMod val="60000"/>
                    <a:lumOff val="40000"/>
                  </a:schemeClr>
                </a:solidFill>
                <a:effectLst>
                  <a:outerShdw blurRad="38100" dist="38100" dir="2700000" algn="tl">
                    <a:srgbClr val="000000">
                      <a:alpha val="43137"/>
                    </a:srgbClr>
                  </a:outerShdw>
                </a:effectLst>
              </a:rPr>
              <a:t>Project Status Report</a:t>
            </a:r>
            <a:endParaRPr lang="en-US" b="1" dirty="0">
              <a:solidFill>
                <a:schemeClr val="tx2">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custDataLst>
              <p:tags r:id="rId3"/>
            </p:custDataLst>
          </p:nvPr>
        </p:nvSpPr>
        <p:spPr/>
        <p:txBody>
          <a:bodyPr/>
          <a:lstStyle/>
          <a:p>
            <a:r>
              <a:rPr lang="en-US" dirty="0" smtClean="0"/>
              <a:t>Presenter Name	Anurag Nigam</a:t>
            </a:r>
          </a:p>
          <a:p>
            <a:r>
              <a:rPr lang="en-US" dirty="0" smtClean="0"/>
              <a:t>Presentation Date	October 12, 2012</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NatTel Circuit Designer</a:t>
            </a:r>
            <a:endParaRPr lang="en-US" dirty="0">
              <a:solidFill>
                <a:srgbClr val="0070C0"/>
              </a:solidFill>
            </a:endParaRPr>
          </a:p>
        </p:txBody>
      </p:sp>
      <p:sp>
        <p:nvSpPr>
          <p:cNvPr id="5" name="Text Placeholder 4"/>
          <p:cNvSpPr>
            <a:spLocks noGrp="1"/>
          </p:cNvSpPr>
          <p:nvPr>
            <p:ph type="body" idx="1"/>
          </p:nvPr>
        </p:nvSpPr>
        <p:spPr/>
        <p:txBody>
          <a:bodyPr/>
          <a:lstStyle/>
          <a:p>
            <a:r>
              <a:rPr lang="en-US" dirty="0" smtClean="0"/>
              <a:t>RF Circuit Designer developed on .NET Framework</a:t>
            </a:r>
            <a:endParaRPr lang="en-US" dirty="0"/>
          </a:p>
        </p:txBody>
      </p:sp>
    </p:spTree>
    <p:extLst>
      <p:ext uri="{BB962C8B-B14F-4D97-AF65-F5344CB8AC3E}">
        <p14:creationId xmlns:p14="http://schemas.microsoft.com/office/powerpoint/2010/main" val="283712638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345230" cy="632755"/>
          </a:xfrm>
        </p:spPr>
        <p:txBody>
          <a:bodyPr/>
          <a:lstStyle/>
          <a:p>
            <a:r>
              <a:rPr lang="en-US" dirty="0" smtClean="0">
                <a:solidFill>
                  <a:srgbClr val="0070C0"/>
                </a:solidFill>
              </a:rPr>
              <a:t>NatTel Circuit  Designer</a:t>
            </a:r>
            <a:endParaRPr lang="en-US" dirty="0">
              <a:solidFill>
                <a:srgbClr val="0070C0"/>
              </a:solidFill>
            </a:endParaRPr>
          </a:p>
        </p:txBody>
      </p:sp>
      <p:sp>
        <p:nvSpPr>
          <p:cNvPr id="3" name="TextBox 2"/>
          <p:cNvSpPr txBox="1"/>
          <p:nvPr/>
        </p:nvSpPr>
        <p:spPr>
          <a:xfrm>
            <a:off x="265063" y="1431940"/>
            <a:ext cx="1772208" cy="2677656"/>
          </a:xfrm>
          <a:prstGeom prst="rect">
            <a:avLst/>
          </a:prstGeom>
          <a:noFill/>
        </p:spPr>
        <p:txBody>
          <a:bodyPr wrap="square" rtlCol="0">
            <a:spAutoFit/>
          </a:bodyPr>
          <a:lstStyle/>
          <a:p>
            <a:r>
              <a:rPr lang="en-US" sz="1400" dirty="0" smtClean="0"/>
              <a:t>NatTel circuit designer is a software tool used automate circuit design of most of the RF circuits. One of the design module is used to compute Class E Amplifier Load at any Q and Switch Off Duty Cycle.</a:t>
            </a:r>
            <a:endParaRPr lang="en-US" sz="1400" dirty="0"/>
          </a:p>
        </p:txBody>
      </p:sp>
      <p:pic>
        <p:nvPicPr>
          <p:cNvPr id="3074" name="Picture 2" descr="C:\Users\anurag\Desktop\newpics\Screenshot Studio capture #207.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22053" y="1448480"/>
            <a:ext cx="7114061" cy="4404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22053" y="2430470"/>
            <a:ext cx="1766632" cy="1997060"/>
          </a:xfrm>
          <a:prstGeom prst="roundRect">
            <a:avLst/>
          </a:prstGeom>
          <a:noFill/>
          <a:ln w="28575"/>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6" name="Straight Arrow Connector 5"/>
          <p:cNvCxnSpPr/>
          <p:nvPr/>
        </p:nvCxnSpPr>
        <p:spPr>
          <a:xfrm flipH="1">
            <a:off x="1499600" y="4293112"/>
            <a:ext cx="422453" cy="268835"/>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586" y="4561947"/>
            <a:ext cx="1893467" cy="307777"/>
          </a:xfrm>
          <a:prstGeom prst="rect">
            <a:avLst/>
          </a:prstGeom>
          <a:noFill/>
        </p:spPr>
        <p:txBody>
          <a:bodyPr wrap="none" rtlCol="0">
            <a:spAutoFit/>
          </a:bodyPr>
          <a:lstStyle/>
          <a:p>
            <a:r>
              <a:rPr lang="en-US" sz="1400" dirty="0" smtClean="0"/>
              <a:t>Class E Design inputs</a:t>
            </a:r>
            <a:endParaRPr lang="en-US" sz="1400" dirty="0"/>
          </a:p>
        </p:txBody>
      </p:sp>
      <p:sp>
        <p:nvSpPr>
          <p:cNvPr id="9" name="Rounded Rectangle 8"/>
          <p:cNvSpPr/>
          <p:nvPr/>
        </p:nvSpPr>
        <p:spPr>
          <a:xfrm>
            <a:off x="1922054" y="4657960"/>
            <a:ext cx="2419515" cy="499265"/>
          </a:xfrm>
          <a:prstGeom prst="roundRect">
            <a:avLst/>
          </a:prstGeom>
          <a:noFill/>
          <a:ln w="28575"/>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H="1">
            <a:off x="1499600" y="5157225"/>
            <a:ext cx="422453" cy="268835"/>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87" y="5399934"/>
            <a:ext cx="1705916" cy="307777"/>
          </a:xfrm>
          <a:prstGeom prst="rect">
            <a:avLst/>
          </a:prstGeom>
          <a:noFill/>
        </p:spPr>
        <p:txBody>
          <a:bodyPr wrap="none" rtlCol="0">
            <a:spAutoFit/>
          </a:bodyPr>
          <a:lstStyle/>
          <a:p>
            <a:r>
              <a:rPr lang="en-US" sz="1400" dirty="0" smtClean="0"/>
              <a:t>Class E Parameters</a:t>
            </a:r>
            <a:endParaRPr lang="en-US" sz="1400" dirty="0"/>
          </a:p>
        </p:txBody>
      </p:sp>
      <p:cxnSp>
        <p:nvCxnSpPr>
          <p:cNvPr id="12" name="Straight Arrow Connector 11"/>
          <p:cNvCxnSpPr/>
          <p:nvPr/>
        </p:nvCxnSpPr>
        <p:spPr>
          <a:xfrm flipH="1">
            <a:off x="1716677" y="5589490"/>
            <a:ext cx="422453" cy="268835"/>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622" y="5810110"/>
            <a:ext cx="1547218" cy="307777"/>
          </a:xfrm>
          <a:prstGeom prst="rect">
            <a:avLst/>
          </a:prstGeom>
          <a:noFill/>
        </p:spPr>
        <p:txBody>
          <a:bodyPr wrap="none" rtlCol="0">
            <a:spAutoFit/>
          </a:bodyPr>
          <a:lstStyle/>
          <a:p>
            <a:r>
              <a:rPr lang="en-US" sz="1400" dirty="0" smtClean="0"/>
              <a:t>Design Warnings</a:t>
            </a:r>
            <a:endParaRPr lang="en-US" sz="1400" dirty="0"/>
          </a:p>
        </p:txBody>
      </p:sp>
      <p:sp>
        <p:nvSpPr>
          <p:cNvPr id="14" name="Rounded Rectangle 13"/>
          <p:cNvSpPr/>
          <p:nvPr/>
        </p:nvSpPr>
        <p:spPr>
          <a:xfrm>
            <a:off x="4840835" y="4864399"/>
            <a:ext cx="1113745" cy="945711"/>
          </a:xfrm>
          <a:prstGeom prst="roundRect">
            <a:avLst/>
          </a:prstGeom>
          <a:noFill/>
          <a:ln w="28575"/>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15" name="Straight Arrow Connector 14"/>
          <p:cNvCxnSpPr/>
          <p:nvPr/>
        </p:nvCxnSpPr>
        <p:spPr>
          <a:xfrm flipH="1">
            <a:off x="4377640" y="5810110"/>
            <a:ext cx="422453" cy="268835"/>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20585" y="6030730"/>
            <a:ext cx="2818400" cy="307777"/>
          </a:xfrm>
          <a:prstGeom prst="rect">
            <a:avLst/>
          </a:prstGeom>
          <a:noFill/>
        </p:spPr>
        <p:txBody>
          <a:bodyPr wrap="none" rtlCol="0">
            <a:spAutoFit/>
          </a:bodyPr>
          <a:lstStyle/>
          <a:p>
            <a:r>
              <a:rPr lang="en-US" sz="1400" dirty="0" smtClean="0"/>
              <a:t>Buttons to control design process</a:t>
            </a:r>
            <a:endParaRPr lang="en-US" sz="1400" dirty="0"/>
          </a:p>
        </p:txBody>
      </p:sp>
      <p:sp>
        <p:nvSpPr>
          <p:cNvPr id="8" name="TextBox 7"/>
          <p:cNvSpPr txBox="1"/>
          <p:nvPr/>
        </p:nvSpPr>
        <p:spPr>
          <a:xfrm>
            <a:off x="6684275" y="4561947"/>
            <a:ext cx="1978875"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400" dirty="0" smtClean="0">
                <a:latin typeface="Calibri" pitchFamily="34" charset="0"/>
              </a:rPr>
              <a:t>Display for Drain Voltage</a:t>
            </a:r>
          </a:p>
          <a:p>
            <a:r>
              <a:rPr lang="en-US" sz="1400" dirty="0" smtClean="0">
                <a:latin typeface="Calibri" pitchFamily="34" charset="0"/>
              </a:rPr>
              <a:t>&amp; Power Spectrum</a:t>
            </a:r>
            <a:endParaRPr lang="en-US" sz="1400" dirty="0">
              <a:latin typeface="Calibri" pitchFamily="34" charset="0"/>
            </a:endParaRPr>
          </a:p>
        </p:txBody>
      </p:sp>
      <p:sp>
        <p:nvSpPr>
          <p:cNvPr id="18" name="TextBox 17"/>
          <p:cNvSpPr txBox="1"/>
          <p:nvPr/>
        </p:nvSpPr>
        <p:spPr>
          <a:xfrm>
            <a:off x="6569061" y="2247548"/>
            <a:ext cx="209409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smtClean="0">
                <a:latin typeface="Calibri" pitchFamily="34" charset="0"/>
              </a:rPr>
              <a:t>Display for Class E Voltage &amp; Current Waveforms</a:t>
            </a:r>
            <a:endParaRPr lang="en-US" sz="1400" dirty="0">
              <a:latin typeface="Calibri" pitchFamily="34" charset="0"/>
            </a:endParaRPr>
          </a:p>
        </p:txBody>
      </p:sp>
      <p:sp>
        <p:nvSpPr>
          <p:cNvPr id="19" name="Rounded Rectangle 18"/>
          <p:cNvSpPr/>
          <p:nvPr/>
        </p:nvSpPr>
        <p:spPr>
          <a:xfrm>
            <a:off x="6108200" y="3505810"/>
            <a:ext cx="768100" cy="345645"/>
          </a:xfrm>
          <a:prstGeom prst="roundRect">
            <a:avLst/>
          </a:prstGeom>
          <a:noFill/>
          <a:ln w="28575"/>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0" name="Straight Arrow Connector 19"/>
          <p:cNvCxnSpPr/>
          <p:nvPr/>
        </p:nvCxnSpPr>
        <p:spPr>
          <a:xfrm flipH="1">
            <a:off x="5839365" y="3947468"/>
            <a:ext cx="307239" cy="441657"/>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3078" y="4293112"/>
            <a:ext cx="782587" cy="523220"/>
          </a:xfrm>
          <a:prstGeom prst="rect">
            <a:avLst/>
          </a:prstGeom>
          <a:noFill/>
        </p:spPr>
        <p:txBody>
          <a:bodyPr wrap="none" rtlCol="0">
            <a:spAutoFit/>
          </a:bodyPr>
          <a:lstStyle/>
          <a:p>
            <a:r>
              <a:rPr lang="en-US" sz="1400" dirty="0" smtClean="0"/>
              <a:t>Supply </a:t>
            </a:r>
          </a:p>
          <a:p>
            <a:r>
              <a:rPr lang="en-US" sz="1400" dirty="0" smtClean="0"/>
              <a:t>Voltage</a:t>
            </a:r>
            <a:endParaRPr lang="en-US" sz="1400" dirty="0"/>
          </a:p>
        </p:txBody>
      </p:sp>
      <p:sp>
        <p:nvSpPr>
          <p:cNvPr id="23" name="Rounded Rectangle 22"/>
          <p:cNvSpPr/>
          <p:nvPr/>
        </p:nvSpPr>
        <p:spPr>
          <a:xfrm>
            <a:off x="6876300" y="3505810"/>
            <a:ext cx="806505" cy="345645"/>
          </a:xfrm>
          <a:prstGeom prst="roundRect">
            <a:avLst/>
          </a:prstGeom>
          <a:noFill/>
          <a:ln w="28575"/>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25" name="Straight Arrow Connector 24"/>
          <p:cNvCxnSpPr/>
          <p:nvPr/>
        </p:nvCxnSpPr>
        <p:spPr>
          <a:xfrm>
            <a:off x="7589467" y="3888767"/>
            <a:ext cx="246958" cy="279529"/>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55078" y="4158695"/>
            <a:ext cx="1925527" cy="307777"/>
          </a:xfrm>
          <a:prstGeom prst="rect">
            <a:avLst/>
          </a:prstGeom>
          <a:noFill/>
        </p:spPr>
        <p:txBody>
          <a:bodyPr wrap="none" rtlCol="0">
            <a:spAutoFit/>
          </a:bodyPr>
          <a:lstStyle/>
          <a:p>
            <a:r>
              <a:rPr lang="en-US" sz="1400" dirty="0" smtClean="0"/>
              <a:t>Number of harmonics</a:t>
            </a:r>
            <a:endParaRPr lang="en-US" sz="1400" dirty="0"/>
          </a:p>
        </p:txBody>
      </p:sp>
      <p:cxnSp>
        <p:nvCxnSpPr>
          <p:cNvPr id="28" name="Straight Arrow Connector 27"/>
          <p:cNvCxnSpPr/>
          <p:nvPr/>
        </p:nvCxnSpPr>
        <p:spPr>
          <a:xfrm flipH="1" flipV="1">
            <a:off x="5222546" y="2353660"/>
            <a:ext cx="1" cy="282690"/>
          </a:xfrm>
          <a:prstGeom prst="straightConnector1">
            <a:avLst/>
          </a:prstGeom>
          <a:ln w="28575">
            <a:solidFill>
              <a:srgbClr val="C00000"/>
            </a:solidFill>
            <a:headEnd type="none" w="med" len="med"/>
            <a:tailEnd type="triangl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34330" y="2093659"/>
            <a:ext cx="2066591" cy="307777"/>
          </a:xfrm>
          <a:prstGeom prst="rect">
            <a:avLst/>
          </a:prstGeom>
          <a:noFill/>
        </p:spPr>
        <p:txBody>
          <a:bodyPr wrap="none" rtlCol="0">
            <a:spAutoFit/>
          </a:bodyPr>
          <a:lstStyle/>
          <a:p>
            <a:r>
              <a:rPr lang="en-US" sz="1400" dirty="0" smtClean="0"/>
              <a:t>Computed Class E Load</a:t>
            </a:r>
            <a:endParaRPr lang="en-US" sz="1400" dirty="0"/>
          </a:p>
        </p:txBody>
      </p:sp>
    </p:spTree>
    <p:extLst>
      <p:ext uri="{BB962C8B-B14F-4D97-AF65-F5344CB8AC3E}">
        <p14:creationId xmlns:p14="http://schemas.microsoft.com/office/powerpoint/2010/main" val="3220483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heckerboard(across)">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25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par>
                          <p:cTn id="60" fill="hold">
                            <p:stCondLst>
                              <p:cond delay="2000"/>
                            </p:stCondLst>
                            <p:childTnLst>
                              <p:par>
                                <p:cTn id="61" presetID="22" presetClass="entr" presetSubtype="2"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par>
                          <p:cTn id="64" fill="hold">
                            <p:stCondLst>
                              <p:cond delay="2500"/>
                            </p:stCondLst>
                            <p:childTnLst>
                              <p:par>
                                <p:cTn id="65" presetID="22" presetClass="entr" presetSubtype="2"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heel(1)">
                                      <p:cBhvr>
                                        <p:cTn id="82" dur="2000"/>
                                        <p:tgtEl>
                                          <p:spTgt spid="19"/>
                                        </p:tgtEl>
                                      </p:cBhvr>
                                    </p:animEffect>
                                  </p:childTnLst>
                                </p:cTn>
                              </p:par>
                            </p:childTnLst>
                          </p:cTn>
                        </p:par>
                        <p:par>
                          <p:cTn id="83" fill="hold">
                            <p:stCondLst>
                              <p:cond delay="2000"/>
                            </p:stCondLst>
                            <p:childTnLst>
                              <p:par>
                                <p:cTn id="84" presetID="22" presetClass="entr" presetSubtype="2"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right)">
                                      <p:cBhvr>
                                        <p:cTn id="86" dur="500"/>
                                        <p:tgtEl>
                                          <p:spTgt spid="20"/>
                                        </p:tgtEl>
                                      </p:cBhvr>
                                    </p:animEffect>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heel(1)">
                                      <p:cBhvr>
                                        <p:cTn id="95" dur="2000"/>
                                        <p:tgtEl>
                                          <p:spTgt spid="23"/>
                                        </p:tgtEl>
                                      </p:cBhvr>
                                    </p:animEffect>
                                  </p:childTnLst>
                                </p:cTn>
                              </p:par>
                            </p:childTnLst>
                          </p:cTn>
                        </p:par>
                        <p:par>
                          <p:cTn id="96" fill="hold">
                            <p:stCondLst>
                              <p:cond delay="2000"/>
                            </p:stCondLst>
                            <p:childTnLst>
                              <p:par>
                                <p:cTn id="97" presetID="22" presetClass="entr" presetSubtype="8"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par>
                          <p:cTn id="100" fill="hold">
                            <p:stCondLst>
                              <p:cond delay="2500"/>
                            </p:stCondLst>
                            <p:childTnLst>
                              <p:par>
                                <p:cTn id="101" presetID="16" presetClass="entr" presetSubtype="37"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arn(outVertical)">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childTnLst>
                          </p:cTn>
                        </p:par>
                        <p:par>
                          <p:cTn id="109" fill="hold">
                            <p:stCondLst>
                              <p:cond delay="500"/>
                            </p:stCondLst>
                            <p:childTnLst>
                              <p:par>
                                <p:cTn id="110" presetID="16" presetClass="entr" presetSubtype="37"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outVertical)">
                                      <p:cBhvr>
                                        <p:cTn id="1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P spid="9" grpId="0" animBg="1"/>
      <p:bldP spid="11" grpId="0"/>
      <p:bldP spid="13" grpId="0"/>
      <p:bldP spid="14" grpId="0" animBg="1"/>
      <p:bldP spid="16" grpId="0"/>
      <p:bldP spid="8" grpId="0" animBg="1"/>
      <p:bldP spid="18" grpId="0" animBg="1"/>
      <p:bldP spid="19" grpId="0" animBg="1"/>
      <p:bldP spid="22" grpId="0"/>
      <p:bldP spid="23" grpId="0" animBg="1"/>
      <p:bldP spid="27"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840"/>
            <a:ext cx="8416160" cy="914400"/>
          </a:xfrm>
        </p:spPr>
        <p:txBody>
          <a:bodyPr>
            <a:normAutofit fontScale="90000"/>
          </a:bodyPr>
          <a:lstStyle/>
          <a:p>
            <a:r>
              <a:rPr lang="en-US" dirty="0" smtClean="0">
                <a:solidFill>
                  <a:srgbClr val="0070C0"/>
                </a:solidFill>
              </a:rPr>
              <a:t>Class E Example @ 3.3 GHz using NatTel Circuit Designer</a:t>
            </a:r>
            <a:endParaRPr lang="en-US" dirty="0">
              <a:solidFill>
                <a:srgbClr val="0070C0"/>
              </a:solidFill>
            </a:endParaRPr>
          </a:p>
        </p:txBody>
      </p:sp>
      <p:pic>
        <p:nvPicPr>
          <p:cNvPr id="4098" name="Picture 2" descr="C:\Users\anurag\Desktop\newpics\Screenshot Studio capture #208.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615" y="1163105"/>
            <a:ext cx="8974310" cy="5556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1167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Class E Design</a:t>
            </a:r>
            <a:endParaRPr lang="en-US" dirty="0">
              <a:solidFill>
                <a:srgbClr val="0070C0"/>
              </a:solidFill>
            </a:endParaRPr>
          </a:p>
        </p:txBody>
      </p:sp>
      <p:sp>
        <p:nvSpPr>
          <p:cNvPr id="5" name="Text Placeholder 4"/>
          <p:cNvSpPr>
            <a:spLocks noGrp="1"/>
          </p:cNvSpPr>
          <p:nvPr>
            <p:ph type="body" idx="1"/>
          </p:nvPr>
        </p:nvSpPr>
        <p:spPr/>
        <p:txBody>
          <a:bodyPr/>
          <a:lstStyle/>
          <a:p>
            <a:r>
              <a:rPr lang="en-US" dirty="0" smtClean="0"/>
              <a:t>Ideal &amp; Practical Class E Circuit Design</a:t>
            </a:r>
            <a:endParaRPr lang="en-US" dirty="0"/>
          </a:p>
        </p:txBody>
      </p:sp>
    </p:spTree>
    <p:extLst>
      <p:ext uri="{BB962C8B-B14F-4D97-AF65-F5344CB8AC3E}">
        <p14:creationId xmlns:p14="http://schemas.microsoft.com/office/powerpoint/2010/main" val="12436835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9055"/>
            <a:ext cx="8229600" cy="914400"/>
          </a:xfrm>
        </p:spPr>
        <p:txBody>
          <a:bodyPr>
            <a:normAutofit fontScale="90000"/>
          </a:bodyPr>
          <a:lstStyle/>
          <a:p>
            <a:r>
              <a:rPr lang="en-US" dirty="0" smtClean="0">
                <a:solidFill>
                  <a:srgbClr val="0070C0"/>
                </a:solidFill>
              </a:rPr>
              <a:t>Ideal Class E Design @ 3.3 GHz &amp; Transient Simulations</a:t>
            </a:r>
            <a:endParaRPr lang="en-US" dirty="0">
              <a:solidFill>
                <a:srgbClr val="0070C0"/>
              </a:solidFill>
            </a:endParaRPr>
          </a:p>
        </p:txBody>
      </p:sp>
      <p:pic>
        <p:nvPicPr>
          <p:cNvPr id="5122" name="Picture 2" descr="C:\Users\anurag\Desktop\newpics\Screenshot Studio capture #209.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00" y="1777064"/>
            <a:ext cx="7419975" cy="43148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917645" y="2891330"/>
            <a:ext cx="1997060" cy="1881845"/>
          </a:xfrm>
          <a:prstGeom prst="roundRect">
            <a:avLst/>
          </a:prstGeom>
          <a:noFill/>
          <a:ln w="38100"/>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95754" y="3083355"/>
            <a:ext cx="2018951" cy="307777"/>
          </a:xfrm>
          <a:prstGeom prst="rect">
            <a:avLst/>
          </a:prstGeom>
          <a:noFill/>
        </p:spPr>
        <p:txBody>
          <a:bodyPr wrap="none" rtlCol="0">
            <a:spAutoFit/>
          </a:bodyPr>
          <a:lstStyle/>
          <a:p>
            <a:r>
              <a:rPr lang="en-US" sz="1400" dirty="0" smtClean="0">
                <a:latin typeface="Calibri" pitchFamily="34" charset="0"/>
              </a:rPr>
              <a:t>Transforming 18</a:t>
            </a:r>
            <a:r>
              <a:rPr lang="el-GR" sz="1400" dirty="0" smtClean="0">
                <a:latin typeface="Calibri" pitchFamily="34" charset="0"/>
              </a:rPr>
              <a:t>Ω</a:t>
            </a:r>
            <a:r>
              <a:rPr lang="en-US" sz="1400" dirty="0" smtClean="0">
                <a:latin typeface="Calibri" pitchFamily="34" charset="0"/>
              </a:rPr>
              <a:t> to 50</a:t>
            </a:r>
            <a:r>
              <a:rPr lang="el-GR" sz="1400" dirty="0" smtClean="0">
                <a:latin typeface="Calibri" pitchFamily="34" charset="0"/>
              </a:rPr>
              <a:t>Ω</a:t>
            </a:r>
            <a:endParaRPr lang="en-US" sz="1400" dirty="0">
              <a:latin typeface="Calibri" pitchFamily="34" charset="0"/>
            </a:endParaRPr>
          </a:p>
        </p:txBody>
      </p:sp>
    </p:spTree>
    <p:extLst>
      <p:ext uri="{BB962C8B-B14F-4D97-AF65-F5344CB8AC3E}">
        <p14:creationId xmlns:p14="http://schemas.microsoft.com/office/powerpoint/2010/main" val="88774459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Ideal Class E Performance</a:t>
            </a:r>
            <a:endParaRPr lang="en-US" dirty="0">
              <a:solidFill>
                <a:srgbClr val="0070C0"/>
              </a:solidFill>
            </a:endParaRPr>
          </a:p>
        </p:txBody>
      </p:sp>
      <p:pic>
        <p:nvPicPr>
          <p:cNvPr id="6146" name="Picture 2" descr="C:\Users\anurag\Desktop\newpics\Screenshot Studio capture #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55" y="1479822"/>
            <a:ext cx="5915025"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46584" y="4120290"/>
            <a:ext cx="3609975" cy="2428875"/>
            <a:chOff x="5146584" y="4120290"/>
            <a:chExt cx="3609975" cy="2428875"/>
          </a:xfrm>
        </p:grpSpPr>
        <p:pic>
          <p:nvPicPr>
            <p:cNvPr id="6147" name="Picture 3" descr="C:\Users\anurag\Desktop\newpics\Screenshot Studio capture #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584" y="4120290"/>
              <a:ext cx="3609975"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reeform 2"/>
            <p:cNvSpPr/>
            <p:nvPr/>
          </p:nvSpPr>
          <p:spPr>
            <a:xfrm>
              <a:off x="5916175" y="5302406"/>
              <a:ext cx="2362352" cy="45719"/>
            </a:xfrm>
            <a:custGeom>
              <a:avLst/>
              <a:gdLst>
                <a:gd name="connsiteX0" fmla="*/ 141666 w 2523428"/>
                <a:gd name="connsiteY0" fmla="*/ 35684 h 35684"/>
                <a:gd name="connsiteX1" fmla="*/ 2434357 w 2523428"/>
                <a:gd name="connsiteY1" fmla="*/ 31223 h 35684"/>
                <a:gd name="connsiteX2" fmla="*/ 2090899 w 2523428"/>
                <a:gd name="connsiteY2" fmla="*/ 0 h 35684"/>
                <a:gd name="connsiteX3" fmla="*/ 449440 w 2523428"/>
                <a:gd name="connsiteY3" fmla="*/ 8921 h 35684"/>
                <a:gd name="connsiteX4" fmla="*/ 141666 w 2523428"/>
                <a:gd name="connsiteY4" fmla="*/ 35684 h 3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428" h="35684">
                  <a:moveTo>
                    <a:pt x="141666" y="35684"/>
                  </a:moveTo>
                  <a:lnTo>
                    <a:pt x="2434357" y="31223"/>
                  </a:lnTo>
                  <a:cubicBezTo>
                    <a:pt x="2759229" y="25276"/>
                    <a:pt x="2090899" y="0"/>
                    <a:pt x="2090899" y="0"/>
                  </a:cubicBezTo>
                  <a:lnTo>
                    <a:pt x="449440" y="8921"/>
                  </a:lnTo>
                  <a:cubicBezTo>
                    <a:pt x="120107" y="14868"/>
                    <a:pt x="-189153" y="31967"/>
                    <a:pt x="141666" y="3568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5885854" y="4475487"/>
              <a:ext cx="73998" cy="855015"/>
            </a:xfrm>
            <a:custGeom>
              <a:avLst/>
              <a:gdLst>
                <a:gd name="connsiteX0" fmla="*/ 1990 w 73998"/>
                <a:gd name="connsiteY0" fmla="*/ 854796 h 855015"/>
                <a:gd name="connsiteX1" fmla="*/ 33213 w 73998"/>
                <a:gd name="connsiteY1" fmla="*/ 587167 h 855015"/>
                <a:gd name="connsiteX2" fmla="*/ 51055 w 73998"/>
                <a:gd name="connsiteY2" fmla="*/ 301695 h 855015"/>
                <a:gd name="connsiteX3" fmla="*/ 73358 w 73998"/>
                <a:gd name="connsiteY3" fmla="*/ 87592 h 855015"/>
                <a:gd name="connsiteX4" fmla="*/ 24292 w 73998"/>
                <a:gd name="connsiteY4" fmla="*/ 29606 h 855015"/>
                <a:gd name="connsiteX5" fmla="*/ 6450 w 73998"/>
                <a:gd name="connsiteY5" fmla="*/ 542562 h 855015"/>
                <a:gd name="connsiteX6" fmla="*/ 1990 w 73998"/>
                <a:gd name="connsiteY6" fmla="*/ 854796 h 85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98" h="855015">
                  <a:moveTo>
                    <a:pt x="1990" y="854796"/>
                  </a:moveTo>
                  <a:cubicBezTo>
                    <a:pt x="6450" y="862230"/>
                    <a:pt x="25036" y="679350"/>
                    <a:pt x="33213" y="587167"/>
                  </a:cubicBezTo>
                  <a:cubicBezTo>
                    <a:pt x="41390" y="494984"/>
                    <a:pt x="44364" y="384957"/>
                    <a:pt x="51055" y="301695"/>
                  </a:cubicBezTo>
                  <a:cubicBezTo>
                    <a:pt x="57746" y="218432"/>
                    <a:pt x="77819" y="132940"/>
                    <a:pt x="73358" y="87592"/>
                  </a:cubicBezTo>
                  <a:cubicBezTo>
                    <a:pt x="68898" y="42244"/>
                    <a:pt x="35443" y="-46222"/>
                    <a:pt x="24292" y="29606"/>
                  </a:cubicBezTo>
                  <a:cubicBezTo>
                    <a:pt x="13141" y="105434"/>
                    <a:pt x="11654" y="402800"/>
                    <a:pt x="6450" y="542562"/>
                  </a:cubicBezTo>
                  <a:cubicBezTo>
                    <a:pt x="1246" y="682324"/>
                    <a:pt x="-2470" y="847362"/>
                    <a:pt x="1990" y="85479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59852" y="4749105"/>
            <a:ext cx="2539028" cy="307777"/>
          </a:xfrm>
          <a:prstGeom prst="rect">
            <a:avLst/>
          </a:prstGeom>
          <a:noFill/>
        </p:spPr>
        <p:txBody>
          <a:bodyPr wrap="none" rtlCol="0">
            <a:spAutoFit/>
          </a:bodyPr>
          <a:lstStyle/>
          <a:p>
            <a:r>
              <a:rPr lang="en-US" sz="1400" dirty="0" smtClean="0">
                <a:latin typeface="Calibri" pitchFamily="34" charset="0"/>
              </a:rPr>
              <a:t>Forward Active Region of Device</a:t>
            </a:r>
            <a:endParaRPr lang="en-US" sz="1400" dirty="0">
              <a:latin typeface="Calibri" pitchFamily="34" charset="0"/>
            </a:endParaRPr>
          </a:p>
        </p:txBody>
      </p:sp>
    </p:spTree>
    <p:extLst>
      <p:ext uri="{BB962C8B-B14F-4D97-AF65-F5344CB8AC3E}">
        <p14:creationId xmlns:p14="http://schemas.microsoft.com/office/powerpoint/2010/main" val="275335450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Class E Design @ 3.3 GHz using TGF2023-01</a:t>
            </a:r>
            <a:endParaRPr lang="en-US" dirty="0">
              <a:solidFill>
                <a:srgbClr val="0070C0"/>
              </a:solidFill>
            </a:endParaRPr>
          </a:p>
        </p:txBody>
      </p:sp>
      <p:pic>
        <p:nvPicPr>
          <p:cNvPr id="7170" name="Picture 2" descr="C:\Users\anurag\Desktop\newpics\Screenshot Studio capture #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5" y="1815990"/>
            <a:ext cx="8991600" cy="4429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4330" y="2046420"/>
            <a:ext cx="4877435" cy="646331"/>
          </a:xfrm>
          <a:prstGeom prst="rect">
            <a:avLst/>
          </a:prstGeom>
          <a:noFill/>
        </p:spPr>
        <p:txBody>
          <a:bodyPr wrap="square" rtlCol="0">
            <a:spAutoFit/>
          </a:bodyPr>
          <a:lstStyle/>
          <a:p>
            <a:r>
              <a:rPr lang="en-US" dirty="0" smtClean="0"/>
              <a:t>Computed values have been adjusted due to device parasitic. </a:t>
            </a:r>
            <a:endParaRPr lang="en-US" dirty="0"/>
          </a:p>
        </p:txBody>
      </p:sp>
    </p:spTree>
    <p:extLst>
      <p:ext uri="{BB962C8B-B14F-4D97-AF65-F5344CB8AC3E}">
        <p14:creationId xmlns:p14="http://schemas.microsoft.com/office/powerpoint/2010/main" val="347962719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HB Response</a:t>
            </a:r>
            <a:endParaRPr lang="en-US" dirty="0">
              <a:solidFill>
                <a:srgbClr val="0070C0"/>
              </a:solidFill>
            </a:endParaRPr>
          </a:p>
        </p:txBody>
      </p:sp>
      <p:sp>
        <p:nvSpPr>
          <p:cNvPr id="3" name="TextBox 2"/>
          <p:cNvSpPr txBox="1"/>
          <p:nvPr/>
        </p:nvSpPr>
        <p:spPr>
          <a:xfrm>
            <a:off x="117020" y="1585560"/>
            <a:ext cx="4339765" cy="1600438"/>
          </a:xfrm>
          <a:prstGeom prst="rect">
            <a:avLst/>
          </a:prstGeom>
          <a:noFill/>
        </p:spPr>
        <p:txBody>
          <a:bodyPr wrap="square" rtlCol="0">
            <a:spAutoFit/>
          </a:bodyPr>
          <a:lstStyle/>
          <a:p>
            <a:r>
              <a:rPr lang="en-US" sz="1400" dirty="0" smtClean="0"/>
              <a:t>The inaccuracies in HB are mainly due to switching transients in the device. If we choose large number of harmonic in HB we can capture these accurately.  Transient and HB in ADS may result in awkward results due to limitations of component modeling. The condition under which the circuit gets over damped is Q1&lt;0.5.</a:t>
            </a:r>
            <a:endParaRPr lang="en-US" sz="1400" dirty="0"/>
          </a:p>
        </p:txBody>
      </p:sp>
      <p:pic>
        <p:nvPicPr>
          <p:cNvPr id="8194" name="Picture 2" descr="C:\Users\anurag\Desktop\newpics\Screenshot Studio capture #2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981" y="1118436"/>
            <a:ext cx="4343400" cy="520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512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70C0"/>
                </a:solidFill>
              </a:rPr>
              <a:t>@ 2.45 GHz</a:t>
            </a:r>
            <a:endParaRPr lang="en-US" dirty="0">
              <a:solidFill>
                <a:srgbClr val="0070C0"/>
              </a:solidFill>
            </a:endParaRPr>
          </a:p>
        </p:txBody>
      </p:sp>
      <p:pic>
        <p:nvPicPr>
          <p:cNvPr id="9218" name="Picture 2" descr="C:\Users\anurag\Desktop\newpics\Screenshot Studio capture #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56" y="658528"/>
            <a:ext cx="5753100" cy="603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anurag\Desktop\newpics\Screenshot Studio capture #2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100" y="1382428"/>
            <a:ext cx="36195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519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Class E Design @ 2.45 GHz using TGF2023-01</a:t>
            </a:r>
            <a:endParaRPr lang="en-US" dirty="0">
              <a:solidFill>
                <a:srgbClr val="0070C0"/>
              </a:solidFill>
            </a:endParaRPr>
          </a:p>
        </p:txBody>
      </p:sp>
      <p:pic>
        <p:nvPicPr>
          <p:cNvPr id="10242" name="Picture 2" descr="C:\Users\anurag\Desktop\newpics\Screenshot Studio capture #2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0" y="1456494"/>
            <a:ext cx="659130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3" name="Picture 3" descr="C:\Users\anurag\Desktop\newpics\Screenshot Studio capture #21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72735" y="4081885"/>
            <a:ext cx="4939344" cy="2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8707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solidFill>
                  <a:srgbClr val="0070C0"/>
                </a:solidFill>
              </a:rPr>
              <a:t>Class E Amplifier Design</a:t>
            </a:r>
            <a:endParaRPr lang="en-US" dirty="0">
              <a:solidFill>
                <a:srgbClr val="0070C0"/>
              </a:solidFill>
            </a:endParaRPr>
          </a:p>
        </p:txBody>
      </p:sp>
      <p:sp>
        <p:nvSpPr>
          <p:cNvPr id="5" name="Content Placeholder 4"/>
          <p:cNvSpPr>
            <a:spLocks noGrp="1"/>
          </p:cNvSpPr>
          <p:nvPr>
            <p:ph idx="1"/>
          </p:nvPr>
        </p:nvSpPr>
        <p:spPr>
          <a:xfrm>
            <a:off x="457200" y="1828800"/>
            <a:ext cx="4648200" cy="4297363"/>
          </a:xfrm>
        </p:spPr>
        <p:txBody>
          <a:bodyPr/>
          <a:lstStyle/>
          <a:p>
            <a:r>
              <a:rPr lang="en-US" dirty="0" smtClean="0"/>
              <a:t>Class E Amplifiers – Topology </a:t>
            </a:r>
            <a:endParaRPr lang="en-US" dirty="0"/>
          </a:p>
          <a:p>
            <a:endParaRPr lang="en-US" dirty="0"/>
          </a:p>
          <a:p>
            <a:r>
              <a:rPr lang="en-US" dirty="0" smtClean="0"/>
              <a:t>Goal- Demonstrate a class E amplifier at Microwave frequencies</a:t>
            </a:r>
            <a:endParaRPr lang="en-US" dirty="0"/>
          </a:p>
          <a:p>
            <a:endParaRPr lang="en-US" dirty="0"/>
          </a:p>
          <a:p>
            <a:r>
              <a:rPr lang="en-US" dirty="0" smtClean="0"/>
              <a:t>Class E Design Methodology &amp; Design Algorithm</a:t>
            </a:r>
            <a:endParaRPr lang="en-US" dirty="0"/>
          </a:p>
          <a:p>
            <a:pPr marL="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1000"/>
            <a:ext cx="4057650" cy="1771650"/>
          </a:xfrm>
          <a:prstGeom prst="rect">
            <a:avLst/>
          </a:prstGeom>
          <a:scene3d>
            <a:camera prst="isometricOffAxis1Right"/>
            <a:lightRig rig="threePt" dir="t"/>
          </a:scene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614" y="1676400"/>
            <a:ext cx="3000375" cy="2686050"/>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840"/>
            <a:ext cx="8229600" cy="914400"/>
          </a:xfrm>
        </p:spPr>
        <p:txBody>
          <a:bodyPr/>
          <a:lstStyle/>
          <a:p>
            <a:pPr algn="r"/>
            <a:r>
              <a:rPr lang="en-US" dirty="0" smtClean="0">
                <a:solidFill>
                  <a:srgbClr val="0070C0"/>
                </a:solidFill>
              </a:rPr>
              <a:t>@ 10 GHz</a:t>
            </a:r>
            <a:endParaRPr lang="en-US" dirty="0">
              <a:solidFill>
                <a:srgbClr val="0070C0"/>
              </a:solidFill>
            </a:endParaRPr>
          </a:p>
        </p:txBody>
      </p:sp>
      <p:pic>
        <p:nvPicPr>
          <p:cNvPr id="11266" name="Picture 2" descr="C:\Users\anurag\Desktop\newpics\Screenshot Studio capture #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7" y="779055"/>
            <a:ext cx="5857875" cy="534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C:\Users\anurag\Desktop\newpics\Screenshot Studio capture #2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885" y="1316725"/>
            <a:ext cx="36195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7728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650"/>
            <a:ext cx="8229600" cy="914400"/>
          </a:xfrm>
        </p:spPr>
        <p:txBody>
          <a:bodyPr/>
          <a:lstStyle/>
          <a:p>
            <a:r>
              <a:rPr lang="en-US" dirty="0" smtClean="0">
                <a:solidFill>
                  <a:srgbClr val="0070C0"/>
                </a:solidFill>
              </a:rPr>
              <a:t>Class E Design @ 10 GHz using TGF2023-01</a:t>
            </a:r>
            <a:endParaRPr lang="en-US" dirty="0">
              <a:solidFill>
                <a:srgbClr val="0070C0"/>
              </a:solidFill>
            </a:endParaRPr>
          </a:p>
        </p:txBody>
      </p:sp>
      <p:pic>
        <p:nvPicPr>
          <p:cNvPr id="12290" name="Picture 2" descr="C:\Users\anurag\Desktop\newpics\Screenshot Studio capture #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25" y="1239915"/>
            <a:ext cx="8001000"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1" name="Picture 3" descr="C:\Users\anurag\Desktop\newpics\Screenshot Studio capture #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10" y="4043480"/>
            <a:ext cx="4067175"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5727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70C0"/>
                </a:solidFill>
              </a:rPr>
              <a:t>@ 14 GHz</a:t>
            </a:r>
            <a:endParaRPr lang="en-US" dirty="0">
              <a:solidFill>
                <a:srgbClr val="0070C0"/>
              </a:solidFill>
            </a:endParaRPr>
          </a:p>
        </p:txBody>
      </p:sp>
      <p:pic>
        <p:nvPicPr>
          <p:cNvPr id="13314" name="Picture 2" descr="C:\Users\anurag\Desktop\newpics\Screenshot Studio capture #2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5" y="702245"/>
            <a:ext cx="56007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5" name="Picture 3" descr="C:\Users\anurag\Desktop\newpics\Screenshot Studio capture #2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10" y="1393535"/>
            <a:ext cx="3600450" cy="530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7110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030"/>
            <a:ext cx="8229600" cy="914400"/>
          </a:xfrm>
        </p:spPr>
        <p:txBody>
          <a:bodyPr/>
          <a:lstStyle/>
          <a:p>
            <a:r>
              <a:rPr lang="en-US" dirty="0" smtClean="0">
                <a:solidFill>
                  <a:srgbClr val="0070C0"/>
                </a:solidFill>
              </a:rPr>
              <a:t>Class E Design @ 14 GHz using TGF2023-01</a:t>
            </a:r>
            <a:endParaRPr lang="en-US" dirty="0">
              <a:solidFill>
                <a:srgbClr val="0070C0"/>
              </a:solidFill>
            </a:endParaRPr>
          </a:p>
        </p:txBody>
      </p:sp>
      <p:pic>
        <p:nvPicPr>
          <p:cNvPr id="14338" name="Picture 2" descr="C:\Users\anurag\Desktop\newpics\Screenshot Studio capture #2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0" y="1219783"/>
            <a:ext cx="6886575" cy="3971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39" name="Picture 3" descr="C:\Users\anurag\Desktop\newpics\Screenshot Studio capture #2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05" y="3928265"/>
            <a:ext cx="3629025"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4651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lstStyle/>
          <a:p>
            <a:r>
              <a:rPr lang="en-US" dirty="0" smtClean="0">
                <a:solidFill>
                  <a:srgbClr val="0070C0"/>
                </a:solidFill>
              </a:rPr>
              <a:t>Looking Ahead</a:t>
            </a:r>
            <a:endParaRPr lang="en-US" dirty="0">
              <a:solidFill>
                <a:srgbClr val="0070C0"/>
              </a:solidFill>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65520" y="0"/>
            <a:ext cx="3078480" cy="6858000"/>
          </a:xfrm>
          <a:prstGeom prst="rect">
            <a:avLst/>
          </a:prstGeom>
        </p:spPr>
      </p:pic>
      <p:sp>
        <p:nvSpPr>
          <p:cNvPr id="3" name="Content Placeholder 2"/>
          <p:cNvSpPr>
            <a:spLocks noGrp="1"/>
          </p:cNvSpPr>
          <p:nvPr>
            <p:ph idx="1"/>
            <p:custDataLst>
              <p:tags r:id="rId3"/>
            </p:custDataLst>
          </p:nvPr>
        </p:nvSpPr>
        <p:spPr>
          <a:xfrm>
            <a:off x="457200" y="1828800"/>
            <a:ext cx="5181600" cy="4297363"/>
          </a:xfrm>
        </p:spPr>
        <p:txBody>
          <a:bodyPr>
            <a:normAutofit fontScale="92500" lnSpcReduction="20000"/>
          </a:bodyPr>
          <a:lstStyle/>
          <a:p>
            <a:pPr>
              <a:lnSpc>
                <a:spcPct val="150000"/>
              </a:lnSpc>
            </a:pPr>
            <a:r>
              <a:rPr lang="en-US" dirty="0" smtClean="0"/>
              <a:t>Bandwidth of Class E PA depends on decoupling at fundamental and second harmonic. We implement lumped &amp; distributed decoupling for circuits.</a:t>
            </a:r>
          </a:p>
          <a:p>
            <a:pPr>
              <a:lnSpc>
                <a:spcPct val="150000"/>
              </a:lnSpc>
            </a:pPr>
            <a:r>
              <a:rPr lang="en-US" dirty="0" smtClean="0"/>
              <a:t>ATC500 Series capacitors are suitable for our application</a:t>
            </a:r>
          </a:p>
          <a:p>
            <a:pPr>
              <a:lnSpc>
                <a:spcPct val="150000"/>
              </a:lnSpc>
            </a:pPr>
            <a:r>
              <a:rPr lang="en-US" dirty="0" smtClean="0"/>
              <a:t>@ 14 GHz we implement distributed matching at fundamental &amp; second harmonic using stubs</a:t>
            </a:r>
          </a:p>
          <a:p>
            <a:pPr>
              <a:lnSpc>
                <a:spcPct val="150000"/>
              </a:lnSpc>
            </a:pPr>
            <a:r>
              <a:rPr lang="en-US" dirty="0" smtClean="0"/>
              <a:t>Input matching does not affect load match. We do broadband matching on the board.</a:t>
            </a: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rgbClr val="0070C0"/>
                </a:solidFill>
              </a:rPr>
              <a:t>Dependencies and Resources</a:t>
            </a:r>
            <a:endParaRPr lang="en-US" dirty="0">
              <a:solidFill>
                <a:srgbClr val="0070C0"/>
              </a:solidFill>
            </a:endParaRPr>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2872908510"/>
              </p:ext>
            </p:extLst>
          </p:nvPr>
        </p:nvGraphicFramePr>
        <p:xfrm>
          <a:off x="342900" y="1689100"/>
          <a:ext cx="8343900" cy="4635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Text Placeholder 2"/>
          <p:cNvSpPr>
            <a:spLocks noGrp="1"/>
          </p:cNvSpPr>
          <p:nvPr>
            <p:ph type="body" idx="1"/>
          </p:nvPr>
        </p:nvSpPr>
        <p:spPr/>
        <p:txBody>
          <a:bodyPr/>
          <a:lstStyle/>
          <a:p>
            <a:r>
              <a:rPr lang="en-US" dirty="0" smtClean="0"/>
              <a:t>Anurag Nigam</a:t>
            </a:r>
          </a:p>
          <a:p>
            <a:r>
              <a:rPr lang="en-US" dirty="0" smtClean="0"/>
              <a:t>NatTel Microsystems</a:t>
            </a:r>
          </a:p>
          <a:p>
            <a:r>
              <a:rPr lang="en-US" dirty="0" smtClean="0"/>
              <a:t>Email: </a:t>
            </a:r>
            <a:r>
              <a:rPr lang="en-US" dirty="0" smtClean="0">
                <a:hlinkClick r:id="rId3"/>
              </a:rPr>
              <a:t>anurag_nigam@nattelmicro.com</a:t>
            </a:r>
            <a:endParaRPr lang="en-US" dirty="0" smtClean="0"/>
          </a:p>
          <a:p>
            <a:r>
              <a:rPr lang="en-US" dirty="0" smtClean="0"/>
              <a:t>Ph. No.: +91 9158580922</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2743200" cy="914400"/>
          </a:xfrm>
        </p:spPr>
        <p:txBody>
          <a:bodyPr/>
          <a:lstStyle/>
          <a:p>
            <a:r>
              <a:rPr lang="en-US" dirty="0" smtClean="0">
                <a:solidFill>
                  <a:srgbClr val="0070C0"/>
                </a:solidFill>
              </a:rPr>
              <a:t>Current Status</a:t>
            </a:r>
            <a:endParaRPr lang="en-US" dirty="0">
              <a:solidFill>
                <a:srgbClr val="0070C0"/>
              </a:solidFill>
            </a:endParaRPr>
          </a:p>
        </p:txBody>
      </p:sp>
      <p:sp>
        <p:nvSpPr>
          <p:cNvPr id="4" name="Content Placeholder 3"/>
          <p:cNvSpPr>
            <a:spLocks noGrp="1"/>
          </p:cNvSpPr>
          <p:nvPr>
            <p:ph idx="1"/>
          </p:nvPr>
        </p:nvSpPr>
        <p:spPr/>
        <p:txBody>
          <a:bodyPr/>
          <a:lstStyle/>
          <a:p>
            <a:pPr>
              <a:lnSpc>
                <a:spcPct val="150000"/>
              </a:lnSpc>
            </a:pPr>
            <a:r>
              <a:rPr lang="en-US" dirty="0" smtClean="0">
                <a:latin typeface="Calibri" pitchFamily="34" charset="0"/>
              </a:rPr>
              <a:t>We have designed Class E PA with following specifications</a:t>
            </a:r>
            <a:endParaRPr lang="en-US" dirty="0">
              <a:latin typeface="Calibri" pitchFamily="34" charset="0"/>
            </a:endParaRPr>
          </a:p>
          <a:p>
            <a:pPr lvl="1">
              <a:lnSpc>
                <a:spcPct val="150000"/>
              </a:lnSpc>
            </a:pPr>
            <a:r>
              <a:rPr lang="en-US" dirty="0" smtClean="0">
                <a:latin typeface="Calibri" pitchFamily="34" charset="0"/>
              </a:rPr>
              <a:t>Frequency Band 2.3 to 2.6 GHz, Drain Eff. &gt;95%, Pout 3.2 W to 1 W</a:t>
            </a:r>
          </a:p>
          <a:p>
            <a:pPr lvl="1"/>
            <a:r>
              <a:rPr lang="en-US" dirty="0">
                <a:latin typeface="Calibri" pitchFamily="34" charset="0"/>
              </a:rPr>
              <a:t>Frequency Band </a:t>
            </a:r>
            <a:r>
              <a:rPr lang="en-US" dirty="0" smtClean="0">
                <a:latin typeface="Calibri" pitchFamily="34" charset="0"/>
              </a:rPr>
              <a:t>3.1 </a:t>
            </a:r>
            <a:r>
              <a:rPr lang="en-US" dirty="0">
                <a:latin typeface="Calibri" pitchFamily="34" charset="0"/>
              </a:rPr>
              <a:t>to </a:t>
            </a:r>
            <a:r>
              <a:rPr lang="en-US" dirty="0" smtClean="0">
                <a:latin typeface="Calibri" pitchFamily="34" charset="0"/>
              </a:rPr>
              <a:t>3.4 </a:t>
            </a:r>
            <a:r>
              <a:rPr lang="en-US" dirty="0">
                <a:latin typeface="Calibri" pitchFamily="34" charset="0"/>
              </a:rPr>
              <a:t>GHz, Drain Eff. 8</a:t>
            </a:r>
            <a:r>
              <a:rPr lang="en-US" dirty="0" smtClean="0">
                <a:latin typeface="Calibri" pitchFamily="34" charset="0"/>
              </a:rPr>
              <a:t>5% to 92%, </a:t>
            </a:r>
            <a:r>
              <a:rPr lang="en-US" dirty="0">
                <a:latin typeface="Calibri" pitchFamily="34" charset="0"/>
              </a:rPr>
              <a:t>Pout </a:t>
            </a:r>
            <a:r>
              <a:rPr lang="en-US" dirty="0" smtClean="0">
                <a:latin typeface="Calibri" pitchFamily="34" charset="0"/>
              </a:rPr>
              <a:t>6.8 </a:t>
            </a:r>
            <a:r>
              <a:rPr lang="en-US" dirty="0">
                <a:latin typeface="Calibri" pitchFamily="34" charset="0"/>
              </a:rPr>
              <a:t>W to </a:t>
            </a:r>
            <a:r>
              <a:rPr lang="en-US" dirty="0" smtClean="0">
                <a:latin typeface="Calibri" pitchFamily="34" charset="0"/>
              </a:rPr>
              <a:t>3.1 </a:t>
            </a:r>
            <a:r>
              <a:rPr lang="en-US" dirty="0">
                <a:latin typeface="Calibri" pitchFamily="34" charset="0"/>
              </a:rPr>
              <a:t>W</a:t>
            </a:r>
          </a:p>
          <a:p>
            <a:pPr lvl="1"/>
            <a:r>
              <a:rPr lang="en-US" dirty="0">
                <a:latin typeface="Calibri" pitchFamily="34" charset="0"/>
              </a:rPr>
              <a:t>Frequency Band </a:t>
            </a:r>
            <a:r>
              <a:rPr lang="en-US" dirty="0" smtClean="0">
                <a:latin typeface="Calibri" pitchFamily="34" charset="0"/>
              </a:rPr>
              <a:t>9.6 </a:t>
            </a:r>
            <a:r>
              <a:rPr lang="en-US" dirty="0">
                <a:latin typeface="Calibri" pitchFamily="34" charset="0"/>
              </a:rPr>
              <a:t>to </a:t>
            </a:r>
            <a:r>
              <a:rPr lang="en-US" dirty="0" smtClean="0">
                <a:latin typeface="Calibri" pitchFamily="34" charset="0"/>
              </a:rPr>
              <a:t>10.2 </a:t>
            </a:r>
            <a:r>
              <a:rPr lang="en-US" dirty="0">
                <a:latin typeface="Calibri" pitchFamily="34" charset="0"/>
              </a:rPr>
              <a:t>GHz, Drain Eff. </a:t>
            </a:r>
            <a:r>
              <a:rPr lang="en-US" dirty="0" smtClean="0">
                <a:latin typeface="Calibri" pitchFamily="34" charset="0"/>
              </a:rPr>
              <a:t>&gt;80%, </a:t>
            </a:r>
            <a:r>
              <a:rPr lang="en-US" dirty="0">
                <a:latin typeface="Calibri" pitchFamily="34" charset="0"/>
              </a:rPr>
              <a:t>Pout </a:t>
            </a:r>
            <a:r>
              <a:rPr lang="en-US" dirty="0" smtClean="0">
                <a:latin typeface="Calibri" pitchFamily="34" charset="0"/>
              </a:rPr>
              <a:t>5.9 </a:t>
            </a:r>
            <a:r>
              <a:rPr lang="en-US" dirty="0">
                <a:latin typeface="Calibri" pitchFamily="34" charset="0"/>
              </a:rPr>
              <a:t>W to </a:t>
            </a:r>
            <a:r>
              <a:rPr lang="en-US" dirty="0" smtClean="0">
                <a:latin typeface="Calibri" pitchFamily="34" charset="0"/>
              </a:rPr>
              <a:t>3.3 </a:t>
            </a:r>
            <a:r>
              <a:rPr lang="en-US" dirty="0">
                <a:latin typeface="Calibri" pitchFamily="34" charset="0"/>
              </a:rPr>
              <a:t>W</a:t>
            </a:r>
          </a:p>
          <a:p>
            <a:pPr lvl="1"/>
            <a:r>
              <a:rPr lang="en-US" dirty="0">
                <a:latin typeface="Calibri" pitchFamily="34" charset="0"/>
              </a:rPr>
              <a:t>Frequency Band </a:t>
            </a:r>
            <a:r>
              <a:rPr lang="en-US" dirty="0" smtClean="0">
                <a:latin typeface="Calibri" pitchFamily="34" charset="0"/>
              </a:rPr>
              <a:t>13.6 </a:t>
            </a:r>
            <a:r>
              <a:rPr lang="en-US" dirty="0">
                <a:latin typeface="Calibri" pitchFamily="34" charset="0"/>
              </a:rPr>
              <a:t>to </a:t>
            </a:r>
            <a:r>
              <a:rPr lang="en-US" dirty="0" smtClean="0">
                <a:latin typeface="Calibri" pitchFamily="34" charset="0"/>
              </a:rPr>
              <a:t>14.2 </a:t>
            </a:r>
            <a:r>
              <a:rPr lang="en-US" dirty="0">
                <a:latin typeface="Calibri" pitchFamily="34" charset="0"/>
              </a:rPr>
              <a:t>GHz, Drain Eff. </a:t>
            </a:r>
            <a:r>
              <a:rPr lang="en-US" dirty="0" smtClean="0">
                <a:latin typeface="Calibri" pitchFamily="34" charset="0"/>
              </a:rPr>
              <a:t>&gt;77%, </a:t>
            </a:r>
            <a:r>
              <a:rPr lang="en-US" dirty="0">
                <a:latin typeface="Calibri" pitchFamily="34" charset="0"/>
              </a:rPr>
              <a:t>Pout </a:t>
            </a:r>
            <a:r>
              <a:rPr lang="en-US" dirty="0" smtClean="0">
                <a:latin typeface="Calibri" pitchFamily="34" charset="0"/>
              </a:rPr>
              <a:t>7.1 </a:t>
            </a:r>
            <a:r>
              <a:rPr lang="en-US" dirty="0">
                <a:latin typeface="Calibri" pitchFamily="34" charset="0"/>
              </a:rPr>
              <a:t>W to </a:t>
            </a:r>
            <a:r>
              <a:rPr lang="en-US" dirty="0" smtClean="0">
                <a:latin typeface="Calibri" pitchFamily="34" charset="0"/>
              </a:rPr>
              <a:t>4.8 W</a:t>
            </a:r>
            <a:endParaRPr lang="en-US" dirty="0">
              <a:latin typeface="Calibri" pitchFamily="34" charset="0"/>
            </a:endParaRPr>
          </a:p>
          <a:p>
            <a:pPr>
              <a:lnSpc>
                <a:spcPct val="150000"/>
              </a:lnSpc>
            </a:pPr>
            <a:r>
              <a:rPr lang="en-US" dirty="0" smtClean="0">
                <a:latin typeface="Calibri" pitchFamily="34" charset="0"/>
              </a:rPr>
              <a:t>The project is at on hold for implementation due to non-availability of ATC High Frequency Capacitors.</a:t>
            </a:r>
            <a:endParaRPr lang="en-US" dirty="0">
              <a:latin typeface="Calibri" pitchFamily="34" charset="0"/>
            </a:endParaRPr>
          </a:p>
          <a:p>
            <a:pPr marL="0" indent="0">
              <a:buNone/>
            </a:pPr>
            <a:endParaRPr lang="en-US" dirty="0">
              <a:latin typeface="Calibri" pitchFamily="34"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Issues and Resolutions</a:t>
            </a:r>
            <a:endParaRPr lang="en-US" dirty="0">
              <a:solidFill>
                <a:srgbClr val="0070C0"/>
              </a:solidFill>
            </a:endParaRPr>
          </a:p>
        </p:txBody>
      </p:sp>
      <p:sp>
        <p:nvSpPr>
          <p:cNvPr id="5" name="Content Placeholder 4"/>
          <p:cNvSpPr>
            <a:spLocks noGrp="1"/>
          </p:cNvSpPr>
          <p:nvPr>
            <p:ph idx="1"/>
          </p:nvPr>
        </p:nvSpPr>
        <p:spPr>
          <a:xfrm>
            <a:off x="457200" y="1828801"/>
            <a:ext cx="8229600" cy="2590800"/>
          </a:xfrm>
        </p:spPr>
        <p:txBody>
          <a:bodyPr/>
          <a:lstStyle/>
          <a:p>
            <a:pPr>
              <a:lnSpc>
                <a:spcPct val="150000"/>
              </a:lnSpc>
            </a:pPr>
            <a:r>
              <a:rPr lang="en-US" dirty="0" smtClean="0"/>
              <a:t>Capacitors and inductors for Load Network need to be have low parasitic values- ATC and Capacitors and distributed components can be used</a:t>
            </a:r>
            <a:endParaRPr lang="en-US" dirty="0"/>
          </a:p>
          <a:p>
            <a:pPr>
              <a:lnSpc>
                <a:spcPct val="150000"/>
              </a:lnSpc>
            </a:pPr>
            <a:r>
              <a:rPr lang="en-US" dirty="0" smtClean="0"/>
              <a:t>Device mounting should be such that drain lead inductance and capacitance does not change</a:t>
            </a:r>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Class E Operation</a:t>
            </a:r>
            <a:endParaRPr lang="en-US" dirty="0">
              <a:solidFill>
                <a:srgbClr val="0070C0"/>
              </a:solidFill>
            </a:endParaRPr>
          </a:p>
        </p:txBody>
      </p:sp>
      <p:sp>
        <p:nvSpPr>
          <p:cNvPr id="5" name="Text Placeholder 4"/>
          <p:cNvSpPr>
            <a:spLocks noGrp="1"/>
          </p:cNvSpPr>
          <p:nvPr>
            <p:ph type="body" idx="1"/>
          </p:nvPr>
        </p:nvSpPr>
        <p:spPr/>
        <p:txBody>
          <a:bodyPr/>
          <a:lstStyle/>
          <a:p>
            <a:r>
              <a:rPr lang="en-US" dirty="0" smtClean="0"/>
              <a:t>Ideal Class E Circuit Topology &amp; Operation</a:t>
            </a:r>
            <a:endParaRPr lang="en-US" dirty="0"/>
          </a:p>
        </p:txBody>
      </p:sp>
    </p:spTree>
    <p:extLst>
      <p:ext uri="{BB962C8B-B14F-4D97-AF65-F5344CB8AC3E}">
        <p14:creationId xmlns:p14="http://schemas.microsoft.com/office/powerpoint/2010/main" val="379864219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urag\Desktop\newpics\Screenshot Studio capture #201.png"/>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57035"/>
          <a:stretch/>
        </p:blipFill>
        <p:spPr bwMode="auto">
          <a:xfrm>
            <a:off x="6569060" y="3390595"/>
            <a:ext cx="2123952" cy="30003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0070C0"/>
                </a:solidFill>
              </a:rPr>
              <a:t>Class E Amplifier Circuit Topology</a:t>
            </a:r>
            <a:endParaRPr lang="en-US" dirty="0">
              <a:solidFill>
                <a:srgbClr val="0070C0"/>
              </a:solidFill>
            </a:endParaRPr>
          </a:p>
        </p:txBody>
      </p:sp>
      <p:grpSp>
        <p:nvGrpSpPr>
          <p:cNvPr id="115" name="Group 114"/>
          <p:cNvGrpSpPr/>
          <p:nvPr/>
        </p:nvGrpSpPr>
        <p:grpSpPr>
          <a:xfrm>
            <a:off x="4802430" y="1470345"/>
            <a:ext cx="3961511" cy="2713922"/>
            <a:chOff x="2397912" y="1929045"/>
            <a:chExt cx="3961511" cy="2713922"/>
          </a:xfrm>
        </p:grpSpPr>
        <p:grpSp>
          <p:nvGrpSpPr>
            <p:cNvPr id="107" name="Group 106"/>
            <p:cNvGrpSpPr/>
            <p:nvPr/>
          </p:nvGrpSpPr>
          <p:grpSpPr>
            <a:xfrm>
              <a:off x="3238358" y="2298377"/>
              <a:ext cx="2663889" cy="2344590"/>
              <a:chOff x="1295400" y="1672130"/>
              <a:chExt cx="2663889" cy="2344590"/>
            </a:xfrm>
          </p:grpSpPr>
          <p:cxnSp>
            <p:nvCxnSpPr>
              <p:cNvPr id="35" name="Straight Connector 34"/>
              <p:cNvCxnSpPr/>
              <p:nvPr/>
            </p:nvCxnSpPr>
            <p:spPr>
              <a:xfrm>
                <a:off x="1459839" y="3200698"/>
                <a:ext cx="0" cy="66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95400" y="167213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51489" y="1672130"/>
                <a:ext cx="0" cy="345645"/>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97869" y="2029542"/>
                <a:ext cx="307240" cy="307240"/>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452046" y="2353660"/>
                <a:ext cx="0" cy="57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52046" y="2067947"/>
                <a:ext cx="0" cy="23043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317628" y="2936947"/>
                <a:ext cx="268835" cy="268835"/>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53019" y="2949879"/>
                <a:ext cx="83630" cy="127682"/>
              </a:xfrm>
              <a:custGeom>
                <a:avLst/>
                <a:gdLst>
                  <a:gd name="connsiteX0" fmla="*/ 0 w 59499"/>
                  <a:gd name="connsiteY0" fmla="*/ 0 h 165970"/>
                  <a:gd name="connsiteX1" fmla="*/ 0 w 59499"/>
                  <a:gd name="connsiteY1" fmla="*/ 68894 h 165970"/>
                  <a:gd name="connsiteX2" fmla="*/ 59499 w 59499"/>
                  <a:gd name="connsiteY2" fmla="*/ 165970 h 165970"/>
                  <a:gd name="connsiteX3" fmla="*/ 40710 w 59499"/>
                  <a:gd name="connsiteY3" fmla="*/ 165970 h 165970"/>
                  <a:gd name="connsiteX4" fmla="*/ 43841 w 59499"/>
                  <a:gd name="connsiteY4" fmla="*/ 144050 h 16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 h="165970">
                    <a:moveTo>
                      <a:pt x="0" y="0"/>
                    </a:moveTo>
                    <a:lnTo>
                      <a:pt x="0" y="68894"/>
                    </a:lnTo>
                    <a:lnTo>
                      <a:pt x="59499" y="165970"/>
                    </a:lnTo>
                    <a:lnTo>
                      <a:pt x="40710" y="165970"/>
                    </a:lnTo>
                    <a:lnTo>
                      <a:pt x="43841" y="144050"/>
                    </a:ln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flipH="1">
                <a:off x="1461195" y="3108637"/>
                <a:ext cx="973" cy="89933"/>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flipV="1">
                <a:off x="1383029" y="386310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1459839" y="2584090"/>
                <a:ext cx="11535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52485" y="2584090"/>
                <a:ext cx="0" cy="487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94877" y="3072666"/>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94877" y="3111382"/>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52484" y="3108637"/>
                <a:ext cx="0" cy="742818"/>
              </a:xfrm>
              <a:prstGeom prst="line">
                <a:avLst/>
              </a:prstGeom>
            </p:spPr>
            <p:style>
              <a:lnRef idx="1">
                <a:schemeClr val="accent1"/>
              </a:lnRef>
              <a:fillRef idx="0">
                <a:schemeClr val="accent1"/>
              </a:fillRef>
              <a:effectRef idx="0">
                <a:schemeClr val="accent1"/>
              </a:effectRef>
              <a:fontRef idx="minor">
                <a:schemeClr val="tx1"/>
              </a:fontRef>
            </p:style>
          </p:cxnSp>
          <p:sp>
            <p:nvSpPr>
              <p:cNvPr id="50" name="Isosceles Triangle 49"/>
              <p:cNvSpPr/>
              <p:nvPr/>
            </p:nvSpPr>
            <p:spPr>
              <a:xfrm flipV="1">
                <a:off x="2075675" y="386188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2613345"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51750"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51750"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58255"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861552" y="2761305"/>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3861552" y="279678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860839" y="283003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863971" y="289874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V="1">
                <a:off x="3863971" y="2934221"/>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863258" y="2967473"/>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V="1">
                <a:off x="3863971" y="2866238"/>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V="1">
                <a:off x="3861958" y="3004849"/>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861245" y="303810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864377" y="310681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V="1">
                <a:off x="3845563" y="3161102"/>
                <a:ext cx="18102" cy="53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V="1">
                <a:off x="3864377" y="3074306"/>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V="1">
                <a:off x="3897195" y="2761457"/>
                <a:ext cx="18102" cy="5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779379" y="2680149"/>
                <a:ext cx="199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82479" y="3196899"/>
                <a:ext cx="0" cy="607268"/>
              </a:xfrm>
              <a:prstGeom prst="line">
                <a:avLst/>
              </a:prstGeom>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flipV="1">
                <a:off x="3805669" y="3806525"/>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3079474" y="2506670"/>
                <a:ext cx="419794" cy="153620"/>
                <a:chOff x="3079474" y="2506670"/>
                <a:chExt cx="419794" cy="153620"/>
              </a:xfrm>
            </p:grpSpPr>
            <p:sp>
              <p:nvSpPr>
                <p:cNvPr id="90" name="Oval 89"/>
                <p:cNvSpPr/>
                <p:nvPr/>
              </p:nvSpPr>
              <p:spPr>
                <a:xfrm>
                  <a:off x="3079474"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103477"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129548"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153551"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178756"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02759"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228830"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5283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27790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301906"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977"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351980"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377185"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401188"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427259"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451262"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p:cNvSpPr txBox="1"/>
            <p:nvPr/>
          </p:nvSpPr>
          <p:spPr>
            <a:xfrm>
              <a:off x="3088431" y="1929045"/>
              <a:ext cx="604653" cy="369332"/>
            </a:xfrm>
            <a:prstGeom prst="rect">
              <a:avLst/>
            </a:prstGeom>
            <a:noFill/>
          </p:spPr>
          <p:txBody>
            <a:bodyPr wrap="none" rtlCol="0">
              <a:spAutoFit/>
            </a:bodyPr>
            <a:lstStyle/>
            <a:p>
              <a:r>
                <a:rPr lang="en-US" dirty="0" smtClean="0"/>
                <a:t>Vdd</a:t>
              </a:r>
              <a:endParaRPr lang="en-US" dirty="0"/>
            </a:p>
          </p:txBody>
        </p:sp>
        <p:sp>
          <p:nvSpPr>
            <p:cNvPr id="109" name="TextBox 108"/>
            <p:cNvSpPr txBox="1"/>
            <p:nvPr/>
          </p:nvSpPr>
          <p:spPr>
            <a:xfrm>
              <a:off x="2731488" y="2636015"/>
              <a:ext cx="506870" cy="369332"/>
            </a:xfrm>
            <a:prstGeom prst="rect">
              <a:avLst/>
            </a:prstGeom>
            <a:noFill/>
          </p:spPr>
          <p:txBody>
            <a:bodyPr wrap="none" rtlCol="0">
              <a:spAutoFit/>
            </a:bodyPr>
            <a:lstStyle/>
            <a:p>
              <a:r>
                <a:rPr lang="en-US" dirty="0" smtClean="0"/>
                <a:t>Ids</a:t>
              </a:r>
              <a:endParaRPr lang="en-US" dirty="0"/>
            </a:p>
          </p:txBody>
        </p:sp>
        <p:sp>
          <p:nvSpPr>
            <p:cNvPr id="110" name="TextBox 109"/>
            <p:cNvSpPr txBox="1"/>
            <p:nvPr/>
          </p:nvSpPr>
          <p:spPr>
            <a:xfrm>
              <a:off x="2397912" y="3534293"/>
              <a:ext cx="870751" cy="369332"/>
            </a:xfrm>
            <a:prstGeom prst="rect">
              <a:avLst/>
            </a:prstGeom>
            <a:noFill/>
          </p:spPr>
          <p:txBody>
            <a:bodyPr wrap="none" rtlCol="0">
              <a:spAutoFit/>
            </a:bodyPr>
            <a:lstStyle/>
            <a:p>
              <a:r>
                <a:rPr lang="en-US" dirty="0" smtClean="0"/>
                <a:t>Switch</a:t>
              </a:r>
              <a:endParaRPr lang="en-US" dirty="0"/>
            </a:p>
          </p:txBody>
        </p:sp>
        <p:sp>
          <p:nvSpPr>
            <p:cNvPr id="111" name="TextBox 110"/>
            <p:cNvSpPr txBox="1"/>
            <p:nvPr/>
          </p:nvSpPr>
          <p:spPr>
            <a:xfrm>
              <a:off x="4170566" y="3533330"/>
              <a:ext cx="566181" cy="369332"/>
            </a:xfrm>
            <a:prstGeom prst="rect">
              <a:avLst/>
            </a:prstGeom>
            <a:noFill/>
          </p:spPr>
          <p:txBody>
            <a:bodyPr wrap="none" rtlCol="0">
              <a:spAutoFit/>
            </a:bodyPr>
            <a:lstStyle/>
            <a:p>
              <a:r>
                <a:rPr lang="en-US" dirty="0" smtClean="0"/>
                <a:t>Csh</a:t>
              </a:r>
              <a:endParaRPr lang="en-US" dirty="0"/>
            </a:p>
          </p:txBody>
        </p:sp>
        <p:sp>
          <p:nvSpPr>
            <p:cNvPr id="112" name="TextBox 111"/>
            <p:cNvSpPr txBox="1"/>
            <p:nvPr/>
          </p:nvSpPr>
          <p:spPr>
            <a:xfrm>
              <a:off x="4340539" y="2820681"/>
              <a:ext cx="431528" cy="369332"/>
            </a:xfrm>
            <a:prstGeom prst="rect">
              <a:avLst/>
            </a:prstGeom>
            <a:noFill/>
          </p:spPr>
          <p:txBody>
            <a:bodyPr wrap="none" rtlCol="0">
              <a:spAutoFit/>
            </a:bodyPr>
            <a:lstStyle/>
            <a:p>
              <a:r>
                <a:rPr lang="en-US" dirty="0" smtClean="0"/>
                <a:t>Cs</a:t>
              </a:r>
              <a:endParaRPr lang="en-US" dirty="0"/>
            </a:p>
          </p:txBody>
        </p:sp>
        <p:sp>
          <p:nvSpPr>
            <p:cNvPr id="113" name="TextBox 112"/>
            <p:cNvSpPr txBox="1"/>
            <p:nvPr/>
          </p:nvSpPr>
          <p:spPr>
            <a:xfrm>
              <a:off x="5004030" y="2820681"/>
              <a:ext cx="431528" cy="369332"/>
            </a:xfrm>
            <a:prstGeom prst="rect">
              <a:avLst/>
            </a:prstGeom>
            <a:noFill/>
          </p:spPr>
          <p:txBody>
            <a:bodyPr wrap="none" rtlCol="0">
              <a:spAutoFit/>
            </a:bodyPr>
            <a:lstStyle/>
            <a:p>
              <a:r>
                <a:rPr lang="en-US" dirty="0" smtClean="0"/>
                <a:t>Ls</a:t>
              </a:r>
              <a:endParaRPr lang="en-US" dirty="0"/>
            </a:p>
          </p:txBody>
        </p:sp>
        <p:sp>
          <p:nvSpPr>
            <p:cNvPr id="114" name="TextBox 113"/>
            <p:cNvSpPr txBox="1"/>
            <p:nvPr/>
          </p:nvSpPr>
          <p:spPr>
            <a:xfrm>
              <a:off x="5902247" y="3430412"/>
              <a:ext cx="457176" cy="369332"/>
            </a:xfrm>
            <a:prstGeom prst="rect">
              <a:avLst/>
            </a:prstGeom>
            <a:noFill/>
          </p:spPr>
          <p:txBody>
            <a:bodyPr wrap="none" rtlCol="0">
              <a:spAutoFit/>
            </a:bodyPr>
            <a:lstStyle/>
            <a:p>
              <a:r>
                <a:rPr lang="en-US" dirty="0" smtClean="0"/>
                <a:t>Ld</a:t>
              </a:r>
              <a:endParaRPr lang="en-US" dirty="0"/>
            </a:p>
          </p:txBody>
        </p:sp>
      </p:grpSp>
      <p:pic>
        <p:nvPicPr>
          <p:cNvPr id="1026" name="Picture 2" descr="C:\Users\anurag\Desktop\newpics\Screenshot Studio capture #20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650" y="3429000"/>
            <a:ext cx="5724525" cy="2990850"/>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501070" y="2814520"/>
            <a:ext cx="3985386" cy="369332"/>
          </a:xfrm>
          <a:prstGeom prst="rect">
            <a:avLst/>
          </a:prstGeom>
          <a:noFill/>
        </p:spPr>
        <p:txBody>
          <a:bodyPr wrap="none" rtlCol="0">
            <a:spAutoFit/>
          </a:bodyPr>
          <a:lstStyle/>
          <a:p>
            <a:r>
              <a:rPr lang="en-US" dirty="0" smtClean="0"/>
              <a:t>Class E Waveforms simulated in ADS</a:t>
            </a:r>
            <a:endParaRPr lang="en-US" dirty="0"/>
          </a:p>
        </p:txBody>
      </p:sp>
      <p:sp>
        <p:nvSpPr>
          <p:cNvPr id="118" name="TextBox 117"/>
          <p:cNvSpPr txBox="1"/>
          <p:nvPr/>
        </p:nvSpPr>
        <p:spPr>
          <a:xfrm>
            <a:off x="1908506" y="3086834"/>
            <a:ext cx="1170513" cy="369332"/>
          </a:xfrm>
          <a:prstGeom prst="rect">
            <a:avLst/>
          </a:prstGeom>
          <a:noFill/>
        </p:spPr>
        <p:txBody>
          <a:bodyPr wrap="none" rtlCol="0">
            <a:spAutoFit/>
          </a:bodyPr>
          <a:lstStyle/>
          <a:p>
            <a:r>
              <a:rPr lang="en-US" dirty="0" smtClean="0">
                <a:latin typeface="Calibri" pitchFamily="34" charset="0"/>
              </a:rPr>
              <a:t>@ 3.3 GHz</a:t>
            </a:r>
            <a:endParaRPr lang="en-US" dirty="0">
              <a:latin typeface="Calibri" pitchFamily="34" charset="0"/>
            </a:endParaRPr>
          </a:p>
        </p:txBody>
      </p:sp>
      <p:grpSp>
        <p:nvGrpSpPr>
          <p:cNvPr id="7" name="Group 6"/>
          <p:cNvGrpSpPr/>
          <p:nvPr/>
        </p:nvGrpSpPr>
        <p:grpSpPr>
          <a:xfrm>
            <a:off x="1908506" y="5579680"/>
            <a:ext cx="1145406" cy="369332"/>
            <a:chOff x="1908506" y="5579680"/>
            <a:chExt cx="1145406" cy="369332"/>
          </a:xfrm>
        </p:grpSpPr>
        <p:cxnSp>
          <p:nvCxnSpPr>
            <p:cNvPr id="3" name="Straight Arrow Connector 2"/>
            <p:cNvCxnSpPr/>
            <p:nvPr/>
          </p:nvCxnSpPr>
          <p:spPr>
            <a:xfrm>
              <a:off x="1908506" y="5579680"/>
              <a:ext cx="585256" cy="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468656" y="5579680"/>
              <a:ext cx="585256" cy="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22055" y="5579680"/>
              <a:ext cx="506870" cy="369332"/>
            </a:xfrm>
            <a:prstGeom prst="rect">
              <a:avLst/>
            </a:prstGeom>
            <a:noFill/>
          </p:spPr>
          <p:txBody>
            <a:bodyPr wrap="none" rtlCol="0">
              <a:spAutoFit/>
            </a:bodyPr>
            <a:lstStyle/>
            <a:p>
              <a:r>
                <a:rPr lang="en-US" dirty="0" smtClean="0"/>
                <a:t>Off</a:t>
              </a:r>
              <a:endParaRPr lang="en-US" dirty="0"/>
            </a:p>
          </p:txBody>
        </p:sp>
        <p:sp>
          <p:nvSpPr>
            <p:cNvPr id="74" name="TextBox 73"/>
            <p:cNvSpPr txBox="1"/>
            <p:nvPr/>
          </p:nvSpPr>
          <p:spPr>
            <a:xfrm>
              <a:off x="2504952" y="5579680"/>
              <a:ext cx="492443" cy="369332"/>
            </a:xfrm>
            <a:prstGeom prst="rect">
              <a:avLst/>
            </a:prstGeom>
            <a:noFill/>
          </p:spPr>
          <p:txBody>
            <a:bodyPr wrap="none" rtlCol="0">
              <a:spAutoFit/>
            </a:bodyPr>
            <a:lstStyle/>
            <a:p>
              <a:r>
                <a:rPr lang="en-US" dirty="0" smtClean="0"/>
                <a:t>On</a:t>
              </a:r>
              <a:endParaRPr lang="en-US" dirty="0"/>
            </a:p>
          </p:txBody>
        </p:sp>
      </p:grpSp>
    </p:spTree>
    <p:extLst>
      <p:ext uri="{BB962C8B-B14F-4D97-AF65-F5344CB8AC3E}">
        <p14:creationId xmlns:p14="http://schemas.microsoft.com/office/powerpoint/2010/main" val="3997512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par>
                          <p:cTn id="11" fill="hold">
                            <p:stCondLst>
                              <p:cond delay="1950"/>
                            </p:stCondLst>
                            <p:childTnLst>
                              <p:par>
                                <p:cTn id="12" presetID="10" presetClass="entr" presetSubtype="0" fill="hold"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wipe(left)">
                                      <p:cBhvr>
                                        <p:cTn id="19" dur="500"/>
                                        <p:tgtEl>
                                          <p:spTgt spid="11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500"/>
                                        <p:tgtEl>
                                          <p:spTgt spid="1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6"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7460"/>
            <a:ext cx="9144000" cy="537670"/>
          </a:xfrm>
        </p:spPr>
        <p:txBody>
          <a:bodyPr>
            <a:normAutofit fontScale="90000"/>
          </a:bodyPr>
          <a:lstStyle/>
          <a:p>
            <a:r>
              <a:rPr lang="en-US" dirty="0" smtClean="0">
                <a:solidFill>
                  <a:srgbClr val="0070C0"/>
                </a:solidFill>
              </a:rPr>
              <a:t>Exact Class E Design at any load Q and any switch off duty cycle</a:t>
            </a:r>
            <a:endParaRPr lang="en-US" dirty="0">
              <a:solidFill>
                <a:srgbClr val="0070C0"/>
              </a:solidFill>
            </a:endParaRPr>
          </a:p>
        </p:txBody>
      </p:sp>
      <p:grpSp>
        <p:nvGrpSpPr>
          <p:cNvPr id="65" name="Group 64"/>
          <p:cNvGrpSpPr/>
          <p:nvPr/>
        </p:nvGrpSpPr>
        <p:grpSpPr>
          <a:xfrm>
            <a:off x="4879240" y="1355130"/>
            <a:ext cx="3961511" cy="2713922"/>
            <a:chOff x="2397912" y="1929045"/>
            <a:chExt cx="3961511" cy="2713922"/>
          </a:xfrm>
        </p:grpSpPr>
        <p:grpSp>
          <p:nvGrpSpPr>
            <p:cNvPr id="66" name="Group 65"/>
            <p:cNvGrpSpPr/>
            <p:nvPr/>
          </p:nvGrpSpPr>
          <p:grpSpPr>
            <a:xfrm>
              <a:off x="3238358" y="2298377"/>
              <a:ext cx="2663889" cy="2344590"/>
              <a:chOff x="1295400" y="1672130"/>
              <a:chExt cx="2663889" cy="2344590"/>
            </a:xfrm>
          </p:grpSpPr>
          <p:cxnSp>
            <p:nvCxnSpPr>
              <p:cNvPr id="74" name="Straight Connector 73"/>
              <p:cNvCxnSpPr/>
              <p:nvPr/>
            </p:nvCxnSpPr>
            <p:spPr>
              <a:xfrm>
                <a:off x="1459839" y="3200698"/>
                <a:ext cx="0" cy="66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295400" y="167213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451489" y="1672130"/>
                <a:ext cx="0" cy="345645"/>
              </a:xfrm>
              <a:prstGeom prst="line">
                <a:avLst/>
              </a:prstGeom>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1297869" y="2029542"/>
                <a:ext cx="307240" cy="307240"/>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1452046" y="2353660"/>
                <a:ext cx="0" cy="57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452046" y="2067947"/>
                <a:ext cx="0" cy="23043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1317628" y="2936947"/>
                <a:ext cx="268835" cy="268835"/>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1453019" y="2949879"/>
                <a:ext cx="83630" cy="127682"/>
              </a:xfrm>
              <a:custGeom>
                <a:avLst/>
                <a:gdLst>
                  <a:gd name="connsiteX0" fmla="*/ 0 w 59499"/>
                  <a:gd name="connsiteY0" fmla="*/ 0 h 165970"/>
                  <a:gd name="connsiteX1" fmla="*/ 0 w 59499"/>
                  <a:gd name="connsiteY1" fmla="*/ 68894 h 165970"/>
                  <a:gd name="connsiteX2" fmla="*/ 59499 w 59499"/>
                  <a:gd name="connsiteY2" fmla="*/ 165970 h 165970"/>
                  <a:gd name="connsiteX3" fmla="*/ 40710 w 59499"/>
                  <a:gd name="connsiteY3" fmla="*/ 165970 h 165970"/>
                  <a:gd name="connsiteX4" fmla="*/ 43841 w 59499"/>
                  <a:gd name="connsiteY4" fmla="*/ 144050 h 16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 h="165970">
                    <a:moveTo>
                      <a:pt x="0" y="0"/>
                    </a:moveTo>
                    <a:lnTo>
                      <a:pt x="0" y="68894"/>
                    </a:lnTo>
                    <a:lnTo>
                      <a:pt x="59499" y="165970"/>
                    </a:lnTo>
                    <a:lnTo>
                      <a:pt x="40710" y="165970"/>
                    </a:lnTo>
                    <a:lnTo>
                      <a:pt x="43841" y="144050"/>
                    </a:ln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p:nvPr/>
            </p:nvCxnSpPr>
            <p:spPr>
              <a:xfrm flipH="1">
                <a:off x="1461195" y="3108637"/>
                <a:ext cx="973" cy="89933"/>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 name="Isosceles Triangle 82"/>
              <p:cNvSpPr/>
              <p:nvPr/>
            </p:nvSpPr>
            <p:spPr>
              <a:xfrm flipV="1">
                <a:off x="1383029" y="386310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1459839" y="2584090"/>
                <a:ext cx="11535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152485" y="2584090"/>
                <a:ext cx="0" cy="487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094877" y="3072666"/>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094877" y="3111382"/>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52484" y="3108637"/>
                <a:ext cx="0" cy="742818"/>
              </a:xfrm>
              <a:prstGeom prst="line">
                <a:avLst/>
              </a:prstGeom>
            </p:spPr>
            <p:style>
              <a:lnRef idx="1">
                <a:schemeClr val="accent1"/>
              </a:lnRef>
              <a:fillRef idx="0">
                <a:schemeClr val="accent1"/>
              </a:fillRef>
              <a:effectRef idx="0">
                <a:schemeClr val="accent1"/>
              </a:effectRef>
              <a:fontRef idx="minor">
                <a:schemeClr val="tx1"/>
              </a:fontRef>
            </p:style>
          </p:cxnSp>
          <p:sp>
            <p:nvSpPr>
              <p:cNvPr id="89" name="Isosceles Triangle 88"/>
              <p:cNvSpPr/>
              <p:nvPr/>
            </p:nvSpPr>
            <p:spPr>
              <a:xfrm flipV="1">
                <a:off x="2075675" y="386188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2613345"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651750"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651750"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458255"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861552" y="2761305"/>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V="1">
                <a:off x="3861552" y="279678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3860839" y="283003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863971" y="289874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V="1">
                <a:off x="3863971" y="2934221"/>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863258" y="2967473"/>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V="1">
                <a:off x="3863971" y="2866238"/>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V="1">
                <a:off x="3861958" y="3004849"/>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3861245" y="303810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3864377" y="310681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V="1">
                <a:off x="3845563" y="3161102"/>
                <a:ext cx="18102" cy="53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V="1">
                <a:off x="3864377" y="3074306"/>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V="1">
                <a:off x="3897195" y="2761457"/>
                <a:ext cx="18102" cy="5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3779379" y="2680149"/>
                <a:ext cx="199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82479" y="3196899"/>
                <a:ext cx="0" cy="607268"/>
              </a:xfrm>
              <a:prstGeom prst="line">
                <a:avLst/>
              </a:prstGeom>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a:xfrm flipV="1">
                <a:off x="3805669" y="3806525"/>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079474" y="2506670"/>
                <a:ext cx="419794" cy="153620"/>
                <a:chOff x="3079474" y="2506670"/>
                <a:chExt cx="419794" cy="153620"/>
              </a:xfrm>
            </p:grpSpPr>
            <p:sp>
              <p:nvSpPr>
                <p:cNvPr id="111" name="Oval 110"/>
                <p:cNvSpPr/>
                <p:nvPr/>
              </p:nvSpPr>
              <p:spPr>
                <a:xfrm>
                  <a:off x="3079474"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103477"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129548"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153551"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78756"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202759"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28830"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283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7790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301906"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327977"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351980"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377185"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401188"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427259"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451262"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TextBox 66"/>
            <p:cNvSpPr txBox="1"/>
            <p:nvPr/>
          </p:nvSpPr>
          <p:spPr>
            <a:xfrm>
              <a:off x="3088431" y="1929045"/>
              <a:ext cx="604653" cy="369332"/>
            </a:xfrm>
            <a:prstGeom prst="rect">
              <a:avLst/>
            </a:prstGeom>
            <a:noFill/>
          </p:spPr>
          <p:txBody>
            <a:bodyPr wrap="none" rtlCol="0">
              <a:spAutoFit/>
            </a:bodyPr>
            <a:lstStyle/>
            <a:p>
              <a:r>
                <a:rPr lang="en-US" dirty="0" smtClean="0"/>
                <a:t>Vdd</a:t>
              </a:r>
              <a:endParaRPr lang="en-US" dirty="0"/>
            </a:p>
          </p:txBody>
        </p:sp>
        <p:sp>
          <p:nvSpPr>
            <p:cNvPr id="68" name="TextBox 67"/>
            <p:cNvSpPr txBox="1"/>
            <p:nvPr/>
          </p:nvSpPr>
          <p:spPr>
            <a:xfrm>
              <a:off x="2731488" y="2636015"/>
              <a:ext cx="506870" cy="369332"/>
            </a:xfrm>
            <a:prstGeom prst="rect">
              <a:avLst/>
            </a:prstGeom>
            <a:noFill/>
          </p:spPr>
          <p:txBody>
            <a:bodyPr wrap="none" rtlCol="0">
              <a:spAutoFit/>
            </a:bodyPr>
            <a:lstStyle/>
            <a:p>
              <a:r>
                <a:rPr lang="en-US" dirty="0" smtClean="0"/>
                <a:t>Ids</a:t>
              </a:r>
              <a:endParaRPr lang="en-US" dirty="0"/>
            </a:p>
          </p:txBody>
        </p:sp>
        <p:sp>
          <p:nvSpPr>
            <p:cNvPr id="69" name="TextBox 68"/>
            <p:cNvSpPr txBox="1"/>
            <p:nvPr/>
          </p:nvSpPr>
          <p:spPr>
            <a:xfrm>
              <a:off x="2397912" y="3534293"/>
              <a:ext cx="870751" cy="369332"/>
            </a:xfrm>
            <a:prstGeom prst="rect">
              <a:avLst/>
            </a:prstGeom>
            <a:noFill/>
          </p:spPr>
          <p:txBody>
            <a:bodyPr wrap="none" rtlCol="0">
              <a:spAutoFit/>
            </a:bodyPr>
            <a:lstStyle/>
            <a:p>
              <a:r>
                <a:rPr lang="en-US" dirty="0" smtClean="0"/>
                <a:t>Switch</a:t>
              </a:r>
              <a:endParaRPr lang="en-US" dirty="0"/>
            </a:p>
          </p:txBody>
        </p:sp>
        <p:sp>
          <p:nvSpPr>
            <p:cNvPr id="70" name="TextBox 69"/>
            <p:cNvSpPr txBox="1"/>
            <p:nvPr/>
          </p:nvSpPr>
          <p:spPr>
            <a:xfrm>
              <a:off x="4170566" y="3533330"/>
              <a:ext cx="566181" cy="369332"/>
            </a:xfrm>
            <a:prstGeom prst="rect">
              <a:avLst/>
            </a:prstGeom>
            <a:noFill/>
          </p:spPr>
          <p:txBody>
            <a:bodyPr wrap="none" rtlCol="0">
              <a:spAutoFit/>
            </a:bodyPr>
            <a:lstStyle/>
            <a:p>
              <a:r>
                <a:rPr lang="en-US" dirty="0" smtClean="0"/>
                <a:t>Csh</a:t>
              </a:r>
              <a:endParaRPr lang="en-US" dirty="0"/>
            </a:p>
          </p:txBody>
        </p:sp>
        <p:sp>
          <p:nvSpPr>
            <p:cNvPr id="71" name="TextBox 70"/>
            <p:cNvSpPr txBox="1"/>
            <p:nvPr/>
          </p:nvSpPr>
          <p:spPr>
            <a:xfrm>
              <a:off x="4340539" y="2820681"/>
              <a:ext cx="431528" cy="369332"/>
            </a:xfrm>
            <a:prstGeom prst="rect">
              <a:avLst/>
            </a:prstGeom>
            <a:noFill/>
          </p:spPr>
          <p:txBody>
            <a:bodyPr wrap="none" rtlCol="0">
              <a:spAutoFit/>
            </a:bodyPr>
            <a:lstStyle/>
            <a:p>
              <a:r>
                <a:rPr lang="en-US" dirty="0" smtClean="0"/>
                <a:t>Cs</a:t>
              </a:r>
              <a:endParaRPr lang="en-US" dirty="0"/>
            </a:p>
          </p:txBody>
        </p:sp>
        <p:sp>
          <p:nvSpPr>
            <p:cNvPr id="72" name="TextBox 71"/>
            <p:cNvSpPr txBox="1"/>
            <p:nvPr/>
          </p:nvSpPr>
          <p:spPr>
            <a:xfrm>
              <a:off x="5004030" y="2820681"/>
              <a:ext cx="431528" cy="369332"/>
            </a:xfrm>
            <a:prstGeom prst="rect">
              <a:avLst/>
            </a:prstGeom>
            <a:noFill/>
          </p:spPr>
          <p:txBody>
            <a:bodyPr wrap="none" rtlCol="0">
              <a:spAutoFit/>
            </a:bodyPr>
            <a:lstStyle/>
            <a:p>
              <a:r>
                <a:rPr lang="en-US" dirty="0" smtClean="0"/>
                <a:t>Ls</a:t>
              </a:r>
              <a:endParaRPr lang="en-US" dirty="0"/>
            </a:p>
          </p:txBody>
        </p:sp>
        <p:sp>
          <p:nvSpPr>
            <p:cNvPr id="73" name="TextBox 72"/>
            <p:cNvSpPr txBox="1"/>
            <p:nvPr/>
          </p:nvSpPr>
          <p:spPr>
            <a:xfrm>
              <a:off x="5902247" y="3430412"/>
              <a:ext cx="457176" cy="369332"/>
            </a:xfrm>
            <a:prstGeom prst="rect">
              <a:avLst/>
            </a:prstGeom>
            <a:noFill/>
          </p:spPr>
          <p:txBody>
            <a:bodyPr wrap="none" rtlCol="0">
              <a:spAutoFit/>
            </a:bodyPr>
            <a:lstStyle/>
            <a:p>
              <a:r>
                <a:rPr lang="en-US" dirty="0" smtClean="0"/>
                <a:t>Ld</a:t>
              </a:r>
              <a:endParaRPr lang="en-US" dirty="0"/>
            </a:p>
          </p:txBody>
        </p:sp>
      </p:grpSp>
      <p:grpSp>
        <p:nvGrpSpPr>
          <p:cNvPr id="129" name="Group 128"/>
          <p:cNvGrpSpPr/>
          <p:nvPr/>
        </p:nvGrpSpPr>
        <p:grpSpPr>
          <a:xfrm>
            <a:off x="347450" y="1374352"/>
            <a:ext cx="3961511" cy="2713922"/>
            <a:chOff x="424260" y="1374352"/>
            <a:chExt cx="3961511" cy="2713922"/>
          </a:xfrm>
        </p:grpSpPr>
        <p:grpSp>
          <p:nvGrpSpPr>
            <p:cNvPr id="3" name="Group 2"/>
            <p:cNvGrpSpPr/>
            <p:nvPr/>
          </p:nvGrpSpPr>
          <p:grpSpPr>
            <a:xfrm>
              <a:off x="424260" y="1374352"/>
              <a:ext cx="3961511" cy="2713922"/>
              <a:chOff x="2397912" y="1929045"/>
              <a:chExt cx="3961511" cy="2713922"/>
            </a:xfrm>
          </p:grpSpPr>
          <p:grpSp>
            <p:nvGrpSpPr>
              <p:cNvPr id="4" name="Group 3"/>
              <p:cNvGrpSpPr/>
              <p:nvPr/>
            </p:nvGrpSpPr>
            <p:grpSpPr>
              <a:xfrm>
                <a:off x="3238358" y="2298377"/>
                <a:ext cx="2663889" cy="2344590"/>
                <a:chOff x="1295400" y="1672130"/>
                <a:chExt cx="2663889" cy="2344590"/>
              </a:xfrm>
            </p:grpSpPr>
            <p:cxnSp>
              <p:nvCxnSpPr>
                <p:cNvPr id="12" name="Straight Connector 11"/>
                <p:cNvCxnSpPr/>
                <p:nvPr/>
              </p:nvCxnSpPr>
              <p:spPr>
                <a:xfrm>
                  <a:off x="1459839" y="3200698"/>
                  <a:ext cx="0" cy="66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167213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51489" y="1672130"/>
                  <a:ext cx="0" cy="345645"/>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97869" y="2029542"/>
                  <a:ext cx="307240" cy="307240"/>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452046" y="2353660"/>
                  <a:ext cx="0" cy="576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52046" y="2067947"/>
                  <a:ext cx="0" cy="230430"/>
                </a:xfrm>
                <a:prstGeom prst="straightConnector1">
                  <a:avLst/>
                </a:prstGeom>
                <a:ln>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317628" y="2936947"/>
                  <a:ext cx="268835" cy="268835"/>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451489" y="2949878"/>
                  <a:ext cx="45719" cy="161504"/>
                </a:xfrm>
                <a:custGeom>
                  <a:avLst/>
                  <a:gdLst>
                    <a:gd name="connsiteX0" fmla="*/ 0 w 59499"/>
                    <a:gd name="connsiteY0" fmla="*/ 0 h 165970"/>
                    <a:gd name="connsiteX1" fmla="*/ 0 w 59499"/>
                    <a:gd name="connsiteY1" fmla="*/ 68894 h 165970"/>
                    <a:gd name="connsiteX2" fmla="*/ 59499 w 59499"/>
                    <a:gd name="connsiteY2" fmla="*/ 165970 h 165970"/>
                    <a:gd name="connsiteX3" fmla="*/ 40710 w 59499"/>
                    <a:gd name="connsiteY3" fmla="*/ 165970 h 165970"/>
                    <a:gd name="connsiteX4" fmla="*/ 43841 w 59499"/>
                    <a:gd name="connsiteY4" fmla="*/ 144050 h 165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 h="165970">
                      <a:moveTo>
                        <a:pt x="0" y="0"/>
                      </a:moveTo>
                      <a:lnTo>
                        <a:pt x="0" y="68894"/>
                      </a:lnTo>
                      <a:lnTo>
                        <a:pt x="59499" y="165970"/>
                      </a:lnTo>
                      <a:lnTo>
                        <a:pt x="40710" y="165970"/>
                      </a:lnTo>
                      <a:lnTo>
                        <a:pt x="43841" y="144050"/>
                      </a:ln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flipH="1">
                  <a:off x="1453484" y="3108637"/>
                  <a:ext cx="973" cy="89933"/>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flipV="1">
                  <a:off x="1383029" y="386310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459839" y="2584090"/>
                  <a:ext cx="11535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2485" y="2584090"/>
                  <a:ext cx="0" cy="487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94877" y="3072666"/>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4877" y="3111382"/>
                  <a:ext cx="11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52484" y="3108637"/>
                  <a:ext cx="0" cy="742818"/>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flipV="1">
                  <a:off x="2075675" y="3861880"/>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2613345"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51750" y="2536084"/>
                  <a:ext cx="0" cy="96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51750"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58255" y="2584090"/>
                  <a:ext cx="422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861552" y="2761305"/>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V="1">
                  <a:off x="3861552" y="279678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860839" y="283003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863971" y="2898744"/>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V="1">
                  <a:off x="3863971" y="2934221"/>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863258" y="2967473"/>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V="1">
                  <a:off x="3863971" y="2866238"/>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3861958" y="3004849"/>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861245" y="303810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64377" y="3106812"/>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V="1">
                  <a:off x="3845563" y="3161102"/>
                  <a:ext cx="18102" cy="53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3864377" y="3074306"/>
                  <a:ext cx="36204" cy="1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V="1">
                  <a:off x="3897195" y="2761457"/>
                  <a:ext cx="18102" cy="5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779379" y="2680149"/>
                  <a:ext cx="199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82479" y="3196899"/>
                  <a:ext cx="0" cy="607268"/>
                </a:xfrm>
                <a:prstGeom prst="line">
                  <a:avLst/>
                </a:prstGeom>
              </p:spPr>
              <p:style>
                <a:lnRef idx="1">
                  <a:schemeClr val="accent1"/>
                </a:lnRef>
                <a:fillRef idx="0">
                  <a:schemeClr val="accent1"/>
                </a:fillRef>
                <a:effectRef idx="0">
                  <a:schemeClr val="accent1"/>
                </a:effectRef>
                <a:fontRef idx="minor">
                  <a:schemeClr val="tx1"/>
                </a:fontRef>
              </p:style>
            </p:cxnSp>
            <p:sp>
              <p:nvSpPr>
                <p:cNvPr id="47" name="Isosceles Triangle 46"/>
                <p:cNvSpPr/>
                <p:nvPr/>
              </p:nvSpPr>
              <p:spPr>
                <a:xfrm flipV="1">
                  <a:off x="3805669" y="3806525"/>
                  <a:ext cx="153620" cy="153620"/>
                </a:xfrm>
                <a:prstGeom prst="triangl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3079474" y="2506670"/>
                  <a:ext cx="419794" cy="153620"/>
                  <a:chOff x="3079474" y="2506670"/>
                  <a:chExt cx="419794" cy="153620"/>
                </a:xfrm>
              </p:grpSpPr>
              <p:sp>
                <p:nvSpPr>
                  <p:cNvPr id="49" name="Oval 48"/>
                  <p:cNvSpPr/>
                  <p:nvPr/>
                </p:nvSpPr>
                <p:spPr>
                  <a:xfrm>
                    <a:off x="3079474"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03477"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9548"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53551"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78756"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202759"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228830"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25283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277903"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01906"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327977"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51980"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77185"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401188" y="250789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427259" y="250667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51262" y="2507280"/>
                    <a:ext cx="48006" cy="15240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3088431" y="1929045"/>
                <a:ext cx="604653" cy="369332"/>
              </a:xfrm>
              <a:prstGeom prst="rect">
                <a:avLst/>
              </a:prstGeom>
              <a:noFill/>
            </p:spPr>
            <p:txBody>
              <a:bodyPr wrap="none" rtlCol="0">
                <a:spAutoFit/>
              </a:bodyPr>
              <a:lstStyle/>
              <a:p>
                <a:r>
                  <a:rPr lang="en-US" dirty="0" smtClean="0"/>
                  <a:t>Vdd</a:t>
                </a:r>
                <a:endParaRPr lang="en-US" dirty="0"/>
              </a:p>
            </p:txBody>
          </p:sp>
          <p:sp>
            <p:nvSpPr>
              <p:cNvPr id="6" name="TextBox 5"/>
              <p:cNvSpPr txBox="1"/>
              <p:nvPr/>
            </p:nvSpPr>
            <p:spPr>
              <a:xfrm>
                <a:off x="2731488" y="2636015"/>
                <a:ext cx="506870" cy="369332"/>
              </a:xfrm>
              <a:prstGeom prst="rect">
                <a:avLst/>
              </a:prstGeom>
              <a:noFill/>
            </p:spPr>
            <p:txBody>
              <a:bodyPr wrap="none" rtlCol="0">
                <a:spAutoFit/>
              </a:bodyPr>
              <a:lstStyle/>
              <a:p>
                <a:r>
                  <a:rPr lang="en-US" dirty="0" smtClean="0"/>
                  <a:t>Ids</a:t>
                </a:r>
                <a:endParaRPr lang="en-US" dirty="0"/>
              </a:p>
            </p:txBody>
          </p:sp>
          <p:sp>
            <p:nvSpPr>
              <p:cNvPr id="7" name="TextBox 6"/>
              <p:cNvSpPr txBox="1"/>
              <p:nvPr/>
            </p:nvSpPr>
            <p:spPr>
              <a:xfrm>
                <a:off x="2397912" y="3534293"/>
                <a:ext cx="870751" cy="369332"/>
              </a:xfrm>
              <a:prstGeom prst="rect">
                <a:avLst/>
              </a:prstGeom>
              <a:noFill/>
            </p:spPr>
            <p:txBody>
              <a:bodyPr wrap="none" rtlCol="0">
                <a:spAutoFit/>
              </a:bodyPr>
              <a:lstStyle/>
              <a:p>
                <a:r>
                  <a:rPr lang="en-US" dirty="0" smtClean="0"/>
                  <a:t>Switch</a:t>
                </a:r>
                <a:endParaRPr lang="en-US" dirty="0"/>
              </a:p>
            </p:txBody>
          </p:sp>
          <p:sp>
            <p:nvSpPr>
              <p:cNvPr id="8" name="TextBox 7"/>
              <p:cNvSpPr txBox="1"/>
              <p:nvPr/>
            </p:nvSpPr>
            <p:spPr>
              <a:xfrm>
                <a:off x="4170566" y="3533330"/>
                <a:ext cx="566181" cy="369332"/>
              </a:xfrm>
              <a:prstGeom prst="rect">
                <a:avLst/>
              </a:prstGeom>
              <a:noFill/>
            </p:spPr>
            <p:txBody>
              <a:bodyPr wrap="none" rtlCol="0">
                <a:spAutoFit/>
              </a:bodyPr>
              <a:lstStyle/>
              <a:p>
                <a:r>
                  <a:rPr lang="en-US" dirty="0" smtClean="0"/>
                  <a:t>Csh</a:t>
                </a:r>
                <a:endParaRPr lang="en-US" dirty="0"/>
              </a:p>
            </p:txBody>
          </p:sp>
          <p:sp>
            <p:nvSpPr>
              <p:cNvPr id="9" name="TextBox 8"/>
              <p:cNvSpPr txBox="1"/>
              <p:nvPr/>
            </p:nvSpPr>
            <p:spPr>
              <a:xfrm>
                <a:off x="4340539" y="2820681"/>
                <a:ext cx="431528" cy="369332"/>
              </a:xfrm>
              <a:prstGeom prst="rect">
                <a:avLst/>
              </a:prstGeom>
              <a:noFill/>
            </p:spPr>
            <p:txBody>
              <a:bodyPr wrap="none" rtlCol="0">
                <a:spAutoFit/>
              </a:bodyPr>
              <a:lstStyle/>
              <a:p>
                <a:r>
                  <a:rPr lang="en-US" dirty="0" smtClean="0"/>
                  <a:t>Cs</a:t>
                </a:r>
                <a:endParaRPr lang="en-US" dirty="0"/>
              </a:p>
            </p:txBody>
          </p:sp>
          <p:sp>
            <p:nvSpPr>
              <p:cNvPr id="10" name="TextBox 9"/>
              <p:cNvSpPr txBox="1"/>
              <p:nvPr/>
            </p:nvSpPr>
            <p:spPr>
              <a:xfrm>
                <a:off x="5004030" y="2820681"/>
                <a:ext cx="431528" cy="369332"/>
              </a:xfrm>
              <a:prstGeom prst="rect">
                <a:avLst/>
              </a:prstGeom>
              <a:noFill/>
            </p:spPr>
            <p:txBody>
              <a:bodyPr wrap="none" rtlCol="0">
                <a:spAutoFit/>
              </a:bodyPr>
              <a:lstStyle/>
              <a:p>
                <a:r>
                  <a:rPr lang="en-US" dirty="0" smtClean="0"/>
                  <a:t>Ls</a:t>
                </a:r>
                <a:endParaRPr lang="en-US" dirty="0"/>
              </a:p>
            </p:txBody>
          </p:sp>
          <p:sp>
            <p:nvSpPr>
              <p:cNvPr id="11" name="TextBox 10"/>
              <p:cNvSpPr txBox="1"/>
              <p:nvPr/>
            </p:nvSpPr>
            <p:spPr>
              <a:xfrm>
                <a:off x="5902247" y="3430412"/>
                <a:ext cx="457176" cy="369332"/>
              </a:xfrm>
              <a:prstGeom prst="rect">
                <a:avLst/>
              </a:prstGeom>
              <a:noFill/>
            </p:spPr>
            <p:txBody>
              <a:bodyPr wrap="none" rtlCol="0">
                <a:spAutoFit/>
              </a:bodyPr>
              <a:lstStyle/>
              <a:p>
                <a:r>
                  <a:rPr lang="en-US" dirty="0" smtClean="0"/>
                  <a:t>Ld</a:t>
                </a:r>
                <a:endParaRPr lang="en-US" dirty="0"/>
              </a:p>
            </p:txBody>
          </p:sp>
        </p:grpSp>
        <p:cxnSp>
          <p:nvCxnSpPr>
            <p:cNvPr id="128" name="Straight Connector 127"/>
            <p:cNvCxnSpPr/>
            <p:nvPr/>
          </p:nvCxnSpPr>
          <p:spPr>
            <a:xfrm>
              <a:off x="1443654" y="3181248"/>
              <a:ext cx="0" cy="41663"/>
            </a:xfrm>
            <a:prstGeom prst="line">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7" name="TextBox 126"/>
              <p:cNvSpPr txBox="1"/>
              <p:nvPr/>
            </p:nvSpPr>
            <p:spPr>
              <a:xfrm>
                <a:off x="1249922" y="4389125"/>
                <a:ext cx="1590115"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en-US" b="0" i="1" smtClean="0">
                              <a:latin typeface="Cambria Math"/>
                            </a:rPr>
                            <m:t>1</m:t>
                          </m:r>
                        </m:sub>
                      </m:sSub>
                      <m:r>
                        <a:rPr lang="en-US" b="0" i="1" smtClean="0">
                          <a:latin typeface="Cambria Math"/>
                        </a:rPr>
                        <m:t>=</m:t>
                      </m:r>
                      <m:f>
                        <m:fPr>
                          <m:type m:val="lin"/>
                          <m:ctrlPr>
                            <a:rPr lang="en-US" b="0" i="1" smtClean="0">
                              <a:latin typeface="Cambria Math"/>
                            </a:rPr>
                          </m:ctrlPr>
                        </m:fPr>
                        <m:num>
                          <m:r>
                            <a:rPr lang="en-US" b="0" i="1" smtClean="0">
                              <a:latin typeface="Cambria Math"/>
                            </a:rPr>
                            <m:t>1</m:t>
                          </m:r>
                        </m:num>
                        <m:den>
                          <m:rad>
                            <m:radPr>
                              <m:degHide m:val="on"/>
                              <m:ctrlPr>
                                <a:rPr lang="en-US" b="0" i="1" smtClean="0">
                                  <a:latin typeface="Cambria Math"/>
                                </a:rPr>
                              </m:ctrlPr>
                            </m:radPr>
                            <m:deg/>
                            <m:e>
                              <m:r>
                                <a:rPr lang="en-US" b="0" i="1" smtClean="0">
                                  <a:latin typeface="Cambria Math"/>
                                </a:rPr>
                                <m:t>𝐿</m:t>
                              </m:r>
                              <m:sSub>
                                <m:sSubPr>
                                  <m:ctrlPr>
                                    <a:rPr lang="en-US" b="0" i="1" smtClean="0">
                                      <a:latin typeface="Cambria Math"/>
                                    </a:rPr>
                                  </m:ctrlPr>
                                </m:sSubPr>
                                <m:e>
                                  <m:r>
                                    <a:rPr lang="en-US" b="0" i="1" smtClean="0">
                                      <a:latin typeface="Cambria Math"/>
                                    </a:rPr>
                                    <m:t>𝐶</m:t>
                                  </m:r>
                                </m:e>
                                <m:sub>
                                  <m:r>
                                    <a:rPr lang="en-US" b="0" i="1" smtClean="0">
                                      <a:latin typeface="Cambria Math"/>
                                    </a:rPr>
                                    <m:t>𝑆</m:t>
                                  </m:r>
                                </m:sub>
                              </m:sSub>
                            </m:e>
                          </m:rad>
                        </m:den>
                      </m:f>
                    </m:oMath>
                  </m:oMathPara>
                </a14:m>
                <a:endParaRPr lang="en-US" dirty="0"/>
              </a:p>
            </p:txBody>
          </p:sp>
        </mc:Choice>
        <mc:Fallback xmlns="">
          <p:sp>
            <p:nvSpPr>
              <p:cNvPr id="127" name="TextBox 126"/>
              <p:cNvSpPr txBox="1">
                <a:spLocks noRot="1" noChangeAspect="1" noMove="1" noResize="1" noEditPoints="1" noAdjustHandles="1" noChangeArrowheads="1" noChangeShapeType="1" noTextEdit="1"/>
              </p:cNvSpPr>
              <p:nvPr/>
            </p:nvSpPr>
            <p:spPr>
              <a:xfrm>
                <a:off x="1249922" y="4389125"/>
                <a:ext cx="1590115" cy="427746"/>
              </a:xfrm>
              <a:prstGeom prst="rect">
                <a:avLst/>
              </a:prstGeom>
              <a:blipFill rotWithShape="1">
                <a:blip r:embed="rId2"/>
                <a:stretch>
                  <a:fillRect t="-91429" r="-5364" b="-1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1253660" y="4755398"/>
                <a:ext cx="26751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1</m:t>
                          </m:r>
                        </m:sub>
                      </m:sSub>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1</m:t>
                              </m:r>
                            </m:sub>
                          </m:sSub>
                          <m:r>
                            <a:rPr lang="en-US" b="0" i="1" smtClean="0">
                              <a:latin typeface="Cambria Math"/>
                            </a:rPr>
                            <m:t>𝐿</m:t>
                          </m:r>
                        </m:num>
                        <m:den>
                          <m:r>
                            <a:rPr lang="en-US" b="0" i="1" smtClean="0">
                              <a:latin typeface="Cambria Math"/>
                            </a:rPr>
                            <m:t>𝑅</m:t>
                          </m:r>
                          <m:r>
                            <a:rPr lang="en-US" b="0" i="1" smtClean="0">
                              <a:latin typeface="Cambria Math"/>
                            </a:rPr>
                            <m:t>=</m:t>
                          </m:r>
                          <m:f>
                            <m:fPr>
                              <m:type m:val="lin"/>
                              <m:ctrlPr>
                                <a:rPr lang="en-US" i="1">
                                  <a:latin typeface="Cambria Math"/>
                                </a:rPr>
                              </m:ctrlPr>
                            </m:fPr>
                            <m:num>
                              <m:r>
                                <a:rPr lang="en-US" b="0" i="1" smtClean="0">
                                  <a:latin typeface="Cambria Math"/>
                                </a:rPr>
                                <m:t>1</m:t>
                              </m:r>
                            </m:num>
                            <m:den>
                              <m:sSub>
                                <m:sSubPr>
                                  <m:ctrlPr>
                                    <a:rPr lang="en-US" i="1">
                                      <a:latin typeface="Cambria Math"/>
                                    </a:rPr>
                                  </m:ctrlPr>
                                </m:sSubPr>
                                <m:e>
                                  <m:r>
                                    <a:rPr lang="en-US" i="1">
                                      <a:latin typeface="Cambria Math"/>
                                      <a:ea typeface="Cambria Math"/>
                                    </a:rPr>
                                    <m:t>𝜔</m:t>
                                  </m:r>
                                </m:e>
                                <m:sub>
                                  <m:r>
                                    <a:rPr lang="en-US" i="1">
                                      <a:latin typeface="Cambria Math"/>
                                    </a:rPr>
                                    <m:t>1</m:t>
                                  </m:r>
                                </m:sub>
                              </m:sSub>
                              <m:sSub>
                                <m:sSubPr>
                                  <m:ctrlPr>
                                    <a:rPr lang="en-US" i="1" smtClean="0">
                                      <a:latin typeface="Cambria Math"/>
                                    </a:rPr>
                                  </m:ctrlPr>
                                </m:sSubPr>
                                <m:e>
                                  <m:r>
                                    <a:rPr lang="en-US" b="0" i="1" smtClean="0">
                                      <a:latin typeface="Cambria Math"/>
                                    </a:rPr>
                                    <m:t>𝐶</m:t>
                                  </m:r>
                                </m:e>
                                <m:sub>
                                  <m:r>
                                    <a:rPr lang="en-US" b="0" i="1" smtClean="0">
                                      <a:latin typeface="Cambria Math"/>
                                    </a:rPr>
                                    <m:t>𝑆</m:t>
                                  </m:r>
                                </m:sub>
                              </m:sSub>
                              <m:r>
                                <a:rPr lang="en-US" i="1">
                                  <a:latin typeface="Cambria Math"/>
                                </a:rPr>
                                <m:t>𝑅</m:t>
                              </m:r>
                            </m:den>
                          </m:f>
                        </m:den>
                      </m:f>
                    </m:oMath>
                  </m:oMathPara>
                </a14:m>
                <a:endParaRPr lang="en-US" dirty="0"/>
              </a:p>
            </p:txBody>
          </p:sp>
        </mc:Choice>
        <mc:Fallback xmlns="">
          <p:sp>
            <p:nvSpPr>
              <p:cNvPr id="130" name="TextBox 129"/>
              <p:cNvSpPr txBox="1">
                <a:spLocks noRot="1" noChangeAspect="1" noMove="1" noResize="1" noEditPoints="1" noAdjustHandles="1" noChangeArrowheads="1" noChangeShapeType="1" noTextEdit="1"/>
              </p:cNvSpPr>
              <p:nvPr/>
            </p:nvSpPr>
            <p:spPr>
              <a:xfrm>
                <a:off x="1253660" y="4755398"/>
                <a:ext cx="2675156" cy="369332"/>
              </a:xfrm>
              <a:prstGeom prst="rect">
                <a:avLst/>
              </a:prstGeom>
              <a:blipFill rotWithShape="1">
                <a:blip r:embed="rId3"/>
                <a:stretch>
                  <a:fillRect t="-114754"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5668048" y="4758457"/>
                <a:ext cx="1868973"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en-US" b="0" i="1" smtClean="0">
                              <a:latin typeface="Cambria Math"/>
                            </a:rPr>
                            <m:t>2</m:t>
                          </m:r>
                        </m:sub>
                      </m:sSub>
                      <m:r>
                        <a:rPr lang="en-US" b="0" i="1" smtClean="0">
                          <a:latin typeface="Cambria Math"/>
                        </a:rPr>
                        <m:t>=</m:t>
                      </m:r>
                      <m:f>
                        <m:fPr>
                          <m:type m:val="lin"/>
                          <m:ctrlPr>
                            <a:rPr lang="en-US" b="0" i="1" smtClean="0">
                              <a:latin typeface="Cambria Math"/>
                            </a:rPr>
                          </m:ctrlPr>
                        </m:fPr>
                        <m:num>
                          <m:r>
                            <a:rPr lang="en-US" b="0" i="1" smtClean="0">
                              <a:latin typeface="Cambria Math"/>
                            </a:rPr>
                            <m:t>1</m:t>
                          </m:r>
                        </m:num>
                        <m:den>
                          <m:rad>
                            <m:radPr>
                              <m:degHide m:val="on"/>
                              <m:ctrlPr>
                                <a:rPr lang="en-US" b="0" i="1" smtClean="0">
                                  <a:latin typeface="Cambria Math"/>
                                </a:rPr>
                              </m:ctrlPr>
                            </m:radPr>
                            <m:deg/>
                            <m:e>
                              <m:r>
                                <a:rPr lang="en-US" b="0" i="1" smtClean="0">
                                  <a:latin typeface="Cambria Math"/>
                                </a:rPr>
                                <m:t>𝐿</m:t>
                              </m:r>
                              <m:sSub>
                                <m:sSubPr>
                                  <m:ctrlPr>
                                    <a:rPr lang="en-US" b="0" i="1" smtClean="0">
                                      <a:latin typeface="Cambria Math"/>
                                    </a:rPr>
                                  </m:ctrlPr>
                                </m:sSubPr>
                                <m:e>
                                  <m:r>
                                    <a:rPr lang="en-US" b="0" i="1" smtClean="0">
                                      <a:latin typeface="Cambria Math"/>
                                    </a:rPr>
                                    <m:t>𝐶</m:t>
                                  </m:r>
                                </m:e>
                                <m:sub>
                                  <m:r>
                                    <a:rPr lang="en-US" b="0" i="1" smtClean="0">
                                      <a:latin typeface="Cambria Math"/>
                                    </a:rPr>
                                    <m:t>𝑒𝑞𝑢</m:t>
                                  </m:r>
                                </m:sub>
                              </m:sSub>
                            </m:e>
                          </m:rad>
                        </m:den>
                      </m:f>
                    </m:oMath>
                  </m:oMathPara>
                </a14:m>
                <a:endParaRPr lang="en-US" dirty="0"/>
              </a:p>
            </p:txBody>
          </p:sp>
        </mc:Choice>
        <mc:Fallback xmlns="">
          <p:sp>
            <p:nvSpPr>
              <p:cNvPr id="131" name="TextBox 130"/>
              <p:cNvSpPr txBox="1">
                <a:spLocks noRot="1" noChangeAspect="1" noMove="1" noResize="1" noEditPoints="1" noAdjustHandles="1" noChangeArrowheads="1" noChangeShapeType="1" noTextEdit="1"/>
              </p:cNvSpPr>
              <p:nvPr/>
            </p:nvSpPr>
            <p:spPr>
              <a:xfrm>
                <a:off x="5668048" y="4758457"/>
                <a:ext cx="1868973" cy="65601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5671786" y="5342552"/>
                <a:ext cx="290566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2</m:t>
                          </m:r>
                        </m:sub>
                      </m:sSub>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2</m:t>
                              </m:r>
                            </m:sub>
                          </m:sSub>
                          <m:r>
                            <a:rPr lang="en-US" b="0" i="1" smtClean="0">
                              <a:latin typeface="Cambria Math"/>
                            </a:rPr>
                            <m:t>𝐿</m:t>
                          </m:r>
                        </m:num>
                        <m:den>
                          <m:r>
                            <a:rPr lang="en-US" b="0" i="1" smtClean="0">
                              <a:latin typeface="Cambria Math"/>
                            </a:rPr>
                            <m:t>𝑅</m:t>
                          </m:r>
                          <m:r>
                            <a:rPr lang="en-US" b="0" i="1" smtClean="0">
                              <a:latin typeface="Cambria Math"/>
                            </a:rPr>
                            <m:t>=</m:t>
                          </m:r>
                          <m:f>
                            <m:fPr>
                              <m:type m:val="lin"/>
                              <m:ctrlPr>
                                <a:rPr lang="en-US" i="1">
                                  <a:latin typeface="Cambria Math"/>
                                </a:rPr>
                              </m:ctrlPr>
                            </m:fPr>
                            <m:num>
                              <m:r>
                                <a:rPr lang="en-US" b="0" i="1" smtClean="0">
                                  <a:latin typeface="Cambria Math"/>
                                </a:rPr>
                                <m:t>1</m:t>
                              </m:r>
                            </m:num>
                            <m:den>
                              <m:sSub>
                                <m:sSubPr>
                                  <m:ctrlPr>
                                    <a:rPr lang="en-US" i="1">
                                      <a:latin typeface="Cambria Math"/>
                                    </a:rPr>
                                  </m:ctrlPr>
                                </m:sSubPr>
                                <m:e>
                                  <m:r>
                                    <a:rPr lang="en-US" i="1">
                                      <a:latin typeface="Cambria Math"/>
                                      <a:ea typeface="Cambria Math"/>
                                    </a:rPr>
                                    <m:t>𝜔</m:t>
                                  </m:r>
                                </m:e>
                                <m:sub>
                                  <m:r>
                                    <a:rPr lang="en-US" b="0" i="1" smtClean="0">
                                      <a:latin typeface="Cambria Math"/>
                                      <a:ea typeface="Cambria Math"/>
                                    </a:rPr>
                                    <m:t>2</m:t>
                                  </m:r>
                                </m:sub>
                              </m:sSub>
                              <m:sSub>
                                <m:sSubPr>
                                  <m:ctrlPr>
                                    <a:rPr lang="en-US" i="1" smtClean="0">
                                      <a:latin typeface="Cambria Math"/>
                                    </a:rPr>
                                  </m:ctrlPr>
                                </m:sSubPr>
                                <m:e>
                                  <m:r>
                                    <a:rPr lang="en-US" b="0" i="1" smtClean="0">
                                      <a:latin typeface="Cambria Math"/>
                                    </a:rPr>
                                    <m:t>𝐶</m:t>
                                  </m:r>
                                </m:e>
                                <m:sub>
                                  <m:r>
                                    <a:rPr lang="en-US" b="0" i="1" smtClean="0">
                                      <a:latin typeface="Cambria Math"/>
                                    </a:rPr>
                                    <m:t>𝑒𝑞𝑢</m:t>
                                  </m:r>
                                </m:sub>
                              </m:sSub>
                              <m:r>
                                <a:rPr lang="en-US" i="1">
                                  <a:latin typeface="Cambria Math"/>
                                </a:rPr>
                                <m:t>𝑅</m:t>
                              </m:r>
                            </m:den>
                          </m:f>
                        </m:den>
                      </m:f>
                    </m:oMath>
                  </m:oMathPara>
                </a14:m>
                <a:endParaRPr 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671786" y="5342552"/>
                <a:ext cx="2905667" cy="390748"/>
              </a:xfrm>
              <a:prstGeom prst="rect">
                <a:avLst/>
              </a:prstGeom>
              <a:blipFill rotWithShape="1">
                <a:blip r:embed="rId5"/>
                <a:stretch>
                  <a:fillRect t="-107692" b="-160000"/>
                </a:stretch>
              </a:blipFill>
            </p:spPr>
            <p:txBody>
              <a:bodyPr/>
              <a:lstStyle/>
              <a:p>
                <a:r>
                  <a:rPr lang="en-US">
                    <a:noFill/>
                  </a:rPr>
                  <a:t> </a:t>
                </a:r>
              </a:p>
            </p:txBody>
          </p:sp>
        </mc:Fallback>
      </mc:AlternateContent>
      <p:sp>
        <p:nvSpPr>
          <p:cNvPr id="133" name="Rectangle 132"/>
          <p:cNvSpPr/>
          <p:nvPr/>
        </p:nvSpPr>
        <p:spPr>
          <a:xfrm>
            <a:off x="133113" y="6308570"/>
            <a:ext cx="8909786" cy="461665"/>
          </a:xfrm>
          <a:prstGeom prst="rect">
            <a:avLst/>
          </a:prstGeom>
        </p:spPr>
        <p:txBody>
          <a:bodyPr wrap="square">
            <a:spAutoFit/>
          </a:bodyPr>
          <a:lstStyle/>
          <a:p>
            <a:r>
              <a:rPr lang="en-US" sz="1200" dirty="0" smtClean="0"/>
              <a:t>“Exact </a:t>
            </a:r>
            <a:r>
              <a:rPr lang="en-US" sz="1200" dirty="0"/>
              <a:t>Analysis of Class E Tuned Power </a:t>
            </a:r>
            <a:r>
              <a:rPr lang="en-US" sz="1200" dirty="0" smtClean="0"/>
              <a:t>Amplifier at </a:t>
            </a:r>
            <a:r>
              <a:rPr lang="en-US" sz="1200" dirty="0"/>
              <a:t>any Q and Switch Duty </a:t>
            </a:r>
            <a:r>
              <a:rPr lang="en-US" sz="1200" dirty="0" smtClean="0"/>
              <a:t>Cycle”,  </a:t>
            </a:r>
            <a:r>
              <a:rPr lang="pl-PL" sz="1200" dirty="0" smtClean="0"/>
              <a:t>MARIAN </a:t>
            </a:r>
            <a:r>
              <a:rPr lang="pl-PL" sz="1200" dirty="0"/>
              <a:t>K. KAZIMIERCZUK AND KRZYSZTOF </a:t>
            </a:r>
            <a:r>
              <a:rPr lang="pl-PL" sz="1200" dirty="0" smtClean="0"/>
              <a:t>PUCZKO</a:t>
            </a:r>
            <a:r>
              <a:rPr lang="en-US" sz="1200" dirty="0" smtClean="0"/>
              <a:t>, </a:t>
            </a:r>
            <a:r>
              <a:rPr lang="pt-BR" sz="1200" i="1" dirty="0"/>
              <a:t>IEEE TRANSACTIONSO N CIRCUITSA ND SYSTEMSV,O L. CAS-34, NO. 2, FEBRUARY1 987</a:t>
            </a:r>
            <a:endParaRPr lang="en-US" sz="1200" i="1" dirty="0"/>
          </a:p>
        </p:txBody>
      </p:sp>
      <p:sp>
        <p:nvSpPr>
          <p:cNvPr id="134" name="TextBox 133"/>
          <p:cNvSpPr txBox="1"/>
          <p:nvPr/>
        </p:nvSpPr>
        <p:spPr>
          <a:xfrm>
            <a:off x="153897" y="5976838"/>
            <a:ext cx="692818" cy="369332"/>
          </a:xfrm>
          <a:prstGeom prst="rect">
            <a:avLst/>
          </a:prstGeom>
          <a:noFill/>
        </p:spPr>
        <p:txBody>
          <a:bodyPr wrap="none" rtlCol="0">
            <a:spAutoFit/>
          </a:bodyPr>
          <a:lstStyle/>
          <a:p>
            <a:r>
              <a:rPr lang="en-US" dirty="0" smtClean="0"/>
              <a:t>Ref:-</a:t>
            </a:r>
            <a:endParaRPr lang="en-US" dirty="0"/>
          </a:p>
        </p:txBody>
      </p:sp>
      <mc:AlternateContent xmlns:mc="http://schemas.openxmlformats.org/markup-compatibility/2006" xmlns:a14="http://schemas.microsoft.com/office/drawing/2010/main">
        <mc:Choice Requires="a14">
          <p:sp>
            <p:nvSpPr>
              <p:cNvPr id="135" name="TextBox 134"/>
              <p:cNvSpPr txBox="1"/>
              <p:nvPr/>
            </p:nvSpPr>
            <p:spPr>
              <a:xfrm>
                <a:off x="5708640" y="4389125"/>
                <a:ext cx="2628860"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𝑒𝑞𝑢</m:t>
                          </m:r>
                        </m:sub>
                      </m:sSub>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rPr>
                                <m:t>𝐶</m:t>
                              </m:r>
                            </m:e>
                            <m:sub>
                              <m:r>
                                <a:rPr lang="en-US" b="0" i="1" smtClean="0">
                                  <a:latin typeface="Cambria Math"/>
                                </a:rPr>
                                <m:t>𝑆</m:t>
                              </m:r>
                            </m:sub>
                          </m:sSub>
                          <m:sSub>
                            <m:sSubPr>
                              <m:ctrlPr>
                                <a:rPr lang="en-US" b="0" i="1" smtClean="0">
                                  <a:latin typeface="Cambria Math"/>
                                </a:rPr>
                              </m:ctrlPr>
                            </m:sSubPr>
                            <m:e>
                              <m:r>
                                <a:rPr lang="en-US" b="0" i="1" smtClean="0">
                                  <a:latin typeface="Cambria Math"/>
                                </a:rPr>
                                <m:t>𝐶</m:t>
                              </m:r>
                            </m:e>
                            <m:sub>
                              <m:r>
                                <a:rPr lang="en-US" b="0" i="1" smtClean="0">
                                  <a:latin typeface="Cambria Math"/>
                                </a:rPr>
                                <m:t>𝑆h</m:t>
                              </m:r>
                            </m:sub>
                          </m:sSub>
                        </m:num>
                        <m:den>
                          <m:d>
                            <m:dPr>
                              <m:ctrlPr>
                                <a:rPr lang="en-US" b="0" i="1" smtClean="0">
                                  <a:latin typeface="Cambria Math"/>
                                </a:rPr>
                              </m:ctrlPr>
                            </m:dPr>
                            <m:e>
                              <m:sSub>
                                <m:sSubPr>
                                  <m:ctrlPr>
                                    <a:rPr lang="en-US" i="1">
                                      <a:latin typeface="Cambria Math"/>
                                    </a:rPr>
                                  </m:ctrlPr>
                                </m:sSubPr>
                                <m:e>
                                  <m:r>
                                    <a:rPr lang="en-US" i="1">
                                      <a:latin typeface="Cambria Math"/>
                                    </a:rPr>
                                    <m:t>𝐶</m:t>
                                  </m:r>
                                </m:e>
                                <m:sub>
                                  <m:r>
                                    <a:rPr lang="en-US" i="1">
                                      <a:latin typeface="Cambria Math"/>
                                    </a:rPr>
                                    <m:t>𝑆</m:t>
                                  </m:r>
                                </m:sub>
                              </m:sSub>
                              <m:sSub>
                                <m:sSubPr>
                                  <m:ctrlPr>
                                    <a:rPr lang="en-US" i="1">
                                      <a:latin typeface="Cambria Math"/>
                                    </a:rPr>
                                  </m:ctrlPr>
                                </m:sSubPr>
                                <m:e>
                                  <m:r>
                                    <a:rPr lang="en-US" b="0" i="1" smtClean="0">
                                      <a:latin typeface="Cambria Math"/>
                                    </a:rPr>
                                    <m:t>+</m:t>
                                  </m:r>
                                  <m:r>
                                    <a:rPr lang="en-US" i="1">
                                      <a:latin typeface="Cambria Math"/>
                                    </a:rPr>
                                    <m:t>𝐶</m:t>
                                  </m:r>
                                </m:e>
                                <m:sub>
                                  <m:r>
                                    <a:rPr lang="en-US" i="1">
                                      <a:latin typeface="Cambria Math"/>
                                    </a:rPr>
                                    <m:t>𝑆h</m:t>
                                  </m:r>
                                </m:sub>
                              </m:sSub>
                            </m:e>
                          </m:d>
                        </m:den>
                      </m:f>
                    </m:oMath>
                  </m:oMathPara>
                </a14:m>
                <a:endParaRPr lang="en-US" dirty="0"/>
              </a:p>
            </p:txBody>
          </p:sp>
        </mc:Choice>
        <mc:Fallback xmlns="">
          <p:sp>
            <p:nvSpPr>
              <p:cNvPr id="135" name="TextBox 134"/>
              <p:cNvSpPr txBox="1">
                <a:spLocks noRot="1" noChangeAspect="1" noMove="1" noResize="1" noEditPoints="1" noAdjustHandles="1" noChangeArrowheads="1" noChangeShapeType="1" noTextEdit="1"/>
              </p:cNvSpPr>
              <p:nvPr/>
            </p:nvSpPr>
            <p:spPr>
              <a:xfrm>
                <a:off x="5708640" y="4389125"/>
                <a:ext cx="2628860" cy="390748"/>
              </a:xfrm>
              <a:prstGeom prst="rect">
                <a:avLst/>
              </a:prstGeom>
              <a:blipFill rotWithShape="1">
                <a:blip r:embed="rId6"/>
                <a:stretch>
                  <a:fillRect t="-109375" b="-16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769905" y="3236975"/>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oMath>
                  </m:oMathPara>
                </a14:m>
                <a:endParaRPr lang="en-US" dirty="0"/>
              </a:p>
            </p:txBody>
          </p:sp>
        </mc:Choice>
        <mc:Fallback xmlns="">
          <p:sp>
            <p:nvSpPr>
              <p:cNvPr id="136" name="TextBox 135"/>
              <p:cNvSpPr txBox="1">
                <a:spLocks noRot="1" noChangeAspect="1" noMove="1" noResize="1" noEditPoints="1" noAdjustHandles="1" noChangeArrowheads="1" noChangeShapeType="1" noTextEdit="1"/>
              </p:cNvSpPr>
              <p:nvPr/>
            </p:nvSpPr>
            <p:spPr>
              <a:xfrm>
                <a:off x="769905" y="3236975"/>
                <a:ext cx="51482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5324545" y="3160165"/>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en-US" b="0" i="1" smtClean="0">
                              <a:latin typeface="Cambria Math"/>
                            </a:rPr>
                            <m:t>0</m:t>
                          </m:r>
                        </m:sub>
                      </m:sSub>
                    </m:oMath>
                  </m:oMathPara>
                </a14:m>
                <a:endParaRPr lang="en-US" dirty="0"/>
              </a:p>
            </p:txBody>
          </p:sp>
        </mc:Choice>
        <mc:Fallback xmlns="">
          <p:sp>
            <p:nvSpPr>
              <p:cNvPr id="137" name="TextBox 136"/>
              <p:cNvSpPr txBox="1">
                <a:spLocks noRot="1" noChangeAspect="1" noMove="1" noResize="1" noEditPoints="1" noAdjustHandles="1" noChangeArrowheads="1" noChangeShapeType="1" noTextEdit="1"/>
              </p:cNvSpPr>
              <p:nvPr/>
            </p:nvSpPr>
            <p:spPr>
              <a:xfrm>
                <a:off x="5324545" y="3160165"/>
                <a:ext cx="51482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2124667" y="1506699"/>
                <a:ext cx="14605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1</m:t>
                          </m:r>
                        </m:sub>
                      </m:sSub>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1</m:t>
                              </m:r>
                            </m:sub>
                          </m:sSub>
                        </m:num>
                        <m:den>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0</m:t>
                              </m:r>
                            </m:sub>
                          </m:sSub>
                        </m:den>
                      </m:f>
                    </m:oMath>
                  </m:oMathPara>
                </a14:m>
                <a:endParaRPr lang="en-US" dirty="0"/>
              </a:p>
            </p:txBody>
          </p:sp>
        </mc:Choice>
        <mc:Fallback xmlns="">
          <p:sp>
            <p:nvSpPr>
              <p:cNvPr id="138" name="TextBox 137"/>
              <p:cNvSpPr txBox="1">
                <a:spLocks noRot="1" noChangeAspect="1" noMove="1" noResize="1" noEditPoints="1" noAdjustHandles="1" noChangeArrowheads="1" noChangeShapeType="1" noTextEdit="1"/>
              </p:cNvSpPr>
              <p:nvPr/>
            </p:nvSpPr>
            <p:spPr>
              <a:xfrm>
                <a:off x="2124667" y="1506699"/>
                <a:ext cx="1460593" cy="369332"/>
              </a:xfrm>
              <a:prstGeom prst="rect">
                <a:avLst/>
              </a:prstGeom>
              <a:blipFill rotWithShape="1">
                <a:blip r:embed="rId9"/>
                <a:stretch>
                  <a:fillRect t="-114754" r="-23013"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6452642" y="1508750"/>
                <a:ext cx="15236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b="0" i="1" smtClean="0">
                              <a:latin typeface="Cambria Math"/>
                            </a:rPr>
                            <m:t>2</m:t>
                          </m:r>
                        </m:sub>
                      </m:sSub>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2</m:t>
                              </m:r>
                            </m:sub>
                          </m:sSub>
                        </m:num>
                        <m:den>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0</m:t>
                              </m:r>
                            </m:sub>
                          </m:sSub>
                        </m:den>
                      </m:f>
                    </m:oMath>
                  </m:oMathPara>
                </a14:m>
                <a:endParaRPr lang="en-US" dirty="0"/>
              </a:p>
            </p:txBody>
          </p:sp>
        </mc:Choice>
        <mc:Fallback xmlns="">
          <p:sp>
            <p:nvSpPr>
              <p:cNvPr id="139" name="TextBox 138"/>
              <p:cNvSpPr txBox="1">
                <a:spLocks noRot="1" noChangeAspect="1" noMove="1" noResize="1" noEditPoints="1" noAdjustHandles="1" noChangeArrowheads="1" noChangeShapeType="1" noTextEdit="1"/>
              </p:cNvSpPr>
              <p:nvPr/>
            </p:nvSpPr>
            <p:spPr>
              <a:xfrm>
                <a:off x="6452642" y="1508750"/>
                <a:ext cx="1523622" cy="369332"/>
              </a:xfrm>
              <a:prstGeom prst="rect">
                <a:avLst/>
              </a:prstGeom>
              <a:blipFill rotWithShape="1">
                <a:blip r:embed="rId10"/>
                <a:stretch>
                  <a:fillRect t="-114754" r="-20482"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4077666" y="4087054"/>
                <a:ext cx="13885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𝑄</m:t>
                      </m:r>
                      <m:r>
                        <a:rPr lang="en-US" b="0" i="1" smtClean="0">
                          <a:latin typeface="Cambria Math"/>
                        </a:rPr>
                        <m:t>=</m:t>
                      </m:r>
                      <m:f>
                        <m:fPr>
                          <m:type m:val="lin"/>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𝜔</m:t>
                              </m:r>
                            </m:e>
                            <m:sub>
                              <m:r>
                                <a:rPr lang="en-US" b="0" i="1" smtClean="0">
                                  <a:latin typeface="Cambria Math"/>
                                </a:rPr>
                                <m:t>0</m:t>
                              </m:r>
                            </m:sub>
                          </m:sSub>
                          <m:r>
                            <a:rPr lang="en-US" b="0" i="1" smtClean="0">
                              <a:latin typeface="Cambria Math"/>
                            </a:rPr>
                            <m:t>𝐿</m:t>
                          </m:r>
                        </m:num>
                        <m:den>
                          <m:r>
                            <a:rPr lang="en-US" b="0" i="1" smtClean="0">
                              <a:latin typeface="Cambria Math"/>
                            </a:rPr>
                            <m:t>𝑅</m:t>
                          </m:r>
                        </m:den>
                      </m:f>
                    </m:oMath>
                  </m:oMathPara>
                </a14:m>
                <a:endParaRPr 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4077666" y="4087054"/>
                <a:ext cx="1388585" cy="369332"/>
              </a:xfrm>
              <a:prstGeom prst="rect">
                <a:avLst/>
              </a:prstGeom>
              <a:blipFill rotWithShape="1">
                <a:blip r:embed="rId11"/>
                <a:stretch>
                  <a:fillRect t="-114754" r="-32018"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247337" y="5038882"/>
                <a:ext cx="3785523" cy="656013"/>
              </a:xfrm>
              <a:prstGeom prst="rect">
                <a:avLst/>
              </a:prstGeom>
              <a:noFill/>
            </p:spPr>
            <p:txBody>
              <a:bodyPr wrap="none" rtlCol="0">
                <a:spAutoFit/>
              </a:bodyPr>
              <a:lstStyle/>
              <a:p>
                <a14:m>
                  <m:oMath xmlns:m="http://schemas.openxmlformats.org/officeDocument/2006/math">
                    <m:f>
                      <m:fPr>
                        <m:type m:val="lin"/>
                        <m:ctrlPr>
                          <a:rPr lang="en-US" i="1" smtClean="0">
                            <a:latin typeface="Cambria Math"/>
                          </a:rPr>
                        </m:ctrlPr>
                      </m:fPr>
                      <m:num>
                        <m:sSub>
                          <m:sSubPr>
                            <m:ctrlPr>
                              <a:rPr lang="en-US" i="1" smtClean="0">
                                <a:latin typeface="Cambria Math"/>
                              </a:rPr>
                            </m:ctrlPr>
                          </m:sSubPr>
                          <m:e>
                            <m:r>
                              <a:rPr lang="en-US" b="0" i="1" smtClean="0">
                                <a:latin typeface="Cambria Math"/>
                              </a:rPr>
                              <m:t>𝑄</m:t>
                            </m:r>
                          </m:e>
                          <m:sub>
                            <m:r>
                              <a:rPr lang="en-US" b="0" i="1" smtClean="0">
                                <a:latin typeface="Cambria Math"/>
                              </a:rPr>
                              <m:t>1</m:t>
                            </m:r>
                          </m:sub>
                        </m:sSub>
                      </m:num>
                      <m:den>
                        <m:sSub>
                          <m:sSubPr>
                            <m:ctrlPr>
                              <a:rPr lang="en-US" i="1" smtClean="0">
                                <a:latin typeface="Cambria Math"/>
                              </a:rPr>
                            </m:ctrlPr>
                          </m:sSubPr>
                          <m:e>
                            <m:r>
                              <a:rPr lang="en-US" b="0" i="1" smtClean="0">
                                <a:latin typeface="Cambria Math"/>
                              </a:rPr>
                              <m:t>𝑄</m:t>
                            </m:r>
                          </m:e>
                          <m:sub>
                            <m:r>
                              <a:rPr lang="en-US" b="0" i="1" smtClean="0">
                                <a:latin typeface="Cambria Math"/>
                              </a:rPr>
                              <m:t>2</m:t>
                            </m:r>
                          </m:sub>
                        </m:sSub>
                        <m:r>
                          <a:rPr lang="en-US" b="0" i="1" smtClean="0">
                            <a:latin typeface="Cambria Math"/>
                          </a:rPr>
                          <m:t>=</m:t>
                        </m:r>
                      </m:den>
                    </m:f>
                  </m:oMath>
                </a14:m>
                <a:r>
                  <a:rPr lang="en-US" dirty="0"/>
                  <a:t> </a:t>
                </a:r>
                <a14:m>
                  <m:oMath xmlns:m="http://schemas.openxmlformats.org/officeDocument/2006/math">
                    <m:f>
                      <m:fPr>
                        <m:type m:val="lin"/>
                        <m:ctrlPr>
                          <a:rPr lang="en-US" i="1">
                            <a:latin typeface="Cambria Math"/>
                          </a:rPr>
                        </m:ctrlPr>
                      </m:fPr>
                      <m:num>
                        <m:sSub>
                          <m:sSubPr>
                            <m:ctrlPr>
                              <a:rPr lang="en-US" i="1">
                                <a:latin typeface="Cambria Math"/>
                              </a:rPr>
                            </m:ctrlPr>
                          </m:sSubPr>
                          <m:e>
                            <m:r>
                              <a:rPr lang="en-US" i="1" smtClean="0">
                                <a:latin typeface="Cambria Math"/>
                                <a:ea typeface="Cambria Math"/>
                              </a:rPr>
                              <m:t>𝜔</m:t>
                            </m:r>
                          </m:e>
                          <m:sub>
                            <m:r>
                              <a:rPr lang="en-US" i="1">
                                <a:latin typeface="Cambria Math"/>
                              </a:rPr>
                              <m:t>1</m:t>
                            </m:r>
                          </m:sub>
                        </m:sSub>
                      </m:num>
                      <m:den>
                        <m:sSub>
                          <m:sSubPr>
                            <m:ctrlPr>
                              <a:rPr lang="en-US" i="1">
                                <a:latin typeface="Cambria Math"/>
                              </a:rPr>
                            </m:ctrlPr>
                          </m:sSubPr>
                          <m:e>
                            <m:r>
                              <a:rPr lang="en-US" i="1" smtClean="0">
                                <a:latin typeface="Cambria Math"/>
                                <a:ea typeface="Cambria Math"/>
                              </a:rPr>
                              <m:t>𝜔</m:t>
                            </m:r>
                          </m:e>
                          <m:sub>
                            <m:r>
                              <a:rPr lang="en-US" i="1">
                                <a:latin typeface="Cambria Math"/>
                              </a:rPr>
                              <m:t>2</m:t>
                            </m:r>
                          </m:sub>
                        </m:sSub>
                        <m:r>
                          <a:rPr lang="en-US" i="1">
                            <a:latin typeface="Cambria Math"/>
                          </a:rPr>
                          <m:t>=</m:t>
                        </m:r>
                      </m:den>
                    </m:f>
                  </m:oMath>
                </a14:m>
                <a:r>
                  <a:rPr lang="en-US" dirty="0"/>
                  <a:t> </a:t>
                </a:r>
                <a14:m>
                  <m:oMath xmlns:m="http://schemas.openxmlformats.org/officeDocument/2006/math">
                    <m:f>
                      <m:fPr>
                        <m:type m:val="lin"/>
                        <m:ctrlPr>
                          <a:rPr lang="en-US" i="1">
                            <a:latin typeface="Cambria Math"/>
                          </a:rPr>
                        </m:ctrlPr>
                      </m:fPr>
                      <m:num>
                        <m:sSub>
                          <m:sSubPr>
                            <m:ctrlPr>
                              <a:rPr lang="en-US" i="1">
                                <a:latin typeface="Cambria Math"/>
                              </a:rPr>
                            </m:ctrlPr>
                          </m:sSubPr>
                          <m:e>
                            <m:r>
                              <a:rPr lang="en-US" b="0" i="1" smtClean="0">
                                <a:latin typeface="Cambria Math"/>
                              </a:rPr>
                              <m:t>𝐴</m:t>
                            </m:r>
                          </m:e>
                          <m:sub>
                            <m:r>
                              <a:rPr lang="en-US" i="1">
                                <a:latin typeface="Cambria Math"/>
                              </a:rPr>
                              <m:t>1</m:t>
                            </m:r>
                          </m:sub>
                        </m:sSub>
                      </m:num>
                      <m:den>
                        <m:sSub>
                          <m:sSubPr>
                            <m:ctrlPr>
                              <a:rPr lang="en-US" i="1">
                                <a:latin typeface="Cambria Math"/>
                              </a:rPr>
                            </m:ctrlPr>
                          </m:sSubPr>
                          <m:e>
                            <m:r>
                              <a:rPr lang="en-US" b="0" i="1" smtClean="0">
                                <a:latin typeface="Cambria Math"/>
                              </a:rPr>
                              <m:t>𝐴</m:t>
                            </m:r>
                          </m:e>
                          <m:sub>
                            <m:r>
                              <a:rPr lang="en-US" i="1">
                                <a:latin typeface="Cambria Math"/>
                              </a:rPr>
                              <m:t>2</m:t>
                            </m:r>
                          </m:sub>
                        </m:sSub>
                        <m:r>
                          <a:rPr lang="en-US" i="1">
                            <a:latin typeface="Cambria Math"/>
                          </a:rPr>
                          <m:t>=</m:t>
                        </m:r>
                        <m:rad>
                          <m:radPr>
                            <m:degHide m:val="on"/>
                            <m:ctrlPr>
                              <a:rPr lang="en-US" i="1" smtClean="0">
                                <a:latin typeface="Cambria Math"/>
                              </a:rPr>
                            </m:ctrlPr>
                          </m:radPr>
                          <m:deg/>
                          <m:e>
                            <m:f>
                              <m:fPr>
                                <m:ctrlPr>
                                  <a:rPr lang="en-US" i="1" smtClean="0">
                                    <a:latin typeface="Cambria Math"/>
                                  </a:rPr>
                                </m:ctrlPr>
                              </m:fPr>
                              <m:num>
                                <m:sSub>
                                  <m:sSubPr>
                                    <m:ctrlPr>
                                      <a:rPr lang="en-US" i="1" smtClean="0">
                                        <a:latin typeface="Cambria Math"/>
                                      </a:rPr>
                                    </m:ctrlPr>
                                  </m:sSubPr>
                                  <m:e>
                                    <m:r>
                                      <a:rPr lang="en-US" b="0" i="1" smtClean="0">
                                        <a:latin typeface="Cambria Math"/>
                                      </a:rPr>
                                      <m:t>𝐶</m:t>
                                    </m:r>
                                  </m:e>
                                  <m:sub>
                                    <m:r>
                                      <a:rPr lang="en-US" b="0" i="1" smtClean="0">
                                        <a:latin typeface="Cambria Math"/>
                                      </a:rPr>
                                      <m:t>𝑆h</m:t>
                                    </m:r>
                                  </m:sub>
                                </m:sSub>
                              </m:num>
                              <m:den>
                                <m:sSub>
                                  <m:sSubPr>
                                    <m:ctrlPr>
                                      <a:rPr lang="en-US" i="1" smtClean="0">
                                        <a:latin typeface="Cambria Math"/>
                                      </a:rPr>
                                    </m:ctrlPr>
                                  </m:sSubPr>
                                  <m:e>
                                    <m:r>
                                      <a:rPr lang="en-US" b="0" i="1" smtClean="0">
                                        <a:latin typeface="Cambria Math"/>
                                      </a:rPr>
                                      <m:t>𝐶</m:t>
                                    </m:r>
                                  </m:e>
                                  <m:sub>
                                    <m:r>
                                      <a:rPr lang="en-US" b="0" i="1" smtClean="0">
                                        <a:latin typeface="Cambria Math"/>
                                      </a:rPr>
                                      <m:t>𝑆h</m:t>
                                    </m:r>
                                  </m:sub>
                                </m:sSub>
                                <m:r>
                                  <a:rPr lang="en-US" b="0" i="1" smtClean="0">
                                    <a:latin typeface="Cambria Math"/>
                                  </a:rPr>
                                  <m:t>+</m:t>
                                </m:r>
                                <m:sSub>
                                  <m:sSubPr>
                                    <m:ctrlPr>
                                      <a:rPr lang="en-US" b="0" i="1" smtClean="0">
                                        <a:latin typeface="Cambria Math"/>
                                      </a:rPr>
                                    </m:ctrlPr>
                                  </m:sSubPr>
                                  <m:e>
                                    <m:r>
                                      <a:rPr lang="en-US" b="0" i="1" smtClean="0">
                                        <a:latin typeface="Cambria Math"/>
                                      </a:rPr>
                                      <m:t>𝐶</m:t>
                                    </m:r>
                                  </m:e>
                                  <m:sub>
                                    <m:r>
                                      <a:rPr lang="en-US" b="0" i="1" smtClean="0">
                                        <a:latin typeface="Cambria Math"/>
                                      </a:rPr>
                                      <m:t>𝑆</m:t>
                                    </m:r>
                                  </m:sub>
                                </m:sSub>
                              </m:den>
                            </m:f>
                          </m:e>
                        </m:rad>
                      </m:den>
                    </m:f>
                  </m:oMath>
                </a14:m>
                <a:endParaRPr lang="en-US" dirty="0"/>
              </a:p>
            </p:txBody>
          </p:sp>
        </mc:Choice>
        <mc:Fallback xmlns="">
          <p:sp>
            <p:nvSpPr>
              <p:cNvPr id="141" name="TextBox 140"/>
              <p:cNvSpPr txBox="1">
                <a:spLocks noRot="1" noChangeAspect="1" noMove="1" noResize="1" noEditPoints="1" noAdjustHandles="1" noChangeArrowheads="1" noChangeShapeType="1" noTextEdit="1"/>
              </p:cNvSpPr>
              <p:nvPr/>
            </p:nvSpPr>
            <p:spPr>
              <a:xfrm>
                <a:off x="1247337" y="5038882"/>
                <a:ext cx="3785523" cy="656013"/>
              </a:xfrm>
              <a:prstGeom prst="rect">
                <a:avLst/>
              </a:prstGeom>
              <a:blipFill rotWithShape="1">
                <a:blip r:embed="rId12"/>
                <a:stretch>
                  <a:fillRect/>
                </a:stretch>
              </a:blipFill>
            </p:spPr>
            <p:txBody>
              <a:bodyPr/>
              <a:lstStyle/>
              <a:p>
                <a:r>
                  <a:rPr lang="en-US">
                    <a:noFill/>
                  </a:rPr>
                  <a:t> </a:t>
                </a:r>
              </a:p>
            </p:txBody>
          </p:sp>
        </mc:Fallback>
      </mc:AlternateContent>
      <p:sp>
        <p:nvSpPr>
          <p:cNvPr id="142" name="TextBox 141"/>
          <p:cNvSpPr txBox="1"/>
          <p:nvPr/>
        </p:nvSpPr>
        <p:spPr>
          <a:xfrm>
            <a:off x="206676" y="5671208"/>
            <a:ext cx="8052204" cy="369332"/>
          </a:xfrm>
          <a:prstGeom prst="rect">
            <a:avLst/>
          </a:prstGeom>
          <a:noFill/>
        </p:spPr>
        <p:txBody>
          <a:bodyPr wrap="none" rtlCol="0">
            <a:spAutoFit/>
          </a:bodyPr>
          <a:lstStyle/>
          <a:p>
            <a:r>
              <a:rPr lang="en-US" dirty="0" smtClean="0"/>
              <a:t>To solve KCL &amp; KVL for two switch states based on smooth switch-on refer to</a:t>
            </a:r>
            <a:endParaRPr lang="en-US" dirty="0"/>
          </a:p>
        </p:txBody>
      </p:sp>
    </p:spTree>
    <p:extLst>
      <p:ext uri="{BB962C8B-B14F-4D97-AF65-F5344CB8AC3E}">
        <p14:creationId xmlns:p14="http://schemas.microsoft.com/office/powerpoint/2010/main" val="188403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p:cTn id="19" dur="1000" fill="hold"/>
                                        <p:tgtEl>
                                          <p:spTgt spid="129"/>
                                        </p:tgtEl>
                                        <p:attrNameLst>
                                          <p:attrName>ppt_w</p:attrName>
                                        </p:attrNameLst>
                                      </p:cBhvr>
                                      <p:tavLst>
                                        <p:tav tm="0">
                                          <p:val>
                                            <p:fltVal val="0"/>
                                          </p:val>
                                        </p:tav>
                                        <p:tav tm="100000">
                                          <p:val>
                                            <p:strVal val="#ppt_w"/>
                                          </p:val>
                                        </p:tav>
                                      </p:tavLst>
                                    </p:anim>
                                    <p:anim calcmode="lin" valueType="num">
                                      <p:cBhvr>
                                        <p:cTn id="20" dur="1000" fill="hold"/>
                                        <p:tgtEl>
                                          <p:spTgt spid="129"/>
                                        </p:tgtEl>
                                        <p:attrNameLst>
                                          <p:attrName>ppt_h</p:attrName>
                                        </p:attrNameLst>
                                      </p:cBhvr>
                                      <p:tavLst>
                                        <p:tav tm="0">
                                          <p:val>
                                            <p:fltVal val="0"/>
                                          </p:val>
                                        </p:tav>
                                        <p:tav tm="100000">
                                          <p:val>
                                            <p:strVal val="#ppt_h"/>
                                          </p:val>
                                        </p:tav>
                                      </p:tavLst>
                                    </p:anim>
                                    <p:anim calcmode="lin" valueType="num">
                                      <p:cBhvr>
                                        <p:cTn id="21" dur="1000" fill="hold"/>
                                        <p:tgtEl>
                                          <p:spTgt spid="129"/>
                                        </p:tgtEl>
                                        <p:attrNameLst>
                                          <p:attrName>style.rotation</p:attrName>
                                        </p:attrNameLst>
                                      </p:cBhvr>
                                      <p:tavLst>
                                        <p:tav tm="0">
                                          <p:val>
                                            <p:fltVal val="90"/>
                                          </p:val>
                                        </p:tav>
                                        <p:tav tm="100000">
                                          <p:val>
                                            <p:fltVal val="0"/>
                                          </p:val>
                                        </p:tav>
                                      </p:tavLst>
                                    </p:anim>
                                    <p:animEffect transition="in" filter="fade">
                                      <p:cBhvr>
                                        <p:cTn id="22" dur="1000"/>
                                        <p:tgtEl>
                                          <p:spTgt spid="12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6"/>
                                        </p:tgtEl>
                                        <p:attrNameLst>
                                          <p:attrName>style.visibility</p:attrName>
                                        </p:attrNameLst>
                                      </p:cBhvr>
                                      <p:to>
                                        <p:strVal val="visible"/>
                                      </p:to>
                                    </p:set>
                                    <p:animEffect transition="in" filter="fade">
                                      <p:cBhvr>
                                        <p:cTn id="26" dur="500"/>
                                        <p:tgtEl>
                                          <p:spTgt spid="1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wipe(left)">
                                      <p:cBhvr>
                                        <p:cTn id="31" dur="500"/>
                                        <p:tgtEl>
                                          <p:spTgt spid="12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wipe(left)">
                                      <p:cBhvr>
                                        <p:cTn id="35" dur="500"/>
                                        <p:tgtEl>
                                          <p:spTgt spid="13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wipe(left)">
                                      <p:cBhvr>
                                        <p:cTn id="39" dur="500"/>
                                        <p:tgtEl>
                                          <p:spTgt spid="1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left)">
                                      <p:cBhvr>
                                        <p:cTn id="44" dur="500"/>
                                        <p:tgtEl>
                                          <p:spTgt spid="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wipe(left)">
                                      <p:cBhvr>
                                        <p:cTn id="49" dur="500"/>
                                        <p:tgtEl>
                                          <p:spTgt spid="14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1000" fill="hold"/>
                                        <p:tgtEl>
                                          <p:spTgt spid="65"/>
                                        </p:tgtEl>
                                        <p:attrNameLst>
                                          <p:attrName>ppt_w</p:attrName>
                                        </p:attrNameLst>
                                      </p:cBhvr>
                                      <p:tavLst>
                                        <p:tav tm="0">
                                          <p:val>
                                            <p:fltVal val="0"/>
                                          </p:val>
                                        </p:tav>
                                        <p:tav tm="100000">
                                          <p:val>
                                            <p:strVal val="#ppt_w"/>
                                          </p:val>
                                        </p:tav>
                                      </p:tavLst>
                                    </p:anim>
                                    <p:anim calcmode="lin" valueType="num">
                                      <p:cBhvr>
                                        <p:cTn id="55" dur="1000" fill="hold"/>
                                        <p:tgtEl>
                                          <p:spTgt spid="65"/>
                                        </p:tgtEl>
                                        <p:attrNameLst>
                                          <p:attrName>ppt_h</p:attrName>
                                        </p:attrNameLst>
                                      </p:cBhvr>
                                      <p:tavLst>
                                        <p:tav tm="0">
                                          <p:val>
                                            <p:fltVal val="0"/>
                                          </p:val>
                                        </p:tav>
                                        <p:tav tm="100000">
                                          <p:val>
                                            <p:strVal val="#ppt_h"/>
                                          </p:val>
                                        </p:tav>
                                      </p:tavLst>
                                    </p:anim>
                                    <p:anim calcmode="lin" valueType="num">
                                      <p:cBhvr>
                                        <p:cTn id="56" dur="1000" fill="hold"/>
                                        <p:tgtEl>
                                          <p:spTgt spid="65"/>
                                        </p:tgtEl>
                                        <p:attrNameLst>
                                          <p:attrName>style.rotation</p:attrName>
                                        </p:attrNameLst>
                                      </p:cBhvr>
                                      <p:tavLst>
                                        <p:tav tm="0">
                                          <p:val>
                                            <p:fltVal val="90"/>
                                          </p:val>
                                        </p:tav>
                                        <p:tav tm="100000">
                                          <p:val>
                                            <p:fltVal val="0"/>
                                          </p:val>
                                        </p:tav>
                                      </p:tavLst>
                                    </p:anim>
                                    <p:animEffect transition="in" filter="fade">
                                      <p:cBhvr>
                                        <p:cTn id="57" dur="1000"/>
                                        <p:tgtEl>
                                          <p:spTgt spid="65"/>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left)">
                                      <p:cBhvr>
                                        <p:cTn id="66" dur="500"/>
                                        <p:tgtEl>
                                          <p:spTgt spid="135"/>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wipe(left)">
                                      <p:cBhvr>
                                        <p:cTn id="70" dur="500"/>
                                        <p:tgtEl>
                                          <p:spTgt spid="131"/>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wipe(left)">
                                      <p:cBhvr>
                                        <p:cTn id="74" dur="500"/>
                                        <p:tgtEl>
                                          <p:spTgt spid="1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9"/>
                                        </p:tgtEl>
                                        <p:attrNameLst>
                                          <p:attrName>style.visibility</p:attrName>
                                        </p:attrNameLst>
                                      </p:cBhvr>
                                      <p:to>
                                        <p:strVal val="visible"/>
                                      </p:to>
                                    </p:set>
                                    <p:animEffect transition="in" filter="wipe(left)">
                                      <p:cBhvr>
                                        <p:cTn id="79" dur="500"/>
                                        <p:tgtEl>
                                          <p:spTgt spid="13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2"/>
                                        </p:tgtEl>
                                        <p:attrNameLst>
                                          <p:attrName>style.visibility</p:attrName>
                                        </p:attrNameLst>
                                      </p:cBhvr>
                                      <p:to>
                                        <p:strVal val="visible"/>
                                      </p:to>
                                    </p:set>
                                    <p:animEffect transition="in" filter="fade">
                                      <p:cBhvr>
                                        <p:cTn id="84" dur="1000"/>
                                        <p:tgtEl>
                                          <p:spTgt spid="142"/>
                                        </p:tgtEl>
                                      </p:cBhvr>
                                    </p:animEffect>
                                    <p:anim calcmode="lin" valueType="num">
                                      <p:cBhvr>
                                        <p:cTn id="85" dur="1000" fill="hold"/>
                                        <p:tgtEl>
                                          <p:spTgt spid="142"/>
                                        </p:tgtEl>
                                        <p:attrNameLst>
                                          <p:attrName>ppt_x</p:attrName>
                                        </p:attrNameLst>
                                      </p:cBhvr>
                                      <p:tavLst>
                                        <p:tav tm="0">
                                          <p:val>
                                            <p:strVal val="#ppt_x"/>
                                          </p:val>
                                        </p:tav>
                                        <p:tav tm="100000">
                                          <p:val>
                                            <p:strVal val="#ppt_x"/>
                                          </p:val>
                                        </p:tav>
                                      </p:tavLst>
                                    </p:anim>
                                    <p:anim calcmode="lin" valueType="num">
                                      <p:cBhvr>
                                        <p:cTn id="86" dur="1000" fill="hold"/>
                                        <p:tgtEl>
                                          <p:spTgt spid="142"/>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wipe(left)">
                                      <p:cBhvr>
                                        <p:cTn id="90" dur="500"/>
                                        <p:tgtEl>
                                          <p:spTgt spid="134"/>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133"/>
                                        </p:tgtEl>
                                        <p:attrNameLst>
                                          <p:attrName>style.visibility</p:attrName>
                                        </p:attrNameLst>
                                      </p:cBhvr>
                                      <p:to>
                                        <p:strVal val="visible"/>
                                      </p:to>
                                    </p:set>
                                    <p:animEffect transition="in" filter="wipe(left)">
                                      <p:cBhvr>
                                        <p:cTn id="9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7"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Device for a Switch</a:t>
            </a:r>
            <a:endParaRPr lang="en-US" dirty="0">
              <a:solidFill>
                <a:srgbClr val="0070C0"/>
              </a:solidFill>
            </a:endParaRPr>
          </a:p>
        </p:txBody>
      </p:sp>
      <p:pic>
        <p:nvPicPr>
          <p:cNvPr id="1028" name="Picture 4" descr="C:\Users\anurag\Desktop\newpics\Screenshot Studio capture #203.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663" y="1431940"/>
            <a:ext cx="2019300" cy="123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070" y="2714675"/>
            <a:ext cx="2125262" cy="646331"/>
          </a:xfrm>
          <a:prstGeom prst="rect">
            <a:avLst/>
          </a:prstGeom>
          <a:noFill/>
        </p:spPr>
        <p:txBody>
          <a:bodyPr wrap="none" rtlCol="0">
            <a:spAutoFit/>
          </a:bodyPr>
          <a:lstStyle/>
          <a:p>
            <a:r>
              <a:rPr lang="en-US" dirty="0" smtClean="0">
                <a:latin typeface="Calibri" pitchFamily="34" charset="0"/>
              </a:rPr>
              <a:t>TriQuint TGF2023-01</a:t>
            </a:r>
          </a:p>
          <a:p>
            <a:r>
              <a:rPr lang="en-US" dirty="0" smtClean="0">
                <a:latin typeface="Calibri" pitchFamily="34" charset="0"/>
              </a:rPr>
              <a:t>GaN on SiC HEMT</a:t>
            </a:r>
            <a:endParaRPr lang="en-US" dirty="0">
              <a:latin typeface="Calibri" pitchFamily="34" charset="0"/>
            </a:endParaRPr>
          </a:p>
        </p:txBody>
      </p:sp>
      <p:sp>
        <p:nvSpPr>
          <p:cNvPr id="4" name="TextBox 3"/>
          <p:cNvSpPr txBox="1"/>
          <p:nvPr/>
        </p:nvSpPr>
        <p:spPr>
          <a:xfrm>
            <a:off x="501070" y="3697835"/>
            <a:ext cx="4694170" cy="2523768"/>
          </a:xfrm>
          <a:prstGeom prst="rect">
            <a:avLst/>
          </a:prstGeom>
          <a:noFill/>
        </p:spPr>
        <p:txBody>
          <a:bodyPr wrap="none" rtlCol="0">
            <a:spAutoFit/>
          </a:bodyPr>
          <a:lstStyle/>
          <a:p>
            <a:r>
              <a:rPr lang="en-US" sz="3200" dirty="0" smtClean="0">
                <a:solidFill>
                  <a:srgbClr val="0070C0"/>
                </a:solidFill>
                <a:latin typeface="Calibri" pitchFamily="34" charset="0"/>
              </a:rPr>
              <a:t>Key Features</a:t>
            </a:r>
          </a:p>
          <a:p>
            <a:pPr marL="285750" indent="-285750">
              <a:buFont typeface="Arial" pitchFamily="34" charset="0"/>
              <a:buChar char="•"/>
            </a:pPr>
            <a:r>
              <a:rPr lang="en-US" dirty="0" smtClean="0">
                <a:latin typeface="Calibri" pitchFamily="34" charset="0"/>
              </a:rPr>
              <a:t>Frequency range DC to 18 GHz</a:t>
            </a:r>
          </a:p>
          <a:p>
            <a:pPr marL="285750" indent="-285750">
              <a:buFont typeface="Arial" pitchFamily="34" charset="0"/>
              <a:buChar char="•"/>
            </a:pPr>
            <a:r>
              <a:rPr lang="en-US" dirty="0" smtClean="0">
                <a:latin typeface="Calibri" pitchFamily="34" charset="0"/>
              </a:rPr>
              <a:t>38 dBm Nominal Psat @ 3GHz</a:t>
            </a:r>
          </a:p>
          <a:p>
            <a:pPr marL="285750" indent="-285750">
              <a:buFont typeface="Arial" pitchFamily="34" charset="0"/>
              <a:buChar char="•"/>
            </a:pPr>
            <a:r>
              <a:rPr lang="en-US" dirty="0" smtClean="0">
                <a:latin typeface="Calibri" pitchFamily="34" charset="0"/>
              </a:rPr>
              <a:t>66% Maximum PAE</a:t>
            </a:r>
          </a:p>
          <a:p>
            <a:pPr marL="285750" indent="-285750">
              <a:buFont typeface="Arial" pitchFamily="34" charset="0"/>
              <a:buChar char="•"/>
            </a:pPr>
            <a:r>
              <a:rPr lang="en-US" dirty="0" smtClean="0">
                <a:latin typeface="Calibri" pitchFamily="34" charset="0"/>
              </a:rPr>
              <a:t>18 dB Gain @ 3GHz</a:t>
            </a:r>
          </a:p>
          <a:p>
            <a:pPr marL="285750" indent="-285750">
              <a:buFont typeface="Arial" pitchFamily="34" charset="0"/>
              <a:buChar char="•"/>
            </a:pPr>
            <a:r>
              <a:rPr lang="en-US" dirty="0" smtClean="0">
                <a:latin typeface="Calibri" pitchFamily="34" charset="0"/>
              </a:rPr>
              <a:t>Bias: 28- 32 V,  Idq=125 mA, Vg=-3.6V</a:t>
            </a:r>
          </a:p>
          <a:p>
            <a:pPr marL="285750" indent="-285750">
              <a:buFont typeface="Arial" pitchFamily="34" charset="0"/>
              <a:buChar char="•"/>
            </a:pPr>
            <a:r>
              <a:rPr lang="en-US" dirty="0" smtClean="0">
                <a:latin typeface="Calibri" pitchFamily="34" charset="0"/>
              </a:rPr>
              <a:t>Technology: 0.25 um Gate Length GaN on SiC</a:t>
            </a:r>
          </a:p>
          <a:p>
            <a:pPr marL="285750" indent="-285750">
              <a:buFont typeface="Arial" pitchFamily="34" charset="0"/>
              <a:buChar char="•"/>
            </a:pPr>
            <a:r>
              <a:rPr lang="en-US" dirty="0" smtClean="0">
                <a:latin typeface="Calibri" pitchFamily="34" charset="0"/>
              </a:rPr>
              <a:t>Chip Dim. 0.82 x 0.66 x 10 mm</a:t>
            </a:r>
            <a:endParaRPr lang="en-US"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3219024"/>
              </p:ext>
            </p:extLst>
          </p:nvPr>
        </p:nvGraphicFramePr>
        <p:xfrm>
          <a:off x="5032860" y="1495475"/>
          <a:ext cx="3276977" cy="2438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38364"/>
                <a:gridCol w="1638613"/>
              </a:tblGrid>
              <a:tr h="225196">
                <a:tc>
                  <a:txBody>
                    <a:bodyPr/>
                    <a:lstStyle/>
                    <a:p>
                      <a:r>
                        <a:rPr lang="en-US" sz="1400" dirty="0" smtClean="0">
                          <a:latin typeface="Calibri" pitchFamily="34" charset="0"/>
                        </a:rPr>
                        <a:t>Parameter</a:t>
                      </a:r>
                      <a:endParaRPr lang="en-US" sz="1400" dirty="0">
                        <a:latin typeface="Calibri" pitchFamily="34" charset="0"/>
                      </a:endParaRPr>
                    </a:p>
                  </a:txBody>
                  <a:tcPr/>
                </a:tc>
                <a:tc>
                  <a:txBody>
                    <a:bodyPr/>
                    <a:lstStyle/>
                    <a:p>
                      <a:r>
                        <a:rPr lang="en-US" sz="1400" dirty="0" smtClean="0">
                          <a:latin typeface="Calibri" pitchFamily="34" charset="0"/>
                        </a:rPr>
                        <a:t>Value</a:t>
                      </a:r>
                      <a:endParaRPr lang="en-US" sz="1400" dirty="0">
                        <a:latin typeface="Calibri" pitchFamily="34" charset="0"/>
                      </a:endParaRPr>
                    </a:p>
                  </a:txBody>
                  <a:tcPr/>
                </a:tc>
              </a:tr>
              <a:tr h="225196">
                <a:tc>
                  <a:txBody>
                    <a:bodyPr/>
                    <a:lstStyle/>
                    <a:p>
                      <a:r>
                        <a:rPr lang="en-US" sz="1400" dirty="0" smtClean="0">
                          <a:latin typeface="Calibri" pitchFamily="34" charset="0"/>
                        </a:rPr>
                        <a:t>Drain</a:t>
                      </a:r>
                      <a:r>
                        <a:rPr lang="en-US" sz="1400" baseline="0" dirty="0" smtClean="0">
                          <a:latin typeface="Calibri" pitchFamily="34" charset="0"/>
                        </a:rPr>
                        <a:t> Voltage (DC)</a:t>
                      </a:r>
                      <a:endParaRPr lang="en-US" sz="1400" dirty="0">
                        <a:latin typeface="Calibri" pitchFamily="34" charset="0"/>
                      </a:endParaRPr>
                    </a:p>
                  </a:txBody>
                  <a:tcPr/>
                </a:tc>
                <a:tc>
                  <a:txBody>
                    <a:bodyPr/>
                    <a:lstStyle/>
                    <a:p>
                      <a:r>
                        <a:rPr lang="en-US" sz="1400" dirty="0" smtClean="0">
                          <a:latin typeface="Calibri" pitchFamily="34" charset="0"/>
                        </a:rPr>
                        <a:t>40 V</a:t>
                      </a:r>
                      <a:endParaRPr lang="en-US" sz="1400" dirty="0">
                        <a:latin typeface="Calibri" pitchFamily="34" charset="0"/>
                      </a:endParaRPr>
                    </a:p>
                  </a:txBody>
                  <a:tcPr/>
                </a:tc>
              </a:tr>
              <a:tr h="225196">
                <a:tc>
                  <a:txBody>
                    <a:bodyPr/>
                    <a:lstStyle/>
                    <a:p>
                      <a:r>
                        <a:rPr lang="en-US" sz="1400" dirty="0" smtClean="0">
                          <a:latin typeface="Calibri" pitchFamily="34" charset="0"/>
                        </a:rPr>
                        <a:t>Gate Voltage</a:t>
                      </a:r>
                      <a:r>
                        <a:rPr lang="en-US" sz="1400" baseline="0" dirty="0" smtClean="0">
                          <a:latin typeface="Calibri" pitchFamily="34" charset="0"/>
                        </a:rPr>
                        <a:t> Range</a:t>
                      </a:r>
                      <a:endParaRPr lang="en-US" sz="1400" dirty="0">
                        <a:latin typeface="Calibri" pitchFamily="34" charset="0"/>
                      </a:endParaRPr>
                    </a:p>
                  </a:txBody>
                  <a:tcPr/>
                </a:tc>
                <a:tc>
                  <a:txBody>
                    <a:bodyPr/>
                    <a:lstStyle/>
                    <a:p>
                      <a:r>
                        <a:rPr lang="en-US" sz="1400" dirty="0" smtClean="0">
                          <a:latin typeface="Calibri" pitchFamily="34" charset="0"/>
                        </a:rPr>
                        <a:t>-50 to 0 V</a:t>
                      </a:r>
                      <a:endParaRPr lang="en-US" sz="1400" dirty="0">
                        <a:latin typeface="Calibri" pitchFamily="34" charset="0"/>
                      </a:endParaRPr>
                    </a:p>
                  </a:txBody>
                  <a:tcPr/>
                </a:tc>
              </a:tr>
              <a:tr h="225196">
                <a:tc>
                  <a:txBody>
                    <a:bodyPr/>
                    <a:lstStyle/>
                    <a:p>
                      <a:r>
                        <a:rPr lang="en-US" sz="1400" dirty="0" smtClean="0">
                          <a:latin typeface="Calibri" pitchFamily="34" charset="0"/>
                        </a:rPr>
                        <a:t>Drain-Gate</a:t>
                      </a:r>
                      <a:r>
                        <a:rPr lang="en-US" sz="1400" baseline="0" dirty="0" smtClean="0">
                          <a:latin typeface="Calibri" pitchFamily="34" charset="0"/>
                        </a:rPr>
                        <a:t> Voltage</a:t>
                      </a:r>
                      <a:endParaRPr lang="en-US" sz="1400" dirty="0">
                        <a:latin typeface="Calibri" pitchFamily="34" charset="0"/>
                      </a:endParaRPr>
                    </a:p>
                  </a:txBody>
                  <a:tcPr/>
                </a:tc>
                <a:tc>
                  <a:txBody>
                    <a:bodyPr/>
                    <a:lstStyle/>
                    <a:p>
                      <a:r>
                        <a:rPr lang="en-US" sz="1400" dirty="0" smtClean="0">
                          <a:latin typeface="Calibri" pitchFamily="34" charset="0"/>
                        </a:rPr>
                        <a:t>80 V</a:t>
                      </a:r>
                      <a:endParaRPr lang="en-US" sz="1400" dirty="0">
                        <a:latin typeface="Calibri" pitchFamily="34" charset="0"/>
                      </a:endParaRPr>
                    </a:p>
                  </a:txBody>
                  <a:tcPr/>
                </a:tc>
              </a:tr>
              <a:tr h="225196">
                <a:tc>
                  <a:txBody>
                    <a:bodyPr/>
                    <a:lstStyle/>
                    <a:p>
                      <a:r>
                        <a:rPr lang="en-US" sz="1400" dirty="0" smtClean="0">
                          <a:latin typeface="Calibri" pitchFamily="34" charset="0"/>
                        </a:rPr>
                        <a:t>Drain Current</a:t>
                      </a:r>
                      <a:endParaRPr lang="en-US" sz="1400" dirty="0">
                        <a:latin typeface="Calibri" pitchFamily="34" charset="0"/>
                      </a:endParaRPr>
                    </a:p>
                  </a:txBody>
                  <a:tcPr/>
                </a:tc>
                <a:tc>
                  <a:txBody>
                    <a:bodyPr/>
                    <a:lstStyle/>
                    <a:p>
                      <a:r>
                        <a:rPr lang="en-US" sz="1400" dirty="0" smtClean="0">
                          <a:latin typeface="Calibri" pitchFamily="34" charset="0"/>
                        </a:rPr>
                        <a:t>1.25 A</a:t>
                      </a:r>
                      <a:endParaRPr lang="en-US" sz="1400" dirty="0">
                        <a:latin typeface="Calibri" pitchFamily="34" charset="0"/>
                      </a:endParaRPr>
                    </a:p>
                  </a:txBody>
                  <a:tcPr/>
                </a:tc>
              </a:tr>
              <a:tr h="225196">
                <a:tc>
                  <a:txBody>
                    <a:bodyPr/>
                    <a:lstStyle/>
                    <a:p>
                      <a:r>
                        <a:rPr lang="en-US" sz="1400" dirty="0" smtClean="0">
                          <a:latin typeface="Calibri" pitchFamily="34" charset="0"/>
                        </a:rPr>
                        <a:t>Gate Current</a:t>
                      </a:r>
                      <a:endParaRPr lang="en-US" sz="1400" dirty="0">
                        <a:latin typeface="Calibri" pitchFamily="34" charset="0"/>
                      </a:endParaRPr>
                    </a:p>
                  </a:txBody>
                  <a:tcPr/>
                </a:tc>
                <a:tc>
                  <a:txBody>
                    <a:bodyPr/>
                    <a:lstStyle/>
                    <a:p>
                      <a:r>
                        <a:rPr lang="en-US" sz="1400" dirty="0" smtClean="0">
                          <a:latin typeface="Calibri" pitchFamily="34" charset="0"/>
                        </a:rPr>
                        <a:t>7</a:t>
                      </a:r>
                      <a:r>
                        <a:rPr lang="en-US" sz="1400" baseline="0" dirty="0" smtClean="0">
                          <a:latin typeface="Calibri" pitchFamily="34" charset="0"/>
                        </a:rPr>
                        <a:t> mA</a:t>
                      </a:r>
                      <a:endParaRPr lang="en-US" sz="1400" dirty="0">
                        <a:latin typeface="Calibri" pitchFamily="34" charset="0"/>
                      </a:endParaRPr>
                    </a:p>
                  </a:txBody>
                  <a:tcPr/>
                </a:tc>
              </a:tr>
              <a:tr h="225196">
                <a:tc>
                  <a:txBody>
                    <a:bodyPr/>
                    <a:lstStyle/>
                    <a:p>
                      <a:r>
                        <a:rPr lang="en-US" sz="1400" dirty="0" smtClean="0">
                          <a:latin typeface="Calibri" pitchFamily="34" charset="0"/>
                        </a:rPr>
                        <a:t>Pin (CW)</a:t>
                      </a:r>
                      <a:endParaRPr lang="en-US" sz="1400" dirty="0">
                        <a:latin typeface="Calibri" pitchFamily="34" charset="0"/>
                      </a:endParaRPr>
                    </a:p>
                  </a:txBody>
                  <a:tcPr/>
                </a:tc>
                <a:tc>
                  <a:txBody>
                    <a:bodyPr/>
                    <a:lstStyle/>
                    <a:p>
                      <a:r>
                        <a:rPr lang="en-US" sz="1400" dirty="0" smtClean="0">
                          <a:latin typeface="Calibri" pitchFamily="34" charset="0"/>
                        </a:rPr>
                        <a:t>31 dBm</a:t>
                      </a:r>
                      <a:endParaRPr lang="en-US" sz="1400" dirty="0">
                        <a:latin typeface="Calibri" pitchFamily="34" charset="0"/>
                      </a:endParaRPr>
                    </a:p>
                  </a:txBody>
                  <a:tcPr/>
                </a:tc>
              </a:tr>
              <a:tr h="225196">
                <a:tc>
                  <a:txBody>
                    <a:bodyPr/>
                    <a:lstStyle/>
                    <a:p>
                      <a:r>
                        <a:rPr lang="en-US" sz="1400" dirty="0" smtClean="0">
                          <a:latin typeface="Calibri" pitchFamily="34" charset="0"/>
                        </a:rPr>
                        <a:t>Channel Temp.</a:t>
                      </a:r>
                      <a:endParaRPr lang="en-US" sz="1400" dirty="0">
                        <a:latin typeface="Calibri" pitchFamily="34" charset="0"/>
                      </a:endParaRPr>
                    </a:p>
                  </a:txBody>
                  <a:tcPr/>
                </a:tc>
                <a:tc>
                  <a:txBody>
                    <a:bodyPr/>
                    <a:lstStyle/>
                    <a:p>
                      <a:r>
                        <a:rPr lang="en-US" sz="1400" dirty="0" smtClean="0">
                          <a:latin typeface="Calibri" pitchFamily="34" charset="0"/>
                        </a:rPr>
                        <a:t>200⁰ C</a:t>
                      </a:r>
                      <a:endParaRPr lang="en-US" sz="1400" dirty="0">
                        <a:latin typeface="Calibri" pitchFamily="34" charset="0"/>
                      </a:endParaRPr>
                    </a:p>
                  </a:txBody>
                  <a:tcPr/>
                </a:tc>
              </a:tr>
            </a:tbl>
          </a:graphicData>
        </a:graphic>
      </p:graphicFrame>
      <p:sp>
        <p:nvSpPr>
          <p:cNvPr id="6" name="Rectangle 5"/>
          <p:cNvSpPr/>
          <p:nvPr/>
        </p:nvSpPr>
        <p:spPr>
          <a:xfrm>
            <a:off x="4610405" y="971080"/>
            <a:ext cx="4179927" cy="523220"/>
          </a:xfrm>
          <a:prstGeom prst="rect">
            <a:avLst/>
          </a:prstGeom>
        </p:spPr>
        <p:txBody>
          <a:bodyPr wrap="none">
            <a:spAutoFit/>
          </a:bodyPr>
          <a:lstStyle/>
          <a:p>
            <a:r>
              <a:rPr lang="en-US" sz="2800" dirty="0" smtClean="0">
                <a:solidFill>
                  <a:srgbClr val="0070C0"/>
                </a:solidFill>
                <a:latin typeface="Calibri" pitchFamily="34" charset="0"/>
              </a:rPr>
              <a:t>Absolute Maximum Ratings</a:t>
            </a:r>
            <a:endParaRPr lang="en-US" sz="2800" dirty="0">
              <a:solidFill>
                <a:srgbClr val="0070C0"/>
              </a:solidFill>
              <a:latin typeface="Calibri" pitchFamily="34" charset="0"/>
            </a:endParaRPr>
          </a:p>
        </p:txBody>
      </p:sp>
    </p:spTree>
    <p:extLst>
      <p:ext uri="{BB962C8B-B14F-4D97-AF65-F5344CB8AC3E}">
        <p14:creationId xmlns:p14="http://schemas.microsoft.com/office/powerpoint/2010/main" val="255621177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5" y="594350"/>
            <a:ext cx="8229600" cy="914400"/>
          </a:xfrm>
        </p:spPr>
        <p:txBody>
          <a:bodyPr>
            <a:normAutofit/>
          </a:bodyPr>
          <a:lstStyle/>
          <a:p>
            <a:r>
              <a:rPr lang="en-US" dirty="0" smtClean="0">
                <a:solidFill>
                  <a:srgbClr val="0070C0"/>
                </a:solidFill>
              </a:rPr>
              <a:t>Small Signal &amp; Switching Model</a:t>
            </a:r>
            <a:endParaRPr lang="en-US" dirty="0">
              <a:solidFill>
                <a:srgbClr val="0070C0"/>
              </a:solidFill>
            </a:endParaRPr>
          </a:p>
        </p:txBody>
      </p:sp>
      <p:pic>
        <p:nvPicPr>
          <p:cNvPr id="2050" name="Picture 2" descr="C:\Users\anurag\Desktop\newpics\Screenshot Studio capture #204.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71" y="1045616"/>
            <a:ext cx="4903874" cy="35355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urag\Desktop\newpics\Screenshot Studio capture #205.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5864" y="2392065"/>
            <a:ext cx="6000751"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07575" y="4396484"/>
            <a:ext cx="1558440" cy="369332"/>
          </a:xfrm>
          <a:prstGeom prst="rect">
            <a:avLst/>
          </a:prstGeom>
          <a:noFill/>
        </p:spPr>
        <p:txBody>
          <a:bodyPr wrap="none" rtlCol="0">
            <a:spAutoFit/>
          </a:bodyPr>
          <a:lstStyle/>
          <a:p>
            <a:r>
              <a:rPr lang="en-US" dirty="0" smtClean="0"/>
              <a:t>Linear Model</a:t>
            </a:r>
            <a:endParaRPr lang="en-US" dirty="0"/>
          </a:p>
        </p:txBody>
      </p:sp>
      <p:sp>
        <p:nvSpPr>
          <p:cNvPr id="6" name="TextBox 5"/>
          <p:cNvSpPr txBox="1"/>
          <p:nvPr/>
        </p:nvSpPr>
        <p:spPr>
          <a:xfrm>
            <a:off x="6569060" y="5886920"/>
            <a:ext cx="1577676" cy="369332"/>
          </a:xfrm>
          <a:prstGeom prst="rect">
            <a:avLst/>
          </a:prstGeom>
          <a:noFill/>
        </p:spPr>
        <p:txBody>
          <a:bodyPr wrap="none" rtlCol="0">
            <a:spAutoFit/>
          </a:bodyPr>
          <a:lstStyle/>
          <a:p>
            <a:r>
              <a:rPr lang="en-US" dirty="0" smtClean="0"/>
              <a:t>Switch Model</a:t>
            </a:r>
            <a:endParaRPr lang="en-US" dirty="0"/>
          </a:p>
        </p:txBody>
      </p:sp>
      <p:pic>
        <p:nvPicPr>
          <p:cNvPr id="2052" name="Picture 4" descr="C:\Users\anurag\Desktop\newpics\Screenshot Studio capture #206.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2037" y="476014"/>
            <a:ext cx="2009775" cy="1990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70483" y="2392065"/>
            <a:ext cx="952505" cy="369332"/>
          </a:xfrm>
          <a:prstGeom prst="rect">
            <a:avLst/>
          </a:prstGeom>
          <a:noFill/>
        </p:spPr>
        <p:txBody>
          <a:bodyPr wrap="none" rtlCol="0">
            <a:spAutoFit/>
          </a:bodyPr>
          <a:lstStyle/>
          <a:p>
            <a:r>
              <a:rPr lang="en-US" dirty="0" smtClean="0"/>
              <a:t>Symbol</a:t>
            </a:r>
            <a:endParaRPr lang="en-US" dirty="0"/>
          </a:p>
        </p:txBody>
      </p:sp>
    </p:spTree>
    <p:extLst>
      <p:ext uri="{BB962C8B-B14F-4D97-AF65-F5344CB8AC3E}">
        <p14:creationId xmlns:p14="http://schemas.microsoft.com/office/powerpoint/2010/main" val="86670699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1.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12.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13.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8.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9.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1211</Words>
  <Application>Microsoft Office PowerPoint</Application>
  <PresentationFormat>On-screen Show (4:3)</PresentationFormat>
  <Paragraphs>172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Project Status Report</vt:lpstr>
      <vt:lpstr>Project Status Report</vt:lpstr>
      <vt:lpstr>Class E Amplifier Design</vt:lpstr>
      <vt:lpstr>Current Status</vt:lpstr>
      <vt:lpstr>Issues and Resolutions</vt:lpstr>
      <vt:lpstr>Class E Operation</vt:lpstr>
      <vt:lpstr>Class E Amplifier Circuit Topology</vt:lpstr>
      <vt:lpstr>Exact Class E Design at any load Q and any switch off duty cycle</vt:lpstr>
      <vt:lpstr>Device for a Switch</vt:lpstr>
      <vt:lpstr>Small Signal &amp; Switching Model</vt:lpstr>
      <vt:lpstr>NatTel Circuit Designer</vt:lpstr>
      <vt:lpstr>NatTel Circuit  Designer</vt:lpstr>
      <vt:lpstr>Class E Example @ 3.3 GHz using NatTel Circuit Designer</vt:lpstr>
      <vt:lpstr>Class E Design</vt:lpstr>
      <vt:lpstr>Ideal Class E Design @ 3.3 GHz &amp; Transient Simulations</vt:lpstr>
      <vt:lpstr>Ideal Class E Performance</vt:lpstr>
      <vt:lpstr>Class E Design @ 3.3 GHz using TGF2023-01</vt:lpstr>
      <vt:lpstr>HB Response</vt:lpstr>
      <vt:lpstr>@ 2.45 GHz</vt:lpstr>
      <vt:lpstr>Class E Design @ 2.45 GHz using TGF2023-01</vt:lpstr>
      <vt:lpstr>@ 10 GHz</vt:lpstr>
      <vt:lpstr>Class E Design @ 10 GHz using TGF2023-01</vt:lpstr>
      <vt:lpstr>@ 14 GHz</vt:lpstr>
      <vt:lpstr>Class E Design @ 14 GHz using TGF2023-01</vt:lpstr>
      <vt:lpstr>Looking Ahead</vt:lpstr>
      <vt:lpstr>Dependencies and Resources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2012-10-12T08:33:43Z</dcterms:created>
  <dcterms:modified xsi:type="dcterms:W3CDTF">2012-10-15T02:30:24Z</dcterms:modified>
</cp:coreProperties>
</file>