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3DB"/>
    <a:srgbClr val="2D7451"/>
    <a:srgbClr val="257E9F"/>
    <a:srgbClr val="196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D3272-C293-4EF8-93BF-284E95A96687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61978-49A4-4E25-82C3-88AFFE828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1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67096-4C69-42B5-A850-B7BC513A4AA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40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2D1A3-1DBE-4D5F-B13C-BC22BCB8462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87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3436A-8145-4E1C-8AF9-C23F81DB1DC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5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8C0FD-F9D1-4CB1-AC05-3B72C1F5749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69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40FD9-EC03-4330-B107-DADBC13AEE5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3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DDCE9-9026-459D-A63C-58D4C3589B3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88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386367"/>
            <a:ext cx="9440214" cy="1184856"/>
            <a:chOff x="0" y="412124"/>
            <a:chExt cx="9440214" cy="1184856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412124"/>
              <a:ext cx="9440214" cy="11848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12124"/>
              <a:ext cx="528034" cy="1184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16" y="518138"/>
            <a:ext cx="9144000" cy="921309"/>
          </a:xfrm>
        </p:spPr>
        <p:txBody>
          <a:bodyPr anchor="b">
            <a:normAutofit/>
          </a:bodyPr>
          <a:lstStyle>
            <a:lvl1pPr algn="l"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16" y="1690114"/>
            <a:ext cx="5525036" cy="41617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9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464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685800"/>
            <a:ext cx="10464800" cy="5867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84950"/>
            <a:ext cx="2844800" cy="1968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13526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613526"/>
            <a:ext cx="2844800" cy="136525"/>
          </a:xfrm>
        </p:spPr>
        <p:txBody>
          <a:bodyPr/>
          <a:lstStyle>
            <a:lvl1pPr>
              <a:defRPr/>
            </a:lvl1pPr>
          </a:lstStyle>
          <a:p>
            <a:fld id="{99B910D5-65B8-41B5-9994-FDED7107E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83791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96DD0">
                  <a:shade val="30000"/>
                  <a:satMod val="115000"/>
                </a:srgbClr>
              </a:gs>
              <a:gs pos="42000">
                <a:srgbClr val="196DD0">
                  <a:shade val="67500"/>
                  <a:satMod val="115000"/>
                </a:srgbClr>
              </a:gs>
              <a:gs pos="100000">
                <a:srgbClr val="2D7451"/>
              </a:gs>
              <a:gs pos="76000">
                <a:srgbClr val="196DD0">
                  <a:shade val="100000"/>
                  <a:satMod val="115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3475406"/>
            <a:ext cx="10329507" cy="1184856"/>
            <a:chOff x="-889293" y="412124"/>
            <a:chExt cx="10329507" cy="1184856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0" y="412124"/>
              <a:ext cx="9440214" cy="11848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889293" y="412124"/>
              <a:ext cx="1417327" cy="1184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97" y="13483"/>
            <a:ext cx="6923803" cy="38465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73194"/>
            <a:ext cx="10515600" cy="989281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58049"/>
            <a:ext cx="10515600" cy="53140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2B10367B-A918-4F2C-8CF6-B50D65A73721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CC06C-1D7B-4084-9539-291ACA62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6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2" b="68686"/>
          <a:stretch/>
        </p:blipFill>
        <p:spPr>
          <a:xfrm>
            <a:off x="838200" y="-496"/>
            <a:ext cx="11353800" cy="13211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6217920"/>
            <a:ext cx="12191999" cy="640080"/>
          </a:xfrm>
          <a:prstGeom prst="rect">
            <a:avLst/>
          </a:prstGeom>
          <a:solidFill>
            <a:srgbClr val="0C6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9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2B10367B-A918-4F2C-8CF6-B50D65A73721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F40CC06C-1D7B-4084-9539-291ACA62BA7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0"/>
            <a:ext cx="838201" cy="6858000"/>
            <a:chOff x="1" y="0"/>
            <a:chExt cx="838201" cy="68580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40"/>
            <a:stretch/>
          </p:blipFill>
          <p:spPr>
            <a:xfrm rot="16200000">
              <a:off x="-882161" y="882163"/>
              <a:ext cx="2602526" cy="838200"/>
            </a:xfrm>
            <a:prstGeom prst="rect">
              <a:avLst/>
            </a:prstGeom>
            <a:effectLst/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40"/>
            <a:stretch/>
          </p:blipFill>
          <p:spPr>
            <a:xfrm rot="16200000">
              <a:off x="-882161" y="3484689"/>
              <a:ext cx="2602526" cy="838200"/>
            </a:xfrm>
            <a:prstGeom prst="rect">
              <a:avLst/>
            </a:prstGeom>
            <a:effectLst/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40"/>
            <a:stretch/>
          </p:blipFill>
          <p:spPr>
            <a:xfrm rot="16200000">
              <a:off x="-882162" y="5137637"/>
              <a:ext cx="2602526" cy="8382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05077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367B-A918-4F2C-8CF6-B50D65A7372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E Amplifier for Defense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1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Compliance Matrix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752600" y="6172201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Anurag Nigam							</a:t>
            </a:r>
            <a:r>
              <a:rPr lang="en-US" altLang="en-US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Year 2000</a:t>
            </a:r>
          </a:p>
        </p:txBody>
      </p:sp>
      <p:graphicFrame>
        <p:nvGraphicFramePr>
          <p:cNvPr id="87324" name="Group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1655"/>
              </p:ext>
            </p:extLst>
          </p:nvPr>
        </p:nvGraphicFramePr>
        <p:xfrm>
          <a:off x="2343150" y="1624831"/>
          <a:ext cx="6572250" cy="3117850"/>
        </p:xfrm>
        <a:graphic>
          <a:graphicData uri="http://schemas.openxmlformats.org/drawingml/2006/table">
            <a:tbl>
              <a:tblPr/>
              <a:tblGrid>
                <a:gridCol w="2058988">
                  <a:extLst>
                    <a:ext uri="{9D8B030D-6E8A-4147-A177-3AD203B41FA5}">
                      <a16:colId xmlns:a16="http://schemas.microsoft.com/office/drawing/2014/main" val="2482068549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83358082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6878501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44038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13461119"/>
                    </a:ext>
                  </a:extLst>
                </a:gridCol>
              </a:tblGrid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Targeted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Simulated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Measured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6369666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09500535"/>
                  </a:ext>
                </a:extLst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Power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859819"/>
                  </a:ext>
                </a:extLst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Gain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4794800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Input Ret.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41470445"/>
                  </a:ext>
                </a:extLst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Power Added Efficiency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4639498"/>
                  </a:ext>
                </a:extLst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FLK057WG- Fujitsu MESFET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992640"/>
                  </a:ext>
                </a:extLst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Laminate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RT Duroid 5880- Rogers 10 mil thick laminate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8D2D5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09070"/>
                  </a:ext>
                </a:extLst>
              </a:tr>
            </a:tbl>
          </a:graphicData>
        </a:graphic>
      </p:graphicFrame>
      <p:sp>
        <p:nvSpPr>
          <p:cNvPr id="87200" name="Text Box 160"/>
          <p:cNvSpPr txBox="1">
            <a:spLocks noChangeArrowheads="1"/>
          </p:cNvSpPr>
          <p:nvPr/>
        </p:nvSpPr>
        <p:spPr bwMode="auto">
          <a:xfrm>
            <a:off x="3276601" y="5020493"/>
            <a:ext cx="4538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Figure 1: Targeted Specifications and Design Summary</a:t>
            </a:r>
          </a:p>
        </p:txBody>
      </p:sp>
    </p:spTree>
    <p:extLst>
      <p:ext uri="{BB962C8B-B14F-4D97-AF65-F5344CB8AC3E}">
        <p14:creationId xmlns:p14="http://schemas.microsoft.com/office/powerpoint/2010/main" val="361510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Fujitsu Device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1524001" y="2691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24271" name="Group 15"/>
          <p:cNvGrpSpPr>
            <a:grpSpLocks/>
          </p:cNvGrpSpPr>
          <p:nvPr/>
        </p:nvGrpSpPr>
        <p:grpSpPr bwMode="auto">
          <a:xfrm>
            <a:off x="2133600" y="1641567"/>
            <a:ext cx="6858000" cy="3810000"/>
            <a:chOff x="1104" y="1104"/>
            <a:chExt cx="4320" cy="2400"/>
          </a:xfrm>
        </p:grpSpPr>
        <p:grpSp>
          <p:nvGrpSpPr>
            <p:cNvPr id="224269" name="Group 13"/>
            <p:cNvGrpSpPr>
              <a:grpSpLocks/>
            </p:cNvGrpSpPr>
            <p:nvPr/>
          </p:nvGrpSpPr>
          <p:grpSpPr bwMode="auto">
            <a:xfrm>
              <a:off x="1152" y="1146"/>
              <a:ext cx="4224" cy="2176"/>
              <a:chOff x="1152" y="1056"/>
              <a:chExt cx="4224" cy="2176"/>
            </a:xfrm>
          </p:grpSpPr>
          <p:sp>
            <p:nvSpPr>
              <p:cNvPr id="224268" name="Rectangle 12"/>
              <p:cNvSpPr>
                <a:spLocks noChangeArrowheads="1"/>
              </p:cNvSpPr>
              <p:nvPr/>
            </p:nvSpPr>
            <p:spPr bwMode="auto">
              <a:xfrm>
                <a:off x="1152" y="1526"/>
                <a:ext cx="4176" cy="1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altLang="en-US" sz="14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Features</a:t>
                </a:r>
              </a:p>
              <a:p>
                <a:endParaRPr lang="en-US" altLang="en-US" sz="14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endParaRPr>
              </a:p>
              <a:p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High Output Power : P1db = 27.0 dBm ( Typ.) </a:t>
                </a:r>
              </a:p>
              <a:p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High Gain : G1dB = 7.0 dB ( Typ. )</a:t>
                </a:r>
              </a:p>
              <a:p>
                <a:pPr eaLnBrk="0" hangingPunct="0"/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High PAE : η add = 32% ( Typ. )</a:t>
                </a:r>
                <a:endPara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eaLnBrk="0" hangingPunct="0"/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Proven Reliability</a:t>
                </a:r>
                <a:endPara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eaLnBrk="0" hangingPunct="0"/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Hermetic Metal/ Ceramic Package</a:t>
                </a:r>
              </a:p>
              <a:p>
                <a:pPr eaLnBrk="0" hangingPunct="0"/>
                <a:endPara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eaLnBrk="0" hangingPunct="0"/>
                <a:r>
                  <a:rPr lang="en-US" altLang="en-US" sz="14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Times New Roman" panose="02020603050405020304" pitchFamily="18" charset="0"/>
                  </a:rPr>
                  <a:t>Description</a:t>
                </a:r>
              </a:p>
              <a:p>
                <a:pPr eaLnBrk="0" hangingPunct="0"/>
                <a:endParaRPr lang="en-US" altLang="en-US" sz="14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eaLnBrk="0" hangingPunct="0"/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The FLK052WG is a power GaAs FET that is designed for general purpose applications the Ku-Band frequency range as it provides superior power, gain, and efficiency</a:t>
                </a:r>
                <a:endPara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eaLnBrk="0" hangingPunct="0"/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Fujitsu’s stringent Quality Assurance Program assures the highest reliability and consistent performance.</a:t>
                </a:r>
              </a:p>
            </p:txBody>
          </p:sp>
          <p:pic>
            <p:nvPicPr>
              <p:cNvPr id="22426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lum bright="50000" contras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056"/>
                <a:ext cx="4224" cy="366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224263" name="Object 7"/>
              <p:cNvGraphicFramePr>
                <a:graphicFrameLocks noChangeAspect="1"/>
              </p:cNvGraphicFramePr>
              <p:nvPr/>
            </p:nvGraphicFramePr>
            <p:xfrm>
              <a:off x="3936" y="1584"/>
              <a:ext cx="1296" cy="1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Bitmap Image" r:id="rId5" imgW="1181265" imgH="1028844" progId="Paint.Picture">
                      <p:embed/>
                    </p:oleObj>
                  </mc:Choice>
                  <mc:Fallback>
                    <p:oleObj name="Bitmap Image" r:id="rId5" imgW="1181265" imgH="1028844" progId="Paint.Picture">
                      <p:embed/>
                      <p:pic>
                        <p:nvPicPr>
                          <p:cNvPr id="224263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34000" contrast="8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1584"/>
                            <a:ext cx="1296" cy="1131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4270" name="Rectangle 14"/>
            <p:cNvSpPr>
              <a:spLocks noChangeArrowheads="1"/>
            </p:cNvSpPr>
            <p:nvPr/>
          </p:nvSpPr>
          <p:spPr bwMode="auto">
            <a:xfrm>
              <a:off x="1104" y="1104"/>
              <a:ext cx="4320" cy="2400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2895600" y="5527767"/>
            <a:ext cx="571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Figure 2: GaAs MESFET Used for Designing Class E Power Amplifier</a:t>
            </a:r>
          </a:p>
        </p:txBody>
      </p:sp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1752600" y="6172201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Anurag Nigam							</a:t>
            </a:r>
            <a:r>
              <a:rPr lang="en-US" altLang="en-US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Year 2000</a:t>
            </a:r>
          </a:p>
        </p:txBody>
      </p:sp>
    </p:spTree>
    <p:extLst>
      <p:ext uri="{BB962C8B-B14F-4D97-AF65-F5344CB8AC3E}">
        <p14:creationId xmlns:p14="http://schemas.microsoft.com/office/powerpoint/2010/main" val="108164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848600" cy="685800"/>
          </a:xfrm>
          <a:noFill/>
          <a:ln/>
        </p:spPr>
        <p:txBody>
          <a:bodyPr anchor="b">
            <a:normAutofit fontScale="90000"/>
          </a:bodyPr>
          <a:lstStyle/>
          <a:p>
            <a:r>
              <a:rPr lang="en-US" altLang="en-US"/>
              <a:t>Design and Simulations</a:t>
            </a:r>
            <a:br>
              <a:rPr lang="en-US" altLang="en-US"/>
            </a:br>
            <a:r>
              <a:rPr lang="en-US" altLang="en-US" sz="1200"/>
              <a:t>Setup in ADS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524001" y="-6894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1147" name="Object 11"/>
          <p:cNvGraphicFramePr>
            <a:graphicFrameLocks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4063778"/>
              </p:ext>
            </p:extLst>
          </p:nvPr>
        </p:nvGraphicFramePr>
        <p:xfrm>
          <a:off x="2438401" y="1576253"/>
          <a:ext cx="6494463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7868748" imgH="5114286" progId="Paint.Picture">
                  <p:embed/>
                </p:oleObj>
              </mc:Choice>
              <mc:Fallback>
                <p:oleObj name="Bitmap Image" r:id="rId4" imgW="7868748" imgH="5114286" progId="Paint.Picture">
                  <p:embed/>
                  <p:pic>
                    <p:nvPicPr>
                      <p:cNvPr id="911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575"/>
                      <a:stretch>
                        <a:fillRect/>
                      </a:stretch>
                    </p:blipFill>
                    <p:spPr bwMode="auto">
                      <a:xfrm>
                        <a:off x="2438401" y="1576253"/>
                        <a:ext cx="6494463" cy="40703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1752600" y="5767253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Figure 3: Class Power Amplifier design and ADS Template for HB and S-Parameter Simulations</a:t>
            </a: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1752600" y="6172201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Anurag Nigam							</a:t>
            </a:r>
            <a:r>
              <a:rPr lang="en-US" altLang="en-US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Year 2000</a:t>
            </a:r>
          </a:p>
        </p:txBody>
      </p:sp>
    </p:spTree>
    <p:extLst>
      <p:ext uri="{BB962C8B-B14F-4D97-AF65-F5344CB8AC3E}">
        <p14:creationId xmlns:p14="http://schemas.microsoft.com/office/powerpoint/2010/main" val="406902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848600" cy="685800"/>
          </a:xfrm>
          <a:noFill/>
          <a:ln/>
        </p:spPr>
        <p:txBody>
          <a:bodyPr anchor="b">
            <a:normAutofit fontScale="90000"/>
          </a:bodyPr>
          <a:lstStyle/>
          <a:p>
            <a:r>
              <a:rPr lang="en-US" altLang="en-US"/>
              <a:t>Design and Simulations</a:t>
            </a:r>
            <a:br>
              <a:rPr lang="en-US" altLang="en-US"/>
            </a:br>
            <a:r>
              <a:rPr lang="en-US" altLang="en-US" sz="1200"/>
              <a:t>Harmonic Balance Simulation Results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524001" y="-6894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733800" y="562574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Figure 4: Harmonic Balance Simulation Results</a:t>
            </a:r>
          </a:p>
        </p:txBody>
      </p:sp>
      <p:graphicFrame>
        <p:nvGraphicFramePr>
          <p:cNvPr id="94217" name="Object 9"/>
          <p:cNvGraphicFramePr>
            <a:graphicFrameLocks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9896016"/>
              </p:ext>
            </p:extLst>
          </p:nvPr>
        </p:nvGraphicFramePr>
        <p:xfrm>
          <a:off x="2133600" y="1434741"/>
          <a:ext cx="6934200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4" imgW="5439534" imgH="3209524" progId="Paint.Picture">
                  <p:embed/>
                </p:oleObj>
              </mc:Choice>
              <mc:Fallback>
                <p:oleObj name="Bitmap Image" r:id="rId4" imgW="5439534" imgH="3209524" progId="Paint.Picture">
                  <p:embed/>
                  <p:pic>
                    <p:nvPicPr>
                      <p:cNvPr id="942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4" r="1176" b="3419"/>
                      <a:stretch>
                        <a:fillRect/>
                      </a:stretch>
                    </p:blipFill>
                    <p:spPr bwMode="auto">
                      <a:xfrm>
                        <a:off x="2133600" y="1434741"/>
                        <a:ext cx="6934200" cy="4092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1752600" y="6172201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Anurag Nigam							</a:t>
            </a:r>
            <a:r>
              <a:rPr lang="en-US" altLang="en-US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Year 2000</a:t>
            </a:r>
          </a:p>
        </p:txBody>
      </p:sp>
    </p:spTree>
    <p:extLst>
      <p:ext uri="{BB962C8B-B14F-4D97-AF65-F5344CB8AC3E}">
        <p14:creationId xmlns:p14="http://schemas.microsoft.com/office/powerpoint/2010/main" val="424275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67640"/>
            <a:ext cx="7848600" cy="685800"/>
          </a:xfrm>
          <a:noFill/>
          <a:ln/>
        </p:spPr>
        <p:txBody>
          <a:bodyPr anchor="b">
            <a:normAutofit fontScale="90000"/>
          </a:bodyPr>
          <a:lstStyle/>
          <a:p>
            <a:r>
              <a:rPr lang="en-US" altLang="en-US"/>
              <a:t>Design and Simulations</a:t>
            </a:r>
            <a:br>
              <a:rPr lang="en-US" altLang="en-US"/>
            </a:br>
            <a:r>
              <a:rPr lang="en-US" altLang="en-US" sz="1200"/>
              <a:t>Layout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24001" y="-6894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895600" y="5771608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Figure 5: Layout and Assembly details of Single Stage Class E PA</a:t>
            </a:r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470250"/>
              </p:ext>
            </p:extLst>
          </p:nvPr>
        </p:nvGraphicFramePr>
        <p:xfrm>
          <a:off x="3200401" y="1428209"/>
          <a:ext cx="4886325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4" imgW="4753639" imgH="4315427" progId="Paint.Picture">
                  <p:embed/>
                </p:oleObj>
              </mc:Choice>
              <mc:Fallback>
                <p:oleObj name="Bitmap Image" r:id="rId4" imgW="4753639" imgH="4315427" progId="Paint.Picture">
                  <p:embed/>
                  <p:pic>
                    <p:nvPicPr>
                      <p:cNvPr id="952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428209"/>
                        <a:ext cx="4886325" cy="42973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1752600" y="6172201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Anurag Nigam							</a:t>
            </a:r>
            <a:r>
              <a:rPr lang="en-US" altLang="en-US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Year 2000</a:t>
            </a:r>
          </a:p>
        </p:txBody>
      </p:sp>
    </p:spTree>
    <p:extLst>
      <p:ext uri="{BB962C8B-B14F-4D97-AF65-F5344CB8AC3E}">
        <p14:creationId xmlns:p14="http://schemas.microsoft.com/office/powerpoint/2010/main" val="356541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n-US" altLang="en-US"/>
              <a:t>Measurement Results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524001" y="-6894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743200" y="5630092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Figure 6: Measured results from the Power Amplifier</a:t>
            </a:r>
          </a:p>
        </p:txBody>
      </p:sp>
      <p:graphicFrame>
        <p:nvGraphicFramePr>
          <p:cNvPr id="96655" name="Group 39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17971874"/>
              </p:ext>
            </p:extLst>
          </p:nvPr>
        </p:nvGraphicFramePr>
        <p:xfrm>
          <a:off x="2667001" y="1743893"/>
          <a:ext cx="4608513" cy="3819529"/>
        </p:xfrm>
        <a:graphic>
          <a:graphicData uri="http://schemas.openxmlformats.org/drawingml/2006/table">
            <a:tbl>
              <a:tblPr/>
              <a:tblGrid>
                <a:gridCol w="3003550">
                  <a:extLst>
                    <a:ext uri="{9D8B030D-6E8A-4147-A177-3AD203B41FA5}">
                      <a16:colId xmlns:a16="http://schemas.microsoft.com/office/drawing/2014/main" val="50557621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557759024"/>
                    </a:ext>
                  </a:extLst>
                </a:gridCol>
              </a:tblGrid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 input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 dBm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039424"/>
                  </a:ext>
                </a:extLst>
              </a:tr>
              <a:tr h="379413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 output ( I Harm. 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 output ( II Harm. 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 output ( III Harm. 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27.5 dBm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341104"/>
                  </a:ext>
                </a:extLst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-19.3 dBm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373051"/>
                  </a:ext>
                </a:extLst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-30.3 dBm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398908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Ids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 mA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109005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 dc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760 mW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253224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Drain Efficiency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73.99 %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943671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Gain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9.5 dB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497259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P.A.E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68.32 %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425473"/>
                  </a:ext>
                </a:extLst>
              </a:tr>
            </a:tbl>
          </a:graphicData>
        </a:graphic>
      </p:graphicFrame>
      <p:sp>
        <p:nvSpPr>
          <p:cNvPr id="96656" name="Rectangle 400"/>
          <p:cNvSpPr>
            <a:spLocks noChangeArrowheads="1"/>
          </p:cNvSpPr>
          <p:nvPr/>
        </p:nvSpPr>
        <p:spPr bwMode="auto">
          <a:xfrm>
            <a:off x="1752600" y="6172201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Anurag Nigam							</a:t>
            </a:r>
            <a:r>
              <a:rPr lang="en-US" altLang="en-US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Year 2000</a:t>
            </a:r>
          </a:p>
        </p:txBody>
      </p:sp>
    </p:spTree>
    <p:extLst>
      <p:ext uri="{BB962C8B-B14F-4D97-AF65-F5344CB8AC3E}">
        <p14:creationId xmlns:p14="http://schemas.microsoft.com/office/powerpoint/2010/main" val="352875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1371601"/>
            <a:ext cx="5334000" cy="469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F:\LenovoBackup\Deskback\Backup\images\ClassE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281" y="1371601"/>
            <a:ext cx="2485213" cy="208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279400"/>
            <a:ext cx="9021536" cy="92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Efficiency Class E Power Amplifier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8</a:t>
            </a:fld>
            <a:endParaRPr lang="en-MY" dirty="0"/>
          </a:p>
        </p:txBody>
      </p:sp>
      <p:graphicFrame>
        <p:nvGraphicFramePr>
          <p:cNvPr id="10" name="Group 399"/>
          <p:cNvGraphicFramePr>
            <a:graphicFrameLocks/>
          </p:cNvGraphicFramePr>
          <p:nvPr/>
        </p:nvGraphicFramePr>
        <p:xfrm>
          <a:off x="7353300" y="1943100"/>
          <a:ext cx="2952750" cy="34766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GHz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input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18 dBm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output ( I Harm. 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output ( II Harm. 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output ( III Harm. 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27.5 dBm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-19.3 dBm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-30.3 dBm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Ids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80 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dc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760 mW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Drain Efficiency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73.99 %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Gain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9.5 dB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P.A.E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68.32 %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277100" y="1524000"/>
            <a:ext cx="144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Measurements</a:t>
            </a:r>
            <a:endParaRPr lang="en-US" sz="1600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SI.potx" id="{060942D5-0BE5-4C74-905A-D578BC04BC9F}" vid="{2C272D2E-96C3-4266-A318-F84C7DC4A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VLSI</Template>
  <TotalTime>4</TotalTime>
  <Words>362</Words>
  <Application>Microsoft Office PowerPoint</Application>
  <PresentationFormat>Widescreen</PresentationFormat>
  <Paragraphs>114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Bitmap Image</vt:lpstr>
      <vt:lpstr>Class E Amplifier for Defense</vt:lpstr>
      <vt:lpstr>Compliance Matrix</vt:lpstr>
      <vt:lpstr>Fujitsu Device</vt:lpstr>
      <vt:lpstr>Design and Simulations Setup in ADS</vt:lpstr>
      <vt:lpstr>Design and Simulations Harmonic Balance Simulation Results</vt:lpstr>
      <vt:lpstr>Design and Simulations Layout</vt:lpstr>
      <vt:lpstr>Measurement Results</vt:lpstr>
      <vt:lpstr>High Efficiency Class E Power Amplifier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E Amplifier for Defense</dc:title>
  <dc:creator>Anurag Nigam</dc:creator>
  <cp:lastModifiedBy>Anurag Nigam</cp:lastModifiedBy>
  <cp:revision>1</cp:revision>
  <dcterms:created xsi:type="dcterms:W3CDTF">2016-10-18T18:24:39Z</dcterms:created>
  <dcterms:modified xsi:type="dcterms:W3CDTF">2016-10-18T18:29:05Z</dcterms:modified>
</cp:coreProperties>
</file>