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65"/>
  </p:notesMasterIdLst>
  <p:sldIdLst>
    <p:sldId id="256" r:id="rId2"/>
    <p:sldId id="319" r:id="rId3"/>
    <p:sldId id="26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58" r:id="rId12"/>
    <p:sldId id="259" r:id="rId13"/>
    <p:sldId id="267" r:id="rId14"/>
    <p:sldId id="268" r:id="rId15"/>
    <p:sldId id="266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77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280" r:id="rId57"/>
    <p:sldId id="311" r:id="rId58"/>
    <p:sldId id="312" r:id="rId59"/>
    <p:sldId id="313" r:id="rId60"/>
    <p:sldId id="314" r:id="rId61"/>
    <p:sldId id="315" r:id="rId62"/>
    <p:sldId id="316" r:id="rId63"/>
    <p:sldId id="317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6EF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800" b="0" dirty="0" smtClean="0"/>
              <a:t>Across Supply Voltage</a:t>
            </a:r>
            <a:endParaRPr lang="en-US" sz="1800" b="0" dirty="0"/>
          </a:p>
        </c:rich>
      </c:tx>
      <c:layout>
        <c:manualLayout>
          <c:xMode val="edge"/>
          <c:yMode val="edge"/>
          <c:x val="0.33695090625692625"/>
          <c:y val="2.9886699290568551E-2"/>
        </c:manualLayout>
      </c:layout>
      <c:overlay val="0"/>
      <c:spPr>
        <a:noFill/>
        <a:ln w="2031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306532663316586E-2"/>
          <c:y val="0.12355848434925865"/>
          <c:w val="0.83015075376884417"/>
          <c:h val="0.771004942339374"/>
        </c:manualLayout>
      </c:layout>
      <c:scatterChart>
        <c:scatterStyle val="smoothMarker"/>
        <c:varyColors val="0"/>
        <c:ser>
          <c:idx val="0"/>
          <c:order val="0"/>
          <c:spPr>
            <a:ln w="1905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Sheet1!$P$56:$P$123</c:f>
              <c:numCache>
                <c:formatCode>General</c:formatCode>
                <c:ptCount val="68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-4.9000000000000004</c:v>
                </c:pt>
                <c:pt idx="7">
                  <c:v>-4.8</c:v>
                </c:pt>
                <c:pt idx="8">
                  <c:v>-4.7</c:v>
                </c:pt>
                <c:pt idx="9">
                  <c:v>-4.5999999999999996</c:v>
                </c:pt>
                <c:pt idx="10">
                  <c:v>-4.5</c:v>
                </c:pt>
                <c:pt idx="11">
                  <c:v>-4.4000000000000004</c:v>
                </c:pt>
                <c:pt idx="12">
                  <c:v>-4.3</c:v>
                </c:pt>
                <c:pt idx="13">
                  <c:v>-4.2</c:v>
                </c:pt>
                <c:pt idx="14">
                  <c:v>-4.2</c:v>
                </c:pt>
                <c:pt idx="15">
                  <c:v>-4</c:v>
                </c:pt>
                <c:pt idx="16">
                  <c:v>-3.9</c:v>
                </c:pt>
                <c:pt idx="17">
                  <c:v>-3.8</c:v>
                </c:pt>
                <c:pt idx="18">
                  <c:v>-3.7</c:v>
                </c:pt>
                <c:pt idx="19">
                  <c:v>-3.6</c:v>
                </c:pt>
                <c:pt idx="20">
                  <c:v>-3.5</c:v>
                </c:pt>
                <c:pt idx="21">
                  <c:v>-3.4</c:v>
                </c:pt>
                <c:pt idx="22">
                  <c:v>-3.3</c:v>
                </c:pt>
                <c:pt idx="23">
                  <c:v>-3.2</c:v>
                </c:pt>
                <c:pt idx="24">
                  <c:v>-3.1</c:v>
                </c:pt>
                <c:pt idx="25">
                  <c:v>-3</c:v>
                </c:pt>
                <c:pt idx="26">
                  <c:v>-2.9</c:v>
                </c:pt>
                <c:pt idx="27">
                  <c:v>-2.8</c:v>
                </c:pt>
                <c:pt idx="28">
                  <c:v>-2.7</c:v>
                </c:pt>
                <c:pt idx="29">
                  <c:v>-2.6</c:v>
                </c:pt>
                <c:pt idx="30">
                  <c:v>-2.5</c:v>
                </c:pt>
                <c:pt idx="31">
                  <c:v>-2.4</c:v>
                </c:pt>
                <c:pt idx="32">
                  <c:v>-2.2999999999999998</c:v>
                </c:pt>
                <c:pt idx="33">
                  <c:v>-1.4859848484848499</c:v>
                </c:pt>
                <c:pt idx="34">
                  <c:v>-1.3197415329768301</c:v>
                </c:pt>
                <c:pt idx="35">
                  <c:v>-1.15349821746881</c:v>
                </c:pt>
                <c:pt idx="36">
                  <c:v>-0.98725490196078602</c:v>
                </c:pt>
                <c:pt idx="37">
                  <c:v>-0.82101158645276595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  <c:pt idx="46">
                  <c:v>-3</c:v>
                </c:pt>
                <c:pt idx="47">
                  <c:v>-2.9</c:v>
                </c:pt>
                <c:pt idx="48">
                  <c:v>-2.7</c:v>
                </c:pt>
                <c:pt idx="49">
                  <c:v>-0.76727272727272899</c:v>
                </c:pt>
                <c:pt idx="50">
                  <c:v>2.0000000000001399E-2</c:v>
                </c:pt>
                <c:pt idx="52">
                  <c:v>-10</c:v>
                </c:pt>
                <c:pt idx="53">
                  <c:v>-9</c:v>
                </c:pt>
                <c:pt idx="54">
                  <c:v>-8</c:v>
                </c:pt>
                <c:pt idx="55">
                  <c:v>-7</c:v>
                </c:pt>
                <c:pt idx="56">
                  <c:v>-6</c:v>
                </c:pt>
                <c:pt idx="57">
                  <c:v>-5</c:v>
                </c:pt>
                <c:pt idx="58">
                  <c:v>-4</c:v>
                </c:pt>
                <c:pt idx="59">
                  <c:v>-3</c:v>
                </c:pt>
                <c:pt idx="60">
                  <c:v>-2.75</c:v>
                </c:pt>
                <c:pt idx="61">
                  <c:v>-2.5</c:v>
                </c:pt>
                <c:pt idx="62">
                  <c:v>-2.25</c:v>
                </c:pt>
                <c:pt idx="63">
                  <c:v>-2</c:v>
                </c:pt>
                <c:pt idx="64">
                  <c:v>-1.9</c:v>
                </c:pt>
                <c:pt idx="65">
                  <c:v>-1.8</c:v>
                </c:pt>
                <c:pt idx="66">
                  <c:v>-1.7</c:v>
                </c:pt>
                <c:pt idx="67">
                  <c:v>0.377142857142859</c:v>
                </c:pt>
              </c:numCache>
            </c:numRef>
          </c:xVal>
          <c:yVal>
            <c:numRef>
              <c:f>Sheet1!$Q$56:$Q$123</c:f>
              <c:numCache>
                <c:formatCode>General</c:formatCode>
                <c:ptCount val="68"/>
                <c:pt idx="0">
                  <c:v>15.438000000000001</c:v>
                </c:pt>
                <c:pt idx="1">
                  <c:v>16.472000000000001</c:v>
                </c:pt>
                <c:pt idx="2">
                  <c:v>17.486999999999998</c:v>
                </c:pt>
                <c:pt idx="3">
                  <c:v>18.486000000000001</c:v>
                </c:pt>
                <c:pt idx="4">
                  <c:v>19.466000000000001</c:v>
                </c:pt>
                <c:pt idx="5">
                  <c:v>20.423999999999999</c:v>
                </c:pt>
                <c:pt idx="6">
                  <c:v>20.521000000000001</c:v>
                </c:pt>
                <c:pt idx="7">
                  <c:v>20.619</c:v>
                </c:pt>
                <c:pt idx="8">
                  <c:v>20.716000000000001</c:v>
                </c:pt>
                <c:pt idx="9">
                  <c:v>20.814</c:v>
                </c:pt>
                <c:pt idx="10">
                  <c:v>20.911000000000001</c:v>
                </c:pt>
                <c:pt idx="11">
                  <c:v>21.007000000000001</c:v>
                </c:pt>
                <c:pt idx="12">
                  <c:v>21.102</c:v>
                </c:pt>
                <c:pt idx="13">
                  <c:v>21.196999999999999</c:v>
                </c:pt>
                <c:pt idx="14">
                  <c:v>21.29</c:v>
                </c:pt>
                <c:pt idx="15">
                  <c:v>21.379000000000001</c:v>
                </c:pt>
                <c:pt idx="16">
                  <c:v>21.463999999999999</c:v>
                </c:pt>
                <c:pt idx="17">
                  <c:v>21.547999999999998</c:v>
                </c:pt>
                <c:pt idx="18">
                  <c:v>21.632999999999999</c:v>
                </c:pt>
                <c:pt idx="19">
                  <c:v>21.716000000000001</c:v>
                </c:pt>
                <c:pt idx="20">
                  <c:v>21.798999999999999</c:v>
                </c:pt>
                <c:pt idx="21">
                  <c:v>21.881</c:v>
                </c:pt>
                <c:pt idx="22">
                  <c:v>21.960999999999999</c:v>
                </c:pt>
                <c:pt idx="23">
                  <c:v>22.039000000000001</c:v>
                </c:pt>
                <c:pt idx="24">
                  <c:v>22.114999999999998</c:v>
                </c:pt>
                <c:pt idx="25">
                  <c:v>22.187999999999999</c:v>
                </c:pt>
                <c:pt idx="26">
                  <c:v>22.259</c:v>
                </c:pt>
                <c:pt idx="27">
                  <c:v>22.327999999999999</c:v>
                </c:pt>
                <c:pt idx="28">
                  <c:v>22.393000000000001</c:v>
                </c:pt>
                <c:pt idx="29">
                  <c:v>22.454999999999998</c:v>
                </c:pt>
                <c:pt idx="30">
                  <c:v>22.513999999999999</c:v>
                </c:pt>
                <c:pt idx="31">
                  <c:v>22.57</c:v>
                </c:pt>
                <c:pt idx="32">
                  <c:v>22.623000000000001</c:v>
                </c:pt>
                <c:pt idx="33">
                  <c:v>23.560365530302999</c:v>
                </c:pt>
                <c:pt idx="34">
                  <c:v>23.7113050356506</c:v>
                </c:pt>
                <c:pt idx="35">
                  <c:v>23.862244540998201</c:v>
                </c:pt>
                <c:pt idx="36">
                  <c:v>24.013184046345799</c:v>
                </c:pt>
                <c:pt idx="37">
                  <c:v>24.1641235516934</c:v>
                </c:pt>
                <c:pt idx="39">
                  <c:v>15.83</c:v>
                </c:pt>
                <c:pt idx="40">
                  <c:v>16.86</c:v>
                </c:pt>
                <c:pt idx="41">
                  <c:v>17.870999999999999</c:v>
                </c:pt>
                <c:pt idx="42">
                  <c:v>18.866</c:v>
                </c:pt>
                <c:pt idx="43">
                  <c:v>19.843</c:v>
                </c:pt>
                <c:pt idx="44">
                  <c:v>20.797000000000001</c:v>
                </c:pt>
                <c:pt idx="45">
                  <c:v>21.725000000000001</c:v>
                </c:pt>
                <c:pt idx="46">
                  <c:v>22.617999999999999</c:v>
                </c:pt>
                <c:pt idx="47">
                  <c:v>22.7</c:v>
                </c:pt>
                <c:pt idx="48">
                  <c:v>22.86</c:v>
                </c:pt>
                <c:pt idx="49">
                  <c:v>24.7613818181818</c:v>
                </c:pt>
                <c:pt idx="50">
                  <c:v>25.5132636363636</c:v>
                </c:pt>
                <c:pt idx="52">
                  <c:v>16.061</c:v>
                </c:pt>
                <c:pt idx="53">
                  <c:v>17.088999999999999</c:v>
                </c:pt>
                <c:pt idx="54">
                  <c:v>18.097999999999999</c:v>
                </c:pt>
                <c:pt idx="55">
                  <c:v>19.091000000000001</c:v>
                </c:pt>
                <c:pt idx="56">
                  <c:v>20.065000000000001</c:v>
                </c:pt>
                <c:pt idx="57">
                  <c:v>21.015999999999998</c:v>
                </c:pt>
                <c:pt idx="58">
                  <c:v>21.942</c:v>
                </c:pt>
                <c:pt idx="59">
                  <c:v>22.841000000000001</c:v>
                </c:pt>
                <c:pt idx="60">
                  <c:v>23.050999999999998</c:v>
                </c:pt>
                <c:pt idx="61">
                  <c:v>23.254000000000001</c:v>
                </c:pt>
                <c:pt idx="62">
                  <c:v>23.452000000000002</c:v>
                </c:pt>
                <c:pt idx="63">
                  <c:v>23.640999999999998</c:v>
                </c:pt>
                <c:pt idx="64">
                  <c:v>23.709</c:v>
                </c:pt>
                <c:pt idx="65">
                  <c:v>23.777999999999999</c:v>
                </c:pt>
                <c:pt idx="66">
                  <c:v>23.831</c:v>
                </c:pt>
                <c:pt idx="67">
                  <c:v>25.866742857142899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44E-4743-B631-5D25191B64B7}"/>
            </c:ext>
          </c:extLst>
        </c:ser>
        <c:ser>
          <c:idx val="1"/>
          <c:order val="1"/>
          <c:spPr>
            <a:ln w="3175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Sheet1!$P$56:$P$123</c:f>
              <c:numCache>
                <c:formatCode>General</c:formatCode>
                <c:ptCount val="68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-4.9000000000000004</c:v>
                </c:pt>
                <c:pt idx="7">
                  <c:v>-4.8</c:v>
                </c:pt>
                <c:pt idx="8">
                  <c:v>-4.7</c:v>
                </c:pt>
                <c:pt idx="9">
                  <c:v>-4.5999999999999996</c:v>
                </c:pt>
                <c:pt idx="10">
                  <c:v>-4.5</c:v>
                </c:pt>
                <c:pt idx="11">
                  <c:v>-4.4000000000000004</c:v>
                </c:pt>
                <c:pt idx="12">
                  <c:v>-4.3</c:v>
                </c:pt>
                <c:pt idx="13">
                  <c:v>-4.2</c:v>
                </c:pt>
                <c:pt idx="14">
                  <c:v>-4.2</c:v>
                </c:pt>
                <c:pt idx="15">
                  <c:v>-4</c:v>
                </c:pt>
                <c:pt idx="16">
                  <c:v>-3.9</c:v>
                </c:pt>
                <c:pt idx="17">
                  <c:v>-3.8</c:v>
                </c:pt>
                <c:pt idx="18">
                  <c:v>-3.7</c:v>
                </c:pt>
                <c:pt idx="19">
                  <c:v>-3.6</c:v>
                </c:pt>
                <c:pt idx="20">
                  <c:v>-3.5</c:v>
                </c:pt>
                <c:pt idx="21">
                  <c:v>-3.4</c:v>
                </c:pt>
                <c:pt idx="22">
                  <c:v>-3.3</c:v>
                </c:pt>
                <c:pt idx="23">
                  <c:v>-3.2</c:v>
                </c:pt>
                <c:pt idx="24">
                  <c:v>-3.1</c:v>
                </c:pt>
                <c:pt idx="25">
                  <c:v>-3</c:v>
                </c:pt>
                <c:pt idx="26">
                  <c:v>-2.9</c:v>
                </c:pt>
                <c:pt idx="27">
                  <c:v>-2.8</c:v>
                </c:pt>
                <c:pt idx="28">
                  <c:v>-2.7</c:v>
                </c:pt>
                <c:pt idx="29">
                  <c:v>-2.6</c:v>
                </c:pt>
                <c:pt idx="30">
                  <c:v>-2.5</c:v>
                </c:pt>
                <c:pt idx="31">
                  <c:v>-2.4</c:v>
                </c:pt>
                <c:pt idx="32">
                  <c:v>-2.2999999999999998</c:v>
                </c:pt>
                <c:pt idx="33">
                  <c:v>-1.4859848484848499</c:v>
                </c:pt>
                <c:pt idx="34">
                  <c:v>-1.3197415329768301</c:v>
                </c:pt>
                <c:pt idx="35">
                  <c:v>-1.15349821746881</c:v>
                </c:pt>
                <c:pt idx="36">
                  <c:v>-0.98725490196078602</c:v>
                </c:pt>
                <c:pt idx="37">
                  <c:v>-0.82101158645276595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  <c:pt idx="46">
                  <c:v>-3</c:v>
                </c:pt>
                <c:pt idx="47">
                  <c:v>-2.9</c:v>
                </c:pt>
                <c:pt idx="48">
                  <c:v>-2.7</c:v>
                </c:pt>
                <c:pt idx="49">
                  <c:v>-0.76727272727272899</c:v>
                </c:pt>
                <c:pt idx="50">
                  <c:v>2.0000000000001399E-2</c:v>
                </c:pt>
                <c:pt idx="52">
                  <c:v>-10</c:v>
                </c:pt>
                <c:pt idx="53">
                  <c:v>-9</c:v>
                </c:pt>
                <c:pt idx="54">
                  <c:v>-8</c:v>
                </c:pt>
                <c:pt idx="55">
                  <c:v>-7</c:v>
                </c:pt>
                <c:pt idx="56">
                  <c:v>-6</c:v>
                </c:pt>
                <c:pt idx="57">
                  <c:v>-5</c:v>
                </c:pt>
                <c:pt idx="58">
                  <c:v>-4</c:v>
                </c:pt>
                <c:pt idx="59">
                  <c:v>-3</c:v>
                </c:pt>
                <c:pt idx="60">
                  <c:v>-2.75</c:v>
                </c:pt>
                <c:pt idx="61">
                  <c:v>-2.5</c:v>
                </c:pt>
                <c:pt idx="62">
                  <c:v>-2.25</c:v>
                </c:pt>
                <c:pt idx="63">
                  <c:v>-2</c:v>
                </c:pt>
                <c:pt idx="64">
                  <c:v>-1.9</c:v>
                </c:pt>
                <c:pt idx="65">
                  <c:v>-1.8</c:v>
                </c:pt>
                <c:pt idx="66">
                  <c:v>-1.7</c:v>
                </c:pt>
                <c:pt idx="67">
                  <c:v>0.377142857142859</c:v>
                </c:pt>
              </c:numCache>
            </c:numRef>
          </c:xVal>
          <c:yVal>
            <c:numRef>
              <c:f>Sheet1!$R$56:$R$123</c:f>
              <c:numCache>
                <c:formatCode>0.00E+00</c:formatCode>
                <c:ptCount val="68"/>
                <c:pt idx="0">
                  <c:v>15.549675307223509</c:v>
                </c:pt>
                <c:pt idx="1">
                  <c:v>17.673285051921553</c:v>
                </c:pt>
                <c:pt idx="2">
                  <c:v>20.218662813445356</c:v>
                </c:pt>
                <c:pt idx="3">
                  <c:v>22.602759558481512</c:v>
                </c:pt>
                <c:pt idx="4">
                  <c:v>25.41814066705637</c:v>
                </c:pt>
                <c:pt idx="5">
                  <c:v>28.583596700327007</c:v>
                </c:pt>
                <c:pt idx="6">
                  <c:v>29.010362978537085</c:v>
                </c:pt>
                <c:pt idx="7">
                  <c:v>29.234741543321867</c:v>
                </c:pt>
                <c:pt idx="8">
                  <c:v>29.460287042804449</c:v>
                </c:pt>
                <c:pt idx="9">
                  <c:v>29.915114993485588</c:v>
                </c:pt>
                <c:pt idx="10">
                  <c:v>30.155597147982562</c:v>
                </c:pt>
                <c:pt idx="11">
                  <c:v>30.611758627664315</c:v>
                </c:pt>
                <c:pt idx="12">
                  <c:v>30.852884898589593</c:v>
                </c:pt>
                <c:pt idx="13">
                  <c:v>30.889829812357629</c:v>
                </c:pt>
                <c:pt idx="14">
                  <c:v>31.346505626144761</c:v>
                </c:pt>
                <c:pt idx="15">
                  <c:v>31.565400068126316</c:v>
                </c:pt>
                <c:pt idx="16">
                  <c:v>31.975222754288922</c:v>
                </c:pt>
                <c:pt idx="17">
                  <c:v>32.384261437010778</c:v>
                </c:pt>
                <c:pt idx="18">
                  <c:v>32.593987108227665</c:v>
                </c:pt>
                <c:pt idx="19">
                  <c:v>33.007564170864235</c:v>
                </c:pt>
                <c:pt idx="20">
                  <c:v>33.427786808214584</c:v>
                </c:pt>
                <c:pt idx="21">
                  <c:v>33.632224294295966</c:v>
                </c:pt>
                <c:pt idx="22">
                  <c:v>33.827726641543222</c:v>
                </c:pt>
                <c:pt idx="23">
                  <c:v>34.225736264172816</c:v>
                </c:pt>
                <c:pt idx="24">
                  <c:v>34.613771629354382</c:v>
                </c:pt>
                <c:pt idx="25">
                  <c:v>34.983291237121527</c:v>
                </c:pt>
                <c:pt idx="26">
                  <c:v>35.341760731791574</c:v>
                </c:pt>
                <c:pt idx="27">
                  <c:v>35.473278156799331</c:v>
                </c:pt>
                <c:pt idx="28">
                  <c:v>35.577589129733781</c:v>
                </c:pt>
                <c:pt idx="29">
                  <c:v>35.893279266977842</c:v>
                </c:pt>
                <c:pt idx="30">
                  <c:v>36.168559201683394</c:v>
                </c:pt>
                <c:pt idx="31">
                  <c:v>36.421959419846658</c:v>
                </c:pt>
                <c:pt idx="32">
                  <c:v>36.652974369547287</c:v>
                </c:pt>
                <c:pt idx="33">
                  <c:v>42.646453572176391</c:v>
                </c:pt>
                <c:pt idx="34">
                  <c:v>43.619313264077832</c:v>
                </c:pt>
                <c:pt idx="35">
                  <c:v>44.620912521475724</c:v>
                </c:pt>
                <c:pt idx="36">
                  <c:v>45.652049138486689</c:v>
                </c:pt>
                <c:pt idx="37">
                  <c:v>46.713547107226674</c:v>
                </c:pt>
                <c:pt idx="39">
                  <c:v>14.856750275797145</c:v>
                </c:pt>
                <c:pt idx="40">
                  <c:v>16.935371813613209</c:v>
                </c:pt>
                <c:pt idx="41">
                  <c:v>19.222004459819424</c:v>
                </c:pt>
                <c:pt idx="42">
                  <c:v>21.760547756430302</c:v>
                </c:pt>
                <c:pt idx="43">
                  <c:v>24.376715753246145</c:v>
                </c:pt>
                <c:pt idx="44">
                  <c:v>27.023059958105367</c:v>
                </c:pt>
                <c:pt idx="45">
                  <c:v>29.995051827570929</c:v>
                </c:pt>
                <c:pt idx="46">
                  <c:v>32.806683108306949</c:v>
                </c:pt>
                <c:pt idx="47">
                  <c:v>33.240026515539455</c:v>
                </c:pt>
                <c:pt idx="48">
                  <c:v>33.713939868462099</c:v>
                </c:pt>
                <c:pt idx="49">
                  <c:v>45.264287070693165</c:v>
                </c:pt>
                <c:pt idx="50">
                  <c:v>50.977982584981582</c:v>
                </c:pt>
                <c:pt idx="52" formatCode="General">
                  <c:v>14.393671601601371</c:v>
                </c:pt>
                <c:pt idx="53" formatCode="General">
                  <c:v>16.261690769864789</c:v>
                </c:pt>
                <c:pt idx="54" formatCode="General">
                  <c:v>18.509052290023988</c:v>
                </c:pt>
                <c:pt idx="55" formatCode="General">
                  <c:v>21.004829363112364</c:v>
                </c:pt>
                <c:pt idx="56" formatCode="General">
                  <c:v>23.394077698266248</c:v>
                </c:pt>
                <c:pt idx="57" formatCode="General">
                  <c:v>26.00806892498036</c:v>
                </c:pt>
                <c:pt idx="58" formatCode="General">
                  <c:v>28.938558319903869</c:v>
                </c:pt>
                <c:pt idx="59" formatCode="General">
                  <c:v>31.604194620758854</c:v>
                </c:pt>
                <c:pt idx="60" formatCode="General">
                  <c:v>32.265374647308775</c:v>
                </c:pt>
                <c:pt idx="61" formatCode="General">
                  <c:v>32.911601209514195</c:v>
                </c:pt>
                <c:pt idx="62" formatCode="General">
                  <c:v>33.729906403718196</c:v>
                </c:pt>
                <c:pt idx="63" formatCode="General">
                  <c:v>34.511684823136058</c:v>
                </c:pt>
                <c:pt idx="64" formatCode="General">
                  <c:v>34.878049427657018</c:v>
                </c:pt>
                <c:pt idx="65" formatCode="General">
                  <c:v>35.080660977692382</c:v>
                </c:pt>
                <c:pt idx="66" formatCode="General">
                  <c:v>35.333173513454419</c:v>
                </c:pt>
                <c:pt idx="67" formatCode="General">
                  <c:v>40.593185615714503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44E-4743-B631-5D25191B64B7}"/>
            </c:ext>
          </c:extLst>
        </c:ser>
        <c:ser>
          <c:idx val="2"/>
          <c:order val="2"/>
          <c:spPr>
            <a:ln w="19050">
              <a:solidFill>
                <a:srgbClr val="00FF00"/>
              </a:solidFill>
              <a:prstDash val="solid"/>
            </a:ln>
          </c:spPr>
          <c:marker>
            <c:symbol val="none"/>
          </c:marker>
          <c:xVal>
            <c:numRef>
              <c:f>Sheet1!$P$56:$P$123</c:f>
              <c:numCache>
                <c:formatCode>General</c:formatCode>
                <c:ptCount val="68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-4.9000000000000004</c:v>
                </c:pt>
                <c:pt idx="7">
                  <c:v>-4.8</c:v>
                </c:pt>
                <c:pt idx="8">
                  <c:v>-4.7</c:v>
                </c:pt>
                <c:pt idx="9">
                  <c:v>-4.5999999999999996</c:v>
                </c:pt>
                <c:pt idx="10">
                  <c:v>-4.5</c:v>
                </c:pt>
                <c:pt idx="11">
                  <c:v>-4.4000000000000004</c:v>
                </c:pt>
                <c:pt idx="12">
                  <c:v>-4.3</c:v>
                </c:pt>
                <c:pt idx="13">
                  <c:v>-4.2</c:v>
                </c:pt>
                <c:pt idx="14">
                  <c:v>-4.2</c:v>
                </c:pt>
                <c:pt idx="15">
                  <c:v>-4</c:v>
                </c:pt>
                <c:pt idx="16">
                  <c:v>-3.9</c:v>
                </c:pt>
                <c:pt idx="17">
                  <c:v>-3.8</c:v>
                </c:pt>
                <c:pt idx="18">
                  <c:v>-3.7</c:v>
                </c:pt>
                <c:pt idx="19">
                  <c:v>-3.6</c:v>
                </c:pt>
                <c:pt idx="20">
                  <c:v>-3.5</c:v>
                </c:pt>
                <c:pt idx="21">
                  <c:v>-3.4</c:v>
                </c:pt>
                <c:pt idx="22">
                  <c:v>-3.3</c:v>
                </c:pt>
                <c:pt idx="23">
                  <c:v>-3.2</c:v>
                </c:pt>
                <c:pt idx="24">
                  <c:v>-3.1</c:v>
                </c:pt>
                <c:pt idx="25">
                  <c:v>-3</c:v>
                </c:pt>
                <c:pt idx="26">
                  <c:v>-2.9</c:v>
                </c:pt>
                <c:pt idx="27">
                  <c:v>-2.8</c:v>
                </c:pt>
                <c:pt idx="28">
                  <c:v>-2.7</c:v>
                </c:pt>
                <c:pt idx="29">
                  <c:v>-2.6</c:v>
                </c:pt>
                <c:pt idx="30">
                  <c:v>-2.5</c:v>
                </c:pt>
                <c:pt idx="31">
                  <c:v>-2.4</c:v>
                </c:pt>
                <c:pt idx="32">
                  <c:v>-2.2999999999999998</c:v>
                </c:pt>
                <c:pt idx="33">
                  <c:v>-1.4859848484848499</c:v>
                </c:pt>
                <c:pt idx="34">
                  <c:v>-1.3197415329768301</c:v>
                </c:pt>
                <c:pt idx="35">
                  <c:v>-1.15349821746881</c:v>
                </c:pt>
                <c:pt idx="36">
                  <c:v>-0.98725490196078602</c:v>
                </c:pt>
                <c:pt idx="37">
                  <c:v>-0.82101158645276595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  <c:pt idx="46">
                  <c:v>-3</c:v>
                </c:pt>
                <c:pt idx="47">
                  <c:v>-2.9</c:v>
                </c:pt>
                <c:pt idx="48">
                  <c:v>-2.7</c:v>
                </c:pt>
                <c:pt idx="49">
                  <c:v>-0.76727272727272899</c:v>
                </c:pt>
                <c:pt idx="50">
                  <c:v>2.0000000000001399E-2</c:v>
                </c:pt>
                <c:pt idx="52">
                  <c:v>-10</c:v>
                </c:pt>
                <c:pt idx="53">
                  <c:v>-9</c:v>
                </c:pt>
                <c:pt idx="54">
                  <c:v>-8</c:v>
                </c:pt>
                <c:pt idx="55">
                  <c:v>-7</c:v>
                </c:pt>
                <c:pt idx="56">
                  <c:v>-6</c:v>
                </c:pt>
                <c:pt idx="57">
                  <c:v>-5</c:v>
                </c:pt>
                <c:pt idx="58">
                  <c:v>-4</c:v>
                </c:pt>
                <c:pt idx="59">
                  <c:v>-3</c:v>
                </c:pt>
                <c:pt idx="60">
                  <c:v>-2.75</c:v>
                </c:pt>
                <c:pt idx="61">
                  <c:v>-2.5</c:v>
                </c:pt>
                <c:pt idx="62">
                  <c:v>-2.25</c:v>
                </c:pt>
                <c:pt idx="63">
                  <c:v>-2</c:v>
                </c:pt>
                <c:pt idx="64">
                  <c:v>-1.9</c:v>
                </c:pt>
                <c:pt idx="65">
                  <c:v>-1.8</c:v>
                </c:pt>
                <c:pt idx="66">
                  <c:v>-1.7</c:v>
                </c:pt>
                <c:pt idx="67">
                  <c:v>0.377142857142859</c:v>
                </c:pt>
              </c:numCache>
            </c:numRef>
          </c:xVal>
          <c:yVal>
            <c:numRef>
              <c:f>Sheet1!$S$56:$S$123</c:f>
              <c:numCache>
                <c:formatCode>General</c:formatCode>
                <c:ptCount val="68"/>
                <c:pt idx="0">
                  <c:v>25.438000000000002</c:v>
                </c:pt>
                <c:pt idx="1">
                  <c:v>25.472000000000001</c:v>
                </c:pt>
                <c:pt idx="2">
                  <c:v>25.486999999999998</c:v>
                </c:pt>
                <c:pt idx="3">
                  <c:v>25.486000000000001</c:v>
                </c:pt>
                <c:pt idx="4">
                  <c:v>25.466000000000001</c:v>
                </c:pt>
                <c:pt idx="5">
                  <c:v>25.423999999999999</c:v>
                </c:pt>
                <c:pt idx="6">
                  <c:v>25.420999999999999</c:v>
                </c:pt>
                <c:pt idx="7">
                  <c:v>25.419</c:v>
                </c:pt>
                <c:pt idx="8">
                  <c:v>25.416</c:v>
                </c:pt>
                <c:pt idx="9">
                  <c:v>25.414000000000001</c:v>
                </c:pt>
                <c:pt idx="10">
                  <c:v>25.411000000000001</c:v>
                </c:pt>
                <c:pt idx="11">
                  <c:v>25.407000000000004</c:v>
                </c:pt>
                <c:pt idx="12">
                  <c:v>25.402000000000001</c:v>
                </c:pt>
                <c:pt idx="13">
                  <c:v>25.396999999999998</c:v>
                </c:pt>
                <c:pt idx="14">
                  <c:v>25.49</c:v>
                </c:pt>
                <c:pt idx="15">
                  <c:v>25.379000000000001</c:v>
                </c:pt>
                <c:pt idx="16">
                  <c:v>25.363999999999997</c:v>
                </c:pt>
                <c:pt idx="17">
                  <c:v>25.347999999999999</c:v>
                </c:pt>
                <c:pt idx="18">
                  <c:v>25.332999999999998</c:v>
                </c:pt>
                <c:pt idx="19">
                  <c:v>25.316000000000003</c:v>
                </c:pt>
                <c:pt idx="20">
                  <c:v>25.298999999999999</c:v>
                </c:pt>
                <c:pt idx="21">
                  <c:v>25.280999999999999</c:v>
                </c:pt>
                <c:pt idx="22">
                  <c:v>25.260999999999999</c:v>
                </c:pt>
                <c:pt idx="23">
                  <c:v>25.239000000000001</c:v>
                </c:pt>
                <c:pt idx="24">
                  <c:v>25.215</c:v>
                </c:pt>
                <c:pt idx="25">
                  <c:v>25.187999999999999</c:v>
                </c:pt>
                <c:pt idx="26">
                  <c:v>25.158999999999999</c:v>
                </c:pt>
                <c:pt idx="27">
                  <c:v>25.128</c:v>
                </c:pt>
                <c:pt idx="28">
                  <c:v>25.093</c:v>
                </c:pt>
                <c:pt idx="29">
                  <c:v>25.055</c:v>
                </c:pt>
                <c:pt idx="30">
                  <c:v>25.013999999999999</c:v>
                </c:pt>
                <c:pt idx="31">
                  <c:v>24.97</c:v>
                </c:pt>
                <c:pt idx="32">
                  <c:v>24.923000000000002</c:v>
                </c:pt>
                <c:pt idx="33">
                  <c:v>25.046350378787849</c:v>
                </c:pt>
                <c:pt idx="34">
                  <c:v>25.031046568627431</c:v>
                </c:pt>
                <c:pt idx="35">
                  <c:v>25.015742758467013</c:v>
                </c:pt>
                <c:pt idx="36">
                  <c:v>25.000438948306584</c:v>
                </c:pt>
                <c:pt idx="37">
                  <c:v>24.985135138146166</c:v>
                </c:pt>
                <c:pt idx="39">
                  <c:v>25.83</c:v>
                </c:pt>
                <c:pt idx="40">
                  <c:v>25.86</c:v>
                </c:pt>
                <c:pt idx="41">
                  <c:v>25.870999999999999</c:v>
                </c:pt>
                <c:pt idx="42">
                  <c:v>25.866</c:v>
                </c:pt>
                <c:pt idx="43">
                  <c:v>25.843</c:v>
                </c:pt>
                <c:pt idx="44">
                  <c:v>25.797000000000001</c:v>
                </c:pt>
                <c:pt idx="45">
                  <c:v>25.725000000000001</c:v>
                </c:pt>
                <c:pt idx="46">
                  <c:v>25.617999999999999</c:v>
                </c:pt>
                <c:pt idx="47">
                  <c:v>25.6</c:v>
                </c:pt>
                <c:pt idx="48">
                  <c:v>25.56</c:v>
                </c:pt>
                <c:pt idx="49">
                  <c:v>25.528654545454529</c:v>
                </c:pt>
                <c:pt idx="50">
                  <c:v>25.493263636363597</c:v>
                </c:pt>
                <c:pt idx="52">
                  <c:v>26.061</c:v>
                </c:pt>
                <c:pt idx="53">
                  <c:v>26.088999999999999</c:v>
                </c:pt>
                <c:pt idx="54">
                  <c:v>26.097999999999999</c:v>
                </c:pt>
                <c:pt idx="55">
                  <c:v>26.091000000000001</c:v>
                </c:pt>
                <c:pt idx="56">
                  <c:v>26.065000000000001</c:v>
                </c:pt>
                <c:pt idx="57">
                  <c:v>26.015999999999998</c:v>
                </c:pt>
                <c:pt idx="58">
                  <c:v>25.942</c:v>
                </c:pt>
                <c:pt idx="59">
                  <c:v>25.841000000000001</c:v>
                </c:pt>
                <c:pt idx="60">
                  <c:v>25.800999999999998</c:v>
                </c:pt>
                <c:pt idx="61">
                  <c:v>25.754000000000001</c:v>
                </c:pt>
                <c:pt idx="62">
                  <c:v>25.702000000000002</c:v>
                </c:pt>
                <c:pt idx="63">
                  <c:v>25.640999999999998</c:v>
                </c:pt>
                <c:pt idx="64">
                  <c:v>25.608999999999998</c:v>
                </c:pt>
                <c:pt idx="65">
                  <c:v>25.577999999999999</c:v>
                </c:pt>
                <c:pt idx="66">
                  <c:v>25.530999999999999</c:v>
                </c:pt>
                <c:pt idx="67">
                  <c:v>25.489599999999999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44E-4743-B631-5D25191B6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5088112"/>
        <c:axId val="975088656"/>
      </c:scatterChart>
      <c:valAx>
        <c:axId val="975088112"/>
        <c:scaling>
          <c:orientation val="minMax"/>
          <c:max val="1"/>
          <c:min val="-10"/>
        </c:scaling>
        <c:delete val="0"/>
        <c:axPos val="b"/>
        <c:majorGridlines>
          <c:spPr>
            <a:ln w="2539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b="0"/>
                  <a:t>Pin(indB)</a:t>
                </a:r>
              </a:p>
            </c:rich>
          </c:tx>
          <c:layout>
            <c:manualLayout>
              <c:xMode val="edge"/>
              <c:yMode val="edge"/>
              <c:x val="0.4221640001127569"/>
              <c:y val="0.94398676136905668"/>
            </c:manualLayout>
          </c:layout>
          <c:overlay val="0"/>
          <c:spPr>
            <a:noFill/>
            <a:ln w="2031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3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75088656"/>
        <c:crosses val="autoZero"/>
        <c:crossBetween val="midCat"/>
        <c:majorUnit val="1"/>
      </c:valAx>
      <c:valAx>
        <c:axId val="975088656"/>
        <c:scaling>
          <c:orientation val="minMax"/>
          <c:min val="10"/>
        </c:scaling>
        <c:delete val="0"/>
        <c:axPos val="l"/>
        <c:majorGridlines>
          <c:spPr>
            <a:ln w="2539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/>
                  <a:t>Gain/Efficiency/Pout</a:t>
                </a:r>
              </a:p>
            </c:rich>
          </c:tx>
          <c:layout>
            <c:manualLayout>
              <c:xMode val="edge"/>
              <c:yMode val="edge"/>
              <c:x val="8.7520201722642325E-4"/>
              <c:y val="0.39868211173610046"/>
            </c:manualLayout>
          </c:layout>
          <c:overlay val="0"/>
          <c:spPr>
            <a:noFill/>
            <a:ln w="2031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3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75088112"/>
        <c:crossesAt val="-10"/>
        <c:crossBetween val="midCat"/>
        <c:majorUnit val="2"/>
      </c:valAx>
      <c:spPr>
        <a:noFill/>
        <a:ln w="10156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 cap="flat" cmpd="sng" algn="ctr">
      <a:solidFill>
        <a:srgbClr val="00B0F0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64.png"/><Relationship Id="rId4" Type="http://schemas.openxmlformats.org/officeDocument/2006/relationships/image" Target="../media/image67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png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image" Target="../media/image69.png"/><Relationship Id="rId4" Type="http://schemas.openxmlformats.org/officeDocument/2006/relationships/image" Target="../media/image72.png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image" Target="../media/image7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png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image" Target="../media/image79.png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image" Target="../media/image94.wmf"/><Relationship Id="rId3" Type="http://schemas.openxmlformats.org/officeDocument/2006/relationships/image" Target="../media/image84.wmf"/><Relationship Id="rId7" Type="http://schemas.openxmlformats.org/officeDocument/2006/relationships/image" Target="../media/image88.wmf"/><Relationship Id="rId12" Type="http://schemas.openxmlformats.org/officeDocument/2006/relationships/image" Target="../media/image93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11" Type="http://schemas.openxmlformats.org/officeDocument/2006/relationships/image" Target="../media/image92.wmf"/><Relationship Id="rId5" Type="http://schemas.openxmlformats.org/officeDocument/2006/relationships/image" Target="../media/image86.wmf"/><Relationship Id="rId10" Type="http://schemas.openxmlformats.org/officeDocument/2006/relationships/image" Target="../media/image91.wmf"/><Relationship Id="rId4" Type="http://schemas.openxmlformats.org/officeDocument/2006/relationships/image" Target="../media/image85.wmf"/><Relationship Id="rId9" Type="http://schemas.openxmlformats.org/officeDocument/2006/relationships/image" Target="../media/image90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7" Type="http://schemas.openxmlformats.org/officeDocument/2006/relationships/image" Target="../media/image79.png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105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F393C-656A-4A05-9F34-D3218F0218B2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E0E0B-FDEC-4128-A3C9-2249A1AE1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67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E0E0B-FDEC-4128-A3C9-2249A1AE17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75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E0E0B-FDEC-4128-A3C9-2249A1AE17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59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E0E0B-FDEC-4128-A3C9-2249A1AE17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58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 rot="5400000">
            <a:off x="-2612759" y="2612758"/>
            <a:ext cx="6292316" cy="1066800"/>
            <a:chOff x="3428392" y="2984398"/>
            <a:chExt cx="5335215" cy="904533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28392" y="2984398"/>
              <a:ext cx="5335215" cy="88920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 userDrawn="1"/>
          </p:nvSpPr>
          <p:spPr>
            <a:xfrm>
              <a:off x="5738859" y="2987231"/>
              <a:ext cx="3024748" cy="901700"/>
            </a:xfrm>
            <a:prstGeom prst="rect">
              <a:avLst/>
            </a:prstGeom>
            <a:gradFill>
              <a:gsLst>
                <a:gs pos="7000">
                  <a:schemeClr val="accent1">
                    <a:lumMod val="5000"/>
                    <a:lumOff val="95000"/>
                  </a:schemeClr>
                </a:gs>
                <a:gs pos="39000">
                  <a:schemeClr val="bg1">
                    <a:alpha val="50000"/>
                  </a:schemeClr>
                </a:gs>
                <a:gs pos="83000">
                  <a:schemeClr val="bg1">
                    <a:alpha val="27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FCC-CA0B-44FA-9729-9EFE868BC1CB}" type="datetime1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63457" y="3339272"/>
            <a:ext cx="9701649" cy="436098"/>
            <a:chOff x="1063457" y="3339272"/>
            <a:chExt cx="9701649" cy="436098"/>
          </a:xfrm>
        </p:grpSpPr>
        <p:sp>
          <p:nvSpPr>
            <p:cNvPr id="14" name="Rectangle 13"/>
            <p:cNvSpPr/>
            <p:nvPr userDrawn="1"/>
          </p:nvSpPr>
          <p:spPr>
            <a:xfrm>
              <a:off x="1063457" y="3509963"/>
              <a:ext cx="9262209" cy="92075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nut 14"/>
            <p:cNvSpPr/>
            <p:nvPr userDrawn="1"/>
          </p:nvSpPr>
          <p:spPr>
            <a:xfrm>
              <a:off x="10329008" y="3339272"/>
              <a:ext cx="436098" cy="436098"/>
            </a:xfrm>
            <a:prstGeom prst="donu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290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CB4C-2DAD-4E26-AEDF-A9BD9B6F6C59}" type="datetime1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39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228C-5A5F-477A-81C8-5AB4BD483FA6}" type="datetime1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1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209A-57EF-4D66-8950-FF22D482A3A7}" type="datetime1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 rot="5400000">
            <a:off x="-2051507" y="2062278"/>
            <a:ext cx="4963419" cy="838863"/>
            <a:chOff x="3428392" y="2972109"/>
            <a:chExt cx="5335215" cy="901700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28392" y="2984398"/>
              <a:ext cx="5335215" cy="88920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5738858" y="2972109"/>
              <a:ext cx="3024748" cy="901700"/>
            </a:xfrm>
            <a:prstGeom prst="rect">
              <a:avLst/>
            </a:prstGeom>
            <a:gradFill>
              <a:gsLst>
                <a:gs pos="7000">
                  <a:schemeClr val="accent1">
                    <a:lumMod val="5000"/>
                    <a:lumOff val="95000"/>
                  </a:schemeClr>
                </a:gs>
                <a:gs pos="39000">
                  <a:schemeClr val="bg1">
                    <a:alpha val="50000"/>
                  </a:schemeClr>
                </a:gs>
                <a:gs pos="83000">
                  <a:schemeClr val="bg1">
                    <a:alpha val="27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838200" y="1386401"/>
            <a:ext cx="10502900" cy="436098"/>
            <a:chOff x="1063458" y="3351972"/>
            <a:chExt cx="10502900" cy="43609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063458" y="3535363"/>
              <a:ext cx="10079502" cy="108196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nut 11"/>
            <p:cNvSpPr/>
            <p:nvPr userDrawn="1"/>
          </p:nvSpPr>
          <p:spPr>
            <a:xfrm>
              <a:off x="11130260" y="3351972"/>
              <a:ext cx="436098" cy="436098"/>
            </a:xfrm>
            <a:prstGeom prst="donu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084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08B-B954-4651-88E1-05248E69BADC}" type="datetime1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 rot="5400000">
            <a:off x="-2051507" y="2062278"/>
            <a:ext cx="4963419" cy="838863"/>
            <a:chOff x="3428392" y="2972109"/>
            <a:chExt cx="5335215" cy="901700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28392" y="2984398"/>
              <a:ext cx="5335215" cy="88920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5738858" y="2972109"/>
              <a:ext cx="3024748" cy="901700"/>
            </a:xfrm>
            <a:prstGeom prst="rect">
              <a:avLst/>
            </a:prstGeom>
            <a:gradFill>
              <a:gsLst>
                <a:gs pos="7000">
                  <a:schemeClr val="accent1">
                    <a:lumMod val="5000"/>
                    <a:lumOff val="95000"/>
                  </a:schemeClr>
                </a:gs>
                <a:gs pos="39000">
                  <a:schemeClr val="bg1">
                    <a:alpha val="50000"/>
                  </a:schemeClr>
                </a:gs>
                <a:gs pos="83000">
                  <a:schemeClr val="bg1">
                    <a:alpha val="27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831850" y="4287863"/>
            <a:ext cx="10425548" cy="436098"/>
            <a:chOff x="1063458" y="3351972"/>
            <a:chExt cx="10425548" cy="43609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063458" y="3535363"/>
              <a:ext cx="9989450" cy="116621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nut 11"/>
            <p:cNvSpPr/>
            <p:nvPr userDrawn="1"/>
          </p:nvSpPr>
          <p:spPr>
            <a:xfrm>
              <a:off x="11052908" y="3351972"/>
              <a:ext cx="436098" cy="436098"/>
            </a:xfrm>
            <a:prstGeom prst="donu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467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F595-6BEF-40B1-A317-B098603571BA}" type="datetime1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6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4F6A-B420-4467-8A8A-981B1E20655C}" type="datetime1">
              <a:rPr lang="en-US" smtClean="0"/>
              <a:t>10/19/2016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39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AFF4-5D57-48DE-82A1-FA61D34CE8CF}" type="datetime1">
              <a:rPr lang="en-US" smtClean="0"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 rot="5400000">
            <a:off x="-2051507" y="2062278"/>
            <a:ext cx="4963419" cy="838863"/>
            <a:chOff x="3428392" y="2972109"/>
            <a:chExt cx="5335215" cy="901700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28392" y="2984398"/>
              <a:ext cx="5335215" cy="88920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5738858" y="2972109"/>
              <a:ext cx="3024748" cy="901700"/>
            </a:xfrm>
            <a:prstGeom prst="rect">
              <a:avLst/>
            </a:prstGeom>
            <a:gradFill>
              <a:gsLst>
                <a:gs pos="7000">
                  <a:schemeClr val="accent1">
                    <a:lumMod val="5000"/>
                    <a:lumOff val="95000"/>
                  </a:schemeClr>
                </a:gs>
                <a:gs pos="39000">
                  <a:schemeClr val="bg1">
                    <a:alpha val="50000"/>
                  </a:schemeClr>
                </a:gs>
                <a:gs pos="83000">
                  <a:schemeClr val="bg1">
                    <a:alpha val="27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 userDrawn="1"/>
        </p:nvGrpSpPr>
        <p:grpSpPr>
          <a:xfrm>
            <a:off x="838200" y="1254590"/>
            <a:ext cx="10515600" cy="436098"/>
            <a:chOff x="1063458" y="3351972"/>
            <a:chExt cx="10515600" cy="43609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063458" y="3548063"/>
              <a:ext cx="10079502" cy="86019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nut 10"/>
            <p:cNvSpPr/>
            <p:nvPr userDrawn="1"/>
          </p:nvSpPr>
          <p:spPr>
            <a:xfrm>
              <a:off x="11142960" y="3351972"/>
              <a:ext cx="436098" cy="436098"/>
            </a:xfrm>
            <a:prstGeom prst="donu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213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63B6-5975-454E-B40E-A0BA69BDC082}" type="datetime1">
              <a:rPr lang="en-US" smtClean="0"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5400000">
            <a:off x="-2051507" y="2062278"/>
            <a:ext cx="4963419" cy="838863"/>
            <a:chOff x="3428392" y="2972109"/>
            <a:chExt cx="5335215" cy="90170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28392" y="2984398"/>
              <a:ext cx="5335215" cy="88920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5738858" y="2972109"/>
              <a:ext cx="3024748" cy="901700"/>
            </a:xfrm>
            <a:prstGeom prst="rect">
              <a:avLst/>
            </a:prstGeom>
            <a:gradFill>
              <a:gsLst>
                <a:gs pos="7000">
                  <a:schemeClr val="accent1">
                    <a:lumMod val="5000"/>
                    <a:lumOff val="95000"/>
                  </a:schemeClr>
                </a:gs>
                <a:gs pos="39000">
                  <a:schemeClr val="bg1">
                    <a:alpha val="50000"/>
                  </a:schemeClr>
                </a:gs>
                <a:gs pos="83000">
                  <a:schemeClr val="bg1">
                    <a:alpha val="27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806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E0D9-F636-441A-BCDB-2EE2793E8CB7}" type="datetime1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20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BC72-7713-4813-8755-8CC2BFFB359E}" type="datetime1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9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11900"/>
            <a:ext cx="12192000" cy="5460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50ACB1C-4C7E-429E-BEBB-87B100625239}" type="datetime1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F5C5692-BE4B-4715-92AB-862C60B5248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0100"/>
            <a:ext cx="1164318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6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C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7.png"/><Relationship Id="rId18" Type="http://schemas.openxmlformats.org/officeDocument/2006/relationships/image" Target="../media/image18.pn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12" Type="http://schemas.openxmlformats.org/officeDocument/2006/relationships/oleObject" Target="../embeddings/oleObject4.bin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16.png"/><Relationship Id="rId5" Type="http://schemas.openxmlformats.org/officeDocument/2006/relationships/image" Target="../media/image15.png"/><Relationship Id="rId15" Type="http://schemas.openxmlformats.org/officeDocument/2006/relationships/image" Target="../media/image17.png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6.png"/><Relationship Id="rId14" Type="http://schemas.openxmlformats.org/officeDocument/2006/relationships/oleObject" Target="../embeddings/oleObject4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png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oleObject" Target="../embeddings/oleObject17.bin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2.png"/><Relationship Id="rId5" Type="http://schemas.openxmlformats.org/officeDocument/2006/relationships/image" Target="../media/image24.jpe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7.png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6.png"/><Relationship Id="rId9" Type="http://schemas.openxmlformats.org/officeDocument/2006/relationships/oleObject" Target="../embeddings/oleObject2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1.wmf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2.png"/><Relationship Id="rId5" Type="http://schemas.openxmlformats.org/officeDocument/2006/relationships/image" Target="../media/image50.png"/><Relationship Id="rId10" Type="http://schemas.openxmlformats.org/officeDocument/2006/relationships/image" Target="../media/image56.png"/><Relationship Id="rId4" Type="http://schemas.openxmlformats.org/officeDocument/2006/relationships/oleObject" Target="../embeddings/oleObject24.bin"/><Relationship Id="rId9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0.bin"/><Relationship Id="rId3" Type="http://schemas.openxmlformats.org/officeDocument/2006/relationships/image" Target="../media/image58.wmf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52.png"/><Relationship Id="rId4" Type="http://schemas.openxmlformats.org/officeDocument/2006/relationships/image" Target="../media/image59.png"/><Relationship Id="rId9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5.png"/><Relationship Id="rId11" Type="http://schemas.openxmlformats.org/officeDocument/2006/relationships/image" Target="../media/image67.png"/><Relationship Id="rId5" Type="http://schemas.openxmlformats.org/officeDocument/2006/relationships/oleObject" Target="../embeddings/oleObject28.bin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64.png"/><Relationship Id="rId9" Type="http://schemas.openxmlformats.org/officeDocument/2006/relationships/oleObject" Target="../embeddings/oleObject3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0.png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72.png"/><Relationship Id="rId4" Type="http://schemas.openxmlformats.org/officeDocument/2006/relationships/image" Target="../media/image69.png"/><Relationship Id="rId9" Type="http://schemas.openxmlformats.org/officeDocument/2006/relationships/oleObject" Target="../embeddings/oleObject38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9.png"/><Relationship Id="rId5" Type="http://schemas.openxmlformats.org/officeDocument/2006/relationships/oleObject" Target="../embeddings/oleObject41.bin"/><Relationship Id="rId4" Type="http://schemas.openxmlformats.org/officeDocument/2006/relationships/image" Target="../media/image7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4.jpeg"/><Relationship Id="rId4" Type="http://schemas.openxmlformats.org/officeDocument/2006/relationships/image" Target="../media/image7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7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7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0.png"/><Relationship Id="rId5" Type="http://schemas.openxmlformats.org/officeDocument/2006/relationships/oleObject" Target="../embeddings/oleObject47.bin"/><Relationship Id="rId4" Type="http://schemas.openxmlformats.org/officeDocument/2006/relationships/image" Target="../media/image7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oleObject" Target="../embeddings/oleObject54.bin"/><Relationship Id="rId18" Type="http://schemas.openxmlformats.org/officeDocument/2006/relationships/oleObject" Target="../embeddings/oleObject56.bin"/><Relationship Id="rId26" Type="http://schemas.openxmlformats.org/officeDocument/2006/relationships/oleObject" Target="../embeddings/oleObject60.bin"/><Relationship Id="rId3" Type="http://schemas.openxmlformats.org/officeDocument/2006/relationships/oleObject" Target="../embeddings/oleObject49.bin"/><Relationship Id="rId21" Type="http://schemas.openxmlformats.org/officeDocument/2006/relationships/image" Target="../media/image90.wmf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86.wmf"/><Relationship Id="rId17" Type="http://schemas.openxmlformats.org/officeDocument/2006/relationships/image" Target="../media/image95.png"/><Relationship Id="rId25" Type="http://schemas.openxmlformats.org/officeDocument/2006/relationships/image" Target="../media/image92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88.wmf"/><Relationship Id="rId20" Type="http://schemas.openxmlformats.org/officeDocument/2006/relationships/oleObject" Target="../embeddings/oleObject57.bin"/><Relationship Id="rId29" Type="http://schemas.openxmlformats.org/officeDocument/2006/relationships/image" Target="../media/image94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53.bin"/><Relationship Id="rId24" Type="http://schemas.openxmlformats.org/officeDocument/2006/relationships/oleObject" Target="../embeddings/oleObject59.bin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55.bin"/><Relationship Id="rId23" Type="http://schemas.openxmlformats.org/officeDocument/2006/relationships/image" Target="../media/image91.wmf"/><Relationship Id="rId28" Type="http://schemas.openxmlformats.org/officeDocument/2006/relationships/oleObject" Target="../embeddings/oleObject61.bin"/><Relationship Id="rId10" Type="http://schemas.openxmlformats.org/officeDocument/2006/relationships/image" Target="../media/image85.wmf"/><Relationship Id="rId19" Type="http://schemas.openxmlformats.org/officeDocument/2006/relationships/image" Target="../media/image89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87.wmf"/><Relationship Id="rId22" Type="http://schemas.openxmlformats.org/officeDocument/2006/relationships/oleObject" Target="../embeddings/oleObject58.bin"/><Relationship Id="rId27" Type="http://schemas.openxmlformats.org/officeDocument/2006/relationships/image" Target="../media/image93.wmf"/><Relationship Id="rId30" Type="http://schemas.openxmlformats.org/officeDocument/2006/relationships/image" Target="../media/image9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oleObject" Target="../embeddings/oleObject66.bin"/><Relationship Id="rId18" Type="http://schemas.openxmlformats.org/officeDocument/2006/relationships/image" Target="../media/image79.png"/><Relationship Id="rId3" Type="http://schemas.openxmlformats.org/officeDocument/2006/relationships/oleObject" Target="../embeddings/oleObject62.bin"/><Relationship Id="rId7" Type="http://schemas.openxmlformats.org/officeDocument/2006/relationships/image" Target="../media/image98.wmf"/><Relationship Id="rId12" Type="http://schemas.openxmlformats.org/officeDocument/2006/relationships/image" Target="../media/image100.wmf"/><Relationship Id="rId17" Type="http://schemas.openxmlformats.org/officeDocument/2006/relationships/oleObject" Target="../embeddings/oleObject68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02.wmf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63.bin"/><Relationship Id="rId11" Type="http://schemas.openxmlformats.org/officeDocument/2006/relationships/oleObject" Target="../embeddings/oleObject65.bin"/><Relationship Id="rId5" Type="http://schemas.openxmlformats.org/officeDocument/2006/relationships/image" Target="../media/image103.png"/><Relationship Id="rId15" Type="http://schemas.openxmlformats.org/officeDocument/2006/relationships/oleObject" Target="../embeddings/oleObject67.bin"/><Relationship Id="rId10" Type="http://schemas.openxmlformats.org/officeDocument/2006/relationships/image" Target="../media/image99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101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105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08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09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1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11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11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W-24NAT </a:t>
            </a:r>
            <a:br>
              <a:rPr lang="en-US" dirty="0" smtClean="0"/>
            </a:br>
            <a:r>
              <a:rPr lang="en-US" sz="3600" dirty="0" smtClean="0"/>
              <a:t>PA for WCDMA 3GPP Applications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Anurag Nigam</a:t>
            </a:r>
          </a:p>
          <a:p>
            <a:r>
              <a:rPr lang="en-US" dirty="0" smtClean="0"/>
              <a:t>IBM Microelectronics, Boston, MA</a:t>
            </a:r>
            <a:endParaRPr lang="en-US" dirty="0"/>
          </a:p>
        </p:txBody>
      </p:sp>
      <p:pic>
        <p:nvPicPr>
          <p:cNvPr id="4" name="Picture 5" descr="E:\Anurag_Nigam\DataSheets\Natlogo2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122363"/>
            <a:ext cx="2362200" cy="185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8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Description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9855" y="1854555"/>
            <a:ext cx="5116145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Two Stage PA with off-chip matching</a:t>
            </a:r>
          </a:p>
          <a:p>
            <a:pPr algn="ctr"/>
            <a:r>
              <a:rPr lang="en-US" dirty="0" smtClean="0"/>
              <a:t>Compliant with WCDMA 3 GPP (Japanese) Standards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83171" y="1993054"/>
            <a:ext cx="4170629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Two Stage PA 50</a:t>
            </a:r>
            <a:r>
              <a:rPr lang="el-GR" dirty="0" smtClean="0"/>
              <a:t>Ω</a:t>
            </a:r>
            <a:r>
              <a:rPr lang="en-US" dirty="0" smtClean="0"/>
              <a:t> Module on BT Substrate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6227461" y="2085387"/>
            <a:ext cx="824248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" name="Group 152"/>
          <p:cNvGrpSpPr/>
          <p:nvPr/>
        </p:nvGrpSpPr>
        <p:grpSpPr>
          <a:xfrm>
            <a:off x="2093329" y="2891409"/>
            <a:ext cx="8268263" cy="3278086"/>
            <a:chOff x="2105288" y="3007320"/>
            <a:chExt cx="8268263" cy="3278086"/>
          </a:xfrm>
        </p:grpSpPr>
        <p:grpSp>
          <p:nvGrpSpPr>
            <p:cNvPr id="135" name="Group 134"/>
            <p:cNvGrpSpPr/>
            <p:nvPr/>
          </p:nvGrpSpPr>
          <p:grpSpPr>
            <a:xfrm>
              <a:off x="2267738" y="3019580"/>
              <a:ext cx="7919446" cy="3227091"/>
              <a:chOff x="979855" y="3122611"/>
              <a:chExt cx="7919446" cy="3227091"/>
            </a:xfrm>
          </p:grpSpPr>
          <p:sp>
            <p:nvSpPr>
              <p:cNvPr id="131" name="Rectangle 130"/>
              <p:cNvSpPr/>
              <p:nvPr/>
            </p:nvSpPr>
            <p:spPr>
              <a:xfrm>
                <a:off x="2446986" y="4121239"/>
                <a:ext cx="4893972" cy="222846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4" name="Straight Arrow Connector 113"/>
              <p:cNvCxnSpPr/>
              <p:nvPr/>
            </p:nvCxnSpPr>
            <p:spPr>
              <a:xfrm>
                <a:off x="3501435" y="3178333"/>
                <a:ext cx="0" cy="1263781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Freeform 24"/>
              <p:cNvSpPr/>
              <p:nvPr/>
            </p:nvSpPr>
            <p:spPr>
              <a:xfrm>
                <a:off x="979855" y="3181080"/>
                <a:ext cx="5165729" cy="1261034"/>
              </a:xfrm>
              <a:custGeom>
                <a:avLst/>
                <a:gdLst>
                  <a:gd name="connsiteX0" fmla="*/ 0 w 4043966"/>
                  <a:gd name="connsiteY0" fmla="*/ 0 h 231819"/>
                  <a:gd name="connsiteX1" fmla="*/ 4043966 w 4043966"/>
                  <a:gd name="connsiteY1" fmla="*/ 0 h 231819"/>
                  <a:gd name="connsiteX2" fmla="*/ 4043966 w 4043966"/>
                  <a:gd name="connsiteY2" fmla="*/ 231819 h 231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43966" h="231819">
                    <a:moveTo>
                      <a:pt x="0" y="0"/>
                    </a:moveTo>
                    <a:lnTo>
                      <a:pt x="4043966" y="0"/>
                    </a:lnTo>
                    <a:lnTo>
                      <a:pt x="4043966" y="231819"/>
                    </a:ln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5852503" y="3122611"/>
                <a:ext cx="887440" cy="812398"/>
                <a:chOff x="8299422" y="3400023"/>
                <a:chExt cx="887440" cy="812398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8371268" y="3631842"/>
                  <a:ext cx="399245" cy="5805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4" name="Group 73"/>
                <p:cNvGrpSpPr/>
                <p:nvPr/>
              </p:nvGrpSpPr>
              <p:grpSpPr>
                <a:xfrm>
                  <a:off x="8299422" y="3804557"/>
                  <a:ext cx="143692" cy="231701"/>
                  <a:chOff x="8299422" y="3804557"/>
                  <a:chExt cx="143692" cy="231701"/>
                </a:xfrm>
              </p:grpSpPr>
              <p:sp>
                <p:nvSpPr>
                  <p:cNvPr id="27" name="Oval 26"/>
                  <p:cNvSpPr/>
                  <p:nvPr/>
                </p:nvSpPr>
                <p:spPr>
                  <a:xfrm>
                    <a:off x="8299422" y="3804557"/>
                    <a:ext cx="143692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Oval 27"/>
                  <p:cNvSpPr/>
                  <p:nvPr/>
                </p:nvSpPr>
                <p:spPr>
                  <a:xfrm>
                    <a:off x="8299422" y="3827416"/>
                    <a:ext cx="143692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Oval 28"/>
                  <p:cNvSpPr/>
                  <p:nvPr/>
                </p:nvSpPr>
                <p:spPr>
                  <a:xfrm>
                    <a:off x="8299422" y="3850275"/>
                    <a:ext cx="143692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Oval 29"/>
                  <p:cNvSpPr/>
                  <p:nvPr/>
                </p:nvSpPr>
                <p:spPr>
                  <a:xfrm>
                    <a:off x="8299422" y="3876412"/>
                    <a:ext cx="143692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8299422" y="3899271"/>
                    <a:ext cx="143692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8299422" y="3922130"/>
                    <a:ext cx="143692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8299422" y="3944989"/>
                    <a:ext cx="143692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>
                  <a:xfrm>
                    <a:off x="8299422" y="3967680"/>
                    <a:ext cx="143692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>
                  <a:xfrm>
                    <a:off x="8299422" y="3990539"/>
                    <a:ext cx="143692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0" name="Group 79"/>
                <p:cNvGrpSpPr/>
                <p:nvPr/>
              </p:nvGrpSpPr>
              <p:grpSpPr>
                <a:xfrm>
                  <a:off x="8712519" y="3873135"/>
                  <a:ext cx="114299" cy="51170"/>
                  <a:chOff x="8712519" y="3873135"/>
                  <a:chExt cx="114299" cy="51170"/>
                </a:xfrm>
              </p:grpSpPr>
              <p:sp>
                <p:nvSpPr>
                  <p:cNvPr id="78" name="Rectangle 77"/>
                  <p:cNvSpPr/>
                  <p:nvPr/>
                </p:nvSpPr>
                <p:spPr>
                  <a:xfrm>
                    <a:off x="8715375" y="3873135"/>
                    <a:ext cx="111443" cy="4899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8712519" y="3873135"/>
                    <a:ext cx="108585" cy="0"/>
                  </a:xfrm>
                  <a:prstGeom prst="line">
                    <a:avLst/>
                  </a:prstGeom>
                  <a:ln w="127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>
                    <a:off x="8712519" y="3924305"/>
                    <a:ext cx="108585" cy="0"/>
                  </a:xfrm>
                  <a:prstGeom prst="line">
                    <a:avLst/>
                  </a:prstGeom>
                  <a:ln w="127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" name="Group 87"/>
                <p:cNvGrpSpPr/>
                <p:nvPr/>
              </p:nvGrpSpPr>
              <p:grpSpPr>
                <a:xfrm>
                  <a:off x="8592503" y="3400023"/>
                  <a:ext cx="594359" cy="114299"/>
                  <a:chOff x="8569643" y="3377564"/>
                  <a:chExt cx="594359" cy="114299"/>
                </a:xfrm>
              </p:grpSpPr>
              <p:cxnSp>
                <p:nvCxnSpPr>
                  <p:cNvPr id="82" name="Straight Connector 81"/>
                  <p:cNvCxnSpPr/>
                  <p:nvPr/>
                </p:nvCxnSpPr>
                <p:spPr>
                  <a:xfrm>
                    <a:off x="8569643" y="3434715"/>
                    <a:ext cx="562927" cy="0"/>
                  </a:xfrm>
                  <a:prstGeom prst="line">
                    <a:avLst/>
                  </a:prstGeom>
                  <a:ln w="127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3" name="Isosceles Triangle 82"/>
                  <p:cNvSpPr/>
                  <p:nvPr/>
                </p:nvSpPr>
                <p:spPr>
                  <a:xfrm rot="5400000">
                    <a:off x="9096108" y="3405052"/>
                    <a:ext cx="72923" cy="62865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4" name="Group 83"/>
                  <p:cNvGrpSpPr/>
                  <p:nvPr/>
                </p:nvGrpSpPr>
                <p:grpSpPr>
                  <a:xfrm rot="16200000">
                    <a:off x="8793957" y="3409129"/>
                    <a:ext cx="114299" cy="51170"/>
                    <a:chOff x="8712519" y="3873135"/>
                    <a:chExt cx="114299" cy="51170"/>
                  </a:xfrm>
                </p:grpSpPr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8715375" y="3873135"/>
                      <a:ext cx="111443" cy="4899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86" name="Straight Connector 85"/>
                    <p:cNvCxnSpPr/>
                    <p:nvPr/>
                  </p:nvCxnSpPr>
                  <p:spPr>
                    <a:xfrm>
                      <a:off x="8712519" y="3873135"/>
                      <a:ext cx="108585" cy="0"/>
                    </a:xfrm>
                    <a:prstGeom prst="line">
                      <a:avLst/>
                    </a:prstGeom>
                    <a:ln w="12700"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Straight Connector 86"/>
                    <p:cNvCxnSpPr/>
                    <p:nvPr/>
                  </p:nvCxnSpPr>
                  <p:spPr>
                    <a:xfrm>
                      <a:off x="8712519" y="3924305"/>
                      <a:ext cx="108585" cy="0"/>
                    </a:xfrm>
                    <a:prstGeom prst="line">
                      <a:avLst/>
                    </a:prstGeom>
                    <a:ln w="12700"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90" name="Group 89"/>
              <p:cNvGrpSpPr/>
              <p:nvPr/>
            </p:nvGrpSpPr>
            <p:grpSpPr>
              <a:xfrm>
                <a:off x="3241419" y="3354875"/>
                <a:ext cx="527396" cy="580579"/>
                <a:chOff x="8299422" y="3631842"/>
                <a:chExt cx="527396" cy="580579"/>
              </a:xfrm>
            </p:grpSpPr>
            <p:sp>
              <p:nvSpPr>
                <p:cNvPr id="91" name="Rectangle 90"/>
                <p:cNvSpPr/>
                <p:nvPr/>
              </p:nvSpPr>
              <p:spPr>
                <a:xfrm>
                  <a:off x="8371268" y="3631842"/>
                  <a:ext cx="399245" cy="5805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2" name="Group 91"/>
                <p:cNvGrpSpPr/>
                <p:nvPr/>
              </p:nvGrpSpPr>
              <p:grpSpPr>
                <a:xfrm>
                  <a:off x="8299422" y="3804557"/>
                  <a:ext cx="143692" cy="231701"/>
                  <a:chOff x="8299422" y="3804557"/>
                  <a:chExt cx="143692" cy="231701"/>
                </a:xfrm>
              </p:grpSpPr>
              <p:sp>
                <p:nvSpPr>
                  <p:cNvPr id="104" name="Oval 103"/>
                  <p:cNvSpPr/>
                  <p:nvPr/>
                </p:nvSpPr>
                <p:spPr>
                  <a:xfrm>
                    <a:off x="8299422" y="3804557"/>
                    <a:ext cx="143692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Oval 104"/>
                  <p:cNvSpPr/>
                  <p:nvPr/>
                </p:nvSpPr>
                <p:spPr>
                  <a:xfrm>
                    <a:off x="8299422" y="3827416"/>
                    <a:ext cx="143692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Oval 105"/>
                  <p:cNvSpPr/>
                  <p:nvPr/>
                </p:nvSpPr>
                <p:spPr>
                  <a:xfrm>
                    <a:off x="8299422" y="3850275"/>
                    <a:ext cx="143692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Oval 106"/>
                  <p:cNvSpPr/>
                  <p:nvPr/>
                </p:nvSpPr>
                <p:spPr>
                  <a:xfrm>
                    <a:off x="8299422" y="3876412"/>
                    <a:ext cx="143692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Oval 107"/>
                  <p:cNvSpPr/>
                  <p:nvPr/>
                </p:nvSpPr>
                <p:spPr>
                  <a:xfrm>
                    <a:off x="8299422" y="3899271"/>
                    <a:ext cx="143692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Oval 108"/>
                  <p:cNvSpPr/>
                  <p:nvPr/>
                </p:nvSpPr>
                <p:spPr>
                  <a:xfrm>
                    <a:off x="8299422" y="3922130"/>
                    <a:ext cx="143692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Oval 109"/>
                  <p:cNvSpPr/>
                  <p:nvPr/>
                </p:nvSpPr>
                <p:spPr>
                  <a:xfrm>
                    <a:off x="8299422" y="3944989"/>
                    <a:ext cx="143692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Oval 110"/>
                  <p:cNvSpPr/>
                  <p:nvPr/>
                </p:nvSpPr>
                <p:spPr>
                  <a:xfrm>
                    <a:off x="8299422" y="3967680"/>
                    <a:ext cx="143692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Oval 111"/>
                  <p:cNvSpPr/>
                  <p:nvPr/>
                </p:nvSpPr>
                <p:spPr>
                  <a:xfrm>
                    <a:off x="8299422" y="3990539"/>
                    <a:ext cx="143692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3" name="Group 92"/>
                <p:cNvGrpSpPr/>
                <p:nvPr/>
              </p:nvGrpSpPr>
              <p:grpSpPr>
                <a:xfrm>
                  <a:off x="8712519" y="3873135"/>
                  <a:ext cx="114299" cy="51170"/>
                  <a:chOff x="8712519" y="3873135"/>
                  <a:chExt cx="114299" cy="51170"/>
                </a:xfrm>
              </p:grpSpPr>
              <p:sp>
                <p:nvSpPr>
                  <p:cNvPr id="101" name="Rectangle 100"/>
                  <p:cNvSpPr/>
                  <p:nvPr/>
                </p:nvSpPr>
                <p:spPr>
                  <a:xfrm>
                    <a:off x="8715375" y="3873135"/>
                    <a:ext cx="111443" cy="4899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02" name="Straight Connector 101"/>
                  <p:cNvCxnSpPr/>
                  <p:nvPr/>
                </p:nvCxnSpPr>
                <p:spPr>
                  <a:xfrm>
                    <a:off x="8712519" y="3873135"/>
                    <a:ext cx="108585" cy="0"/>
                  </a:xfrm>
                  <a:prstGeom prst="line">
                    <a:avLst/>
                  </a:prstGeom>
                  <a:ln w="127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/>
                  <p:cNvCxnSpPr/>
                  <p:nvPr/>
                </p:nvCxnSpPr>
                <p:spPr>
                  <a:xfrm>
                    <a:off x="8712519" y="3924305"/>
                    <a:ext cx="108585" cy="0"/>
                  </a:xfrm>
                  <a:prstGeom prst="line">
                    <a:avLst/>
                  </a:prstGeom>
                  <a:ln w="127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15" name="Freeform 114"/>
              <p:cNvSpPr/>
              <p:nvPr/>
            </p:nvSpPr>
            <p:spPr>
              <a:xfrm>
                <a:off x="2691685" y="3193961"/>
                <a:ext cx="206061" cy="2691684"/>
              </a:xfrm>
              <a:custGeom>
                <a:avLst/>
                <a:gdLst>
                  <a:gd name="connsiteX0" fmla="*/ 0 w 206061"/>
                  <a:gd name="connsiteY0" fmla="*/ 0 h 2691684"/>
                  <a:gd name="connsiteX1" fmla="*/ 0 w 206061"/>
                  <a:gd name="connsiteY1" fmla="*/ 2691684 h 2691684"/>
                  <a:gd name="connsiteX2" fmla="*/ 206061 w 206061"/>
                  <a:gd name="connsiteY2" fmla="*/ 2691684 h 2691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6061" h="2691684">
                    <a:moveTo>
                      <a:pt x="0" y="0"/>
                    </a:moveTo>
                    <a:lnTo>
                      <a:pt x="0" y="2691684"/>
                    </a:lnTo>
                    <a:lnTo>
                      <a:pt x="206061" y="2691684"/>
                    </a:ln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692980" y="4454993"/>
                <a:ext cx="588135" cy="5881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8" name="Straight Arrow Connector 117"/>
              <p:cNvCxnSpPr>
                <a:stCxn id="116" idx="3"/>
              </p:cNvCxnSpPr>
              <p:nvPr/>
            </p:nvCxnSpPr>
            <p:spPr>
              <a:xfrm>
                <a:off x="8281115" y="4749061"/>
                <a:ext cx="618186" cy="3243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Rectangle 118"/>
              <p:cNvSpPr/>
              <p:nvPr/>
            </p:nvSpPr>
            <p:spPr>
              <a:xfrm>
                <a:off x="1590012" y="4454992"/>
                <a:ext cx="588135" cy="5881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1" name="Straight Arrow Connector 120"/>
              <p:cNvCxnSpPr>
                <a:stCxn id="119" idx="1"/>
              </p:cNvCxnSpPr>
              <p:nvPr/>
            </p:nvCxnSpPr>
            <p:spPr>
              <a:xfrm flipH="1" flipV="1">
                <a:off x="979855" y="4749059"/>
                <a:ext cx="610157" cy="1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8" name="Group 127"/>
              <p:cNvGrpSpPr/>
              <p:nvPr/>
            </p:nvGrpSpPr>
            <p:grpSpPr>
              <a:xfrm>
                <a:off x="3495552" y="3218021"/>
                <a:ext cx="594359" cy="114298"/>
                <a:chOff x="6297984" y="3275012"/>
                <a:chExt cx="594359" cy="114298"/>
              </a:xfrm>
            </p:grpSpPr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6297984" y="3332162"/>
                  <a:ext cx="562927" cy="0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Isosceles Triangle 123"/>
                <p:cNvSpPr/>
                <p:nvPr/>
              </p:nvSpPr>
              <p:spPr>
                <a:xfrm rot="5400000">
                  <a:off x="6824449" y="3302499"/>
                  <a:ext cx="72923" cy="62865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 rot="16200000">
                  <a:off x="6522639" y="3306236"/>
                  <a:ext cx="111443" cy="4899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6" name="Straight Connector 125"/>
                <p:cNvCxnSpPr/>
                <p:nvPr/>
              </p:nvCxnSpPr>
              <p:spPr>
                <a:xfrm rot="16200000">
                  <a:off x="6499570" y="3335018"/>
                  <a:ext cx="108585" cy="0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6200000">
                  <a:off x="6550740" y="3335018"/>
                  <a:ext cx="108585" cy="0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/>
              <p:cNvGrpSpPr/>
              <p:nvPr/>
            </p:nvGrpSpPr>
            <p:grpSpPr>
              <a:xfrm>
                <a:off x="1284933" y="5215944"/>
                <a:ext cx="1162053" cy="236728"/>
                <a:chOff x="1284933" y="5215944"/>
                <a:chExt cx="1162053" cy="236728"/>
              </a:xfrm>
            </p:grpSpPr>
            <p:sp>
              <p:nvSpPr>
                <p:cNvPr id="122" name="Freeform 121"/>
                <p:cNvSpPr/>
                <p:nvPr/>
              </p:nvSpPr>
              <p:spPr>
                <a:xfrm>
                  <a:off x="1326524" y="5215944"/>
                  <a:ext cx="1120462" cy="193183"/>
                </a:xfrm>
                <a:custGeom>
                  <a:avLst/>
                  <a:gdLst>
                    <a:gd name="connsiteX0" fmla="*/ 0 w 1120462"/>
                    <a:gd name="connsiteY0" fmla="*/ 193183 h 193183"/>
                    <a:gd name="connsiteX1" fmla="*/ 0 w 1120462"/>
                    <a:gd name="connsiteY1" fmla="*/ 0 h 193183"/>
                    <a:gd name="connsiteX2" fmla="*/ 1120462 w 1120462"/>
                    <a:gd name="connsiteY2" fmla="*/ 0 h 193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0462" h="193183">
                      <a:moveTo>
                        <a:pt x="0" y="193183"/>
                      </a:moveTo>
                      <a:lnTo>
                        <a:pt x="0" y="0"/>
                      </a:lnTo>
                      <a:lnTo>
                        <a:pt x="1120462" y="0"/>
                      </a:ln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Isosceles Triangle 128"/>
                <p:cNvSpPr/>
                <p:nvPr/>
              </p:nvSpPr>
              <p:spPr>
                <a:xfrm rot="10800000">
                  <a:off x="1284933" y="5389807"/>
                  <a:ext cx="72923" cy="62865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2193701" y="4212421"/>
                <a:ext cx="5499279" cy="1866407"/>
                <a:chOff x="2193701" y="4212421"/>
                <a:chExt cx="5499279" cy="1866407"/>
              </a:xfrm>
            </p:grpSpPr>
            <p:cxnSp>
              <p:nvCxnSpPr>
                <p:cNvPr id="19" name="Straight Arrow Connector 18"/>
                <p:cNvCxnSpPr/>
                <p:nvPr/>
              </p:nvCxnSpPr>
              <p:spPr>
                <a:xfrm flipH="1">
                  <a:off x="6739943" y="5859887"/>
                  <a:ext cx="910108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3" name="Group 132"/>
                <p:cNvGrpSpPr/>
                <p:nvPr/>
              </p:nvGrpSpPr>
              <p:grpSpPr>
                <a:xfrm>
                  <a:off x="2193701" y="4212421"/>
                  <a:ext cx="5499279" cy="1866407"/>
                  <a:chOff x="2193701" y="4212421"/>
                  <a:chExt cx="5499279" cy="1866407"/>
                </a:xfrm>
              </p:grpSpPr>
              <p:sp>
                <p:nvSpPr>
                  <p:cNvPr id="7" name="Isosceles Triangle 6"/>
                  <p:cNvSpPr/>
                  <p:nvPr/>
                </p:nvSpPr>
                <p:spPr>
                  <a:xfrm rot="5400000">
                    <a:off x="3052293" y="4288665"/>
                    <a:ext cx="1105522" cy="95303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Isosceles Triangle 7"/>
                  <p:cNvSpPr/>
                  <p:nvPr/>
                </p:nvSpPr>
                <p:spPr>
                  <a:xfrm rot="5400000">
                    <a:off x="5674700" y="4288664"/>
                    <a:ext cx="1105522" cy="95303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Oval 8"/>
                  <p:cNvSpPr/>
                  <p:nvPr/>
                </p:nvSpPr>
                <p:spPr>
                  <a:xfrm>
                    <a:off x="4494727" y="4378817"/>
                    <a:ext cx="746974" cy="74697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1" name="Straight Arrow Connector 10"/>
                  <p:cNvCxnSpPr/>
                  <p:nvPr/>
                </p:nvCxnSpPr>
                <p:spPr>
                  <a:xfrm>
                    <a:off x="2193701" y="4752304"/>
                    <a:ext cx="549927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" name="Rounded Rectangle 11"/>
                  <p:cNvSpPr/>
                  <p:nvPr/>
                </p:nvSpPr>
                <p:spPr>
                  <a:xfrm>
                    <a:off x="2893983" y="5640946"/>
                    <a:ext cx="1287887" cy="437882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Rounded Rectangle 12"/>
                  <p:cNvSpPr/>
                  <p:nvPr/>
                </p:nvSpPr>
                <p:spPr>
                  <a:xfrm>
                    <a:off x="5452056" y="5640946"/>
                    <a:ext cx="1287887" cy="437882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6" name="Straight Arrow Connector 15"/>
                  <p:cNvCxnSpPr/>
                  <p:nvPr/>
                </p:nvCxnSpPr>
                <p:spPr>
                  <a:xfrm flipV="1">
                    <a:off x="6134636" y="5112913"/>
                    <a:ext cx="0" cy="528033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Arrow Connector 16"/>
                  <p:cNvCxnSpPr/>
                  <p:nvPr/>
                </p:nvCxnSpPr>
                <p:spPr>
                  <a:xfrm flipV="1">
                    <a:off x="3501435" y="5125791"/>
                    <a:ext cx="0" cy="528033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Rounded Rectangle 20"/>
                  <p:cNvSpPr/>
                  <p:nvPr/>
                </p:nvSpPr>
                <p:spPr>
                  <a:xfrm>
                    <a:off x="5127084" y="5099002"/>
                    <a:ext cx="448615" cy="437882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Freeform 21"/>
                  <p:cNvSpPr/>
                  <p:nvPr/>
                </p:nvSpPr>
                <p:spPr>
                  <a:xfrm>
                    <a:off x="5357611" y="4932608"/>
                    <a:ext cx="386366" cy="167426"/>
                  </a:xfrm>
                  <a:custGeom>
                    <a:avLst/>
                    <a:gdLst>
                      <a:gd name="connsiteX0" fmla="*/ 0 w 386366"/>
                      <a:gd name="connsiteY0" fmla="*/ 167426 h 167426"/>
                      <a:gd name="connsiteX1" fmla="*/ 0 w 386366"/>
                      <a:gd name="connsiteY1" fmla="*/ 0 h 167426"/>
                      <a:gd name="connsiteX2" fmla="*/ 386366 w 386366"/>
                      <a:gd name="connsiteY2" fmla="*/ 0 h 167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86366" h="167426">
                        <a:moveTo>
                          <a:pt x="0" y="167426"/>
                        </a:moveTo>
                        <a:lnTo>
                          <a:pt x="0" y="0"/>
                        </a:lnTo>
                        <a:lnTo>
                          <a:pt x="386366" y="0"/>
                        </a:lnTo>
                      </a:path>
                    </a:pathLst>
                  </a:custGeom>
                  <a:noFill/>
                  <a:ln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Freeform 131"/>
                  <p:cNvSpPr/>
                  <p:nvPr/>
                </p:nvSpPr>
                <p:spPr>
                  <a:xfrm>
                    <a:off x="2704563" y="5473521"/>
                    <a:ext cx="2743200" cy="399245"/>
                  </a:xfrm>
                  <a:custGeom>
                    <a:avLst/>
                    <a:gdLst>
                      <a:gd name="connsiteX0" fmla="*/ 0 w 2743200"/>
                      <a:gd name="connsiteY0" fmla="*/ 0 h 399245"/>
                      <a:gd name="connsiteX1" fmla="*/ 2073499 w 2743200"/>
                      <a:gd name="connsiteY1" fmla="*/ 0 h 399245"/>
                      <a:gd name="connsiteX2" fmla="*/ 2073499 w 2743200"/>
                      <a:gd name="connsiteY2" fmla="*/ 399245 h 399245"/>
                      <a:gd name="connsiteX3" fmla="*/ 2743200 w 2743200"/>
                      <a:gd name="connsiteY3" fmla="*/ 399245 h 3992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3200" h="399245">
                        <a:moveTo>
                          <a:pt x="0" y="0"/>
                        </a:moveTo>
                        <a:lnTo>
                          <a:pt x="2073499" y="0"/>
                        </a:lnTo>
                        <a:lnTo>
                          <a:pt x="2073499" y="399245"/>
                        </a:lnTo>
                        <a:lnTo>
                          <a:pt x="2743200" y="399245"/>
                        </a:lnTo>
                      </a:path>
                    </a:pathLst>
                  </a:custGeom>
                  <a:noFill/>
                  <a:ln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36" name="TextBox 135"/>
            <p:cNvSpPr txBox="1"/>
            <p:nvPr/>
          </p:nvSpPr>
          <p:spPr>
            <a:xfrm>
              <a:off x="8571585" y="4931373"/>
              <a:ext cx="1508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Output Match</a:t>
              </a:r>
              <a:endParaRPr lang="en-US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430333" y="4026726"/>
              <a:ext cx="13370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 Match</a:t>
              </a:r>
              <a:endParaRPr lang="en-US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7639344" y="3528115"/>
              <a:ext cx="1671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Bias Decoupling</a:t>
              </a:r>
              <a:endParaRPr lang="en-US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4967341" y="3476351"/>
              <a:ext cx="1671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Bias Decoupling</a:t>
              </a:r>
              <a:endParaRPr lang="en-US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768676" y="4922622"/>
              <a:ext cx="1323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Driver Stage</a:t>
              </a:r>
              <a:endParaRPr lang="en-US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7371548" y="4007920"/>
              <a:ext cx="1344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Power Stage</a:t>
              </a:r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5621448" y="3976190"/>
              <a:ext cx="1198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 Stage</a:t>
              </a:r>
              <a:endParaRPr lang="en-US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084612" y="5908138"/>
              <a:ext cx="14323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Bandgap Bias</a:t>
              </a:r>
              <a:endParaRPr lang="en-US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6695696" y="5916074"/>
              <a:ext cx="14323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Bandgap Bias</a:t>
              </a:r>
              <a:endParaRPr lang="en-US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9584552" y="4306885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RF out</a:t>
              </a:r>
              <a:endParaRPr lang="en-US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2105288" y="4306885"/>
              <a:ext cx="643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RF in</a:t>
              </a:r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2603176" y="5061397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GND</a:t>
              </a:r>
              <a:endParaRPr lang="en-US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2207188" y="3007320"/>
              <a:ext cx="560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VCC</a:t>
              </a:r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628050" y="5759162"/>
              <a:ext cx="949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On-Chip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9142465" y="5567939"/>
              <a:ext cx="966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Off-Chip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6819468" y="5164975"/>
              <a:ext cx="18682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VSWR Improvement</a:t>
              </a:r>
              <a:endParaRPr lang="en-US" sz="1600" dirty="0"/>
            </a:p>
          </p:txBody>
        </p:sp>
      </p:grpSp>
      <p:sp>
        <p:nvSpPr>
          <p:cNvPr id="154" name="TextBox 153"/>
          <p:cNvSpPr txBox="1"/>
          <p:nvPr/>
        </p:nvSpPr>
        <p:spPr>
          <a:xfrm>
            <a:off x="4661035" y="2513203"/>
            <a:ext cx="4400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Power Modes: High Power &amp; Low Power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5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Device Benchmark Test Setup &amp; Assembly</a:t>
            </a:r>
          </a:p>
          <a:p>
            <a:pPr lvl="1"/>
            <a:r>
              <a:rPr lang="en-US" dirty="0" smtClean="0"/>
              <a:t>Test Stands &amp; Equipment</a:t>
            </a:r>
          </a:p>
          <a:p>
            <a:pPr lvl="2"/>
            <a:r>
              <a:rPr lang="en-US" dirty="0" smtClean="0"/>
              <a:t>Maury/ATN Load Pull Stand</a:t>
            </a:r>
          </a:p>
          <a:p>
            <a:pPr lvl="2"/>
            <a:r>
              <a:rPr lang="en-US" dirty="0" smtClean="0"/>
              <a:t>Cascade Probe Station, On-Chip SLOT Cal Set with Parameters, VNA</a:t>
            </a:r>
          </a:p>
          <a:p>
            <a:pPr lvl="2"/>
            <a:r>
              <a:rPr lang="en-US" dirty="0" smtClean="0"/>
              <a:t>HP DC Parameter Analyzer</a:t>
            </a:r>
          </a:p>
          <a:p>
            <a:pPr lvl="2"/>
            <a:r>
              <a:rPr lang="en-US" dirty="0" smtClean="0"/>
              <a:t>Manual Power Test Bench- Manual Tuners, HP VSG, Mini Circuits Power Amplifier, Directional Couplers, Attenuators Pads, Power Sensors, HP Dual Channel Power Meter, Spectrum Analyzer</a:t>
            </a:r>
          </a:p>
          <a:p>
            <a:pPr lvl="2"/>
            <a:r>
              <a:rPr lang="en-US" dirty="0" smtClean="0"/>
              <a:t>3.5mm SMA SLOT Cal Set</a:t>
            </a:r>
          </a:p>
          <a:p>
            <a:pPr lvl="2"/>
            <a:r>
              <a:rPr lang="en-US" dirty="0" smtClean="0"/>
              <a:t>Bias Ts</a:t>
            </a:r>
          </a:p>
          <a:p>
            <a:pPr lvl="1"/>
            <a:r>
              <a:rPr lang="en-US" dirty="0" smtClean="0"/>
              <a:t>Assembly</a:t>
            </a:r>
          </a:p>
          <a:p>
            <a:pPr lvl="2"/>
            <a:r>
              <a:rPr lang="en-US" dirty="0" smtClean="0"/>
              <a:t>Wedge Wire Bonder</a:t>
            </a:r>
          </a:p>
          <a:p>
            <a:pPr lvl="2"/>
            <a:r>
              <a:rPr lang="en-US" dirty="0" smtClean="0"/>
              <a:t>Oven, Conductive Epoxy</a:t>
            </a:r>
          </a:p>
          <a:p>
            <a:pPr lvl="2"/>
            <a:r>
              <a:rPr lang="en-US" dirty="0" smtClean="0"/>
              <a:t>Device Carrier</a:t>
            </a:r>
          </a:p>
          <a:p>
            <a:pPr lvl="2"/>
            <a:r>
              <a:rPr lang="en-US" dirty="0" smtClean="0"/>
              <a:t>Evaluation Boards, 0402 SMD Inductors &amp; Capacitors</a:t>
            </a:r>
          </a:p>
          <a:p>
            <a:pPr lvl="2"/>
            <a:r>
              <a:rPr lang="en-US" dirty="0" smtClean="0"/>
              <a:t>QFN, Gold Tabs, MIM Caps</a:t>
            </a:r>
          </a:p>
          <a:p>
            <a:pPr lvl="2"/>
            <a:r>
              <a:rPr lang="en-US" dirty="0" smtClean="0"/>
              <a:t>RF Sniffer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5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Simulation Tools &amp; PDK</a:t>
            </a:r>
          </a:p>
          <a:p>
            <a:pPr lvl="1"/>
            <a:r>
              <a:rPr lang="en-US" dirty="0"/>
              <a:t>Simulation Tools</a:t>
            </a:r>
          </a:p>
          <a:p>
            <a:pPr lvl="2"/>
            <a:r>
              <a:rPr lang="en-US" dirty="0"/>
              <a:t>Cadence, Columbus RF</a:t>
            </a:r>
          </a:p>
          <a:p>
            <a:pPr lvl="2"/>
            <a:r>
              <a:rPr lang="en-US" dirty="0"/>
              <a:t>ADS</a:t>
            </a:r>
          </a:p>
          <a:p>
            <a:pPr lvl="1"/>
            <a:r>
              <a:rPr lang="en-US" dirty="0"/>
              <a:t>PDK</a:t>
            </a:r>
          </a:p>
          <a:p>
            <a:pPr lvl="2"/>
            <a:r>
              <a:rPr lang="en-US" dirty="0"/>
              <a:t>IBM SiGe 5HP</a:t>
            </a:r>
          </a:p>
          <a:p>
            <a:r>
              <a:rPr lang="en-US" dirty="0" smtClean="0"/>
              <a:t>Note on Simulation Tools</a:t>
            </a:r>
          </a:p>
          <a:p>
            <a:pPr lvl="1"/>
            <a:r>
              <a:rPr lang="en-US" dirty="0" smtClean="0"/>
              <a:t>Cadence</a:t>
            </a:r>
          </a:p>
          <a:p>
            <a:pPr lvl="2"/>
            <a:r>
              <a:rPr lang="en-US" dirty="0"/>
              <a:t>Good for DC and Small Signal Simulations, Robust Convergence, Slow and Inappropriate for Large Signal Simulations, used for receive band noise simulations, yield analysis, corner analysis, layout &amp; parasitic extraction</a:t>
            </a:r>
          </a:p>
          <a:p>
            <a:pPr lvl="1"/>
            <a:r>
              <a:rPr lang="en-US" dirty="0" smtClean="0"/>
              <a:t>ADS</a:t>
            </a:r>
          </a:p>
          <a:p>
            <a:pPr lvl="2"/>
            <a:r>
              <a:rPr lang="en-US" dirty="0" smtClean="0"/>
              <a:t>Good for EM simulation of passives &amp; interconnects, Large Signal Simulations (HB &amp; Envelope), use of root model speeds simulations, has convergence issues under large signal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Compliance Matrix (High Power Mode)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898658" y="1788979"/>
            <a:ext cx="145424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000" dirty="0">
                <a:solidFill>
                  <a:srgbClr val="000000"/>
                </a:solidFill>
                <a:cs typeface="Times New Roman" panose="02020603050405020304" pitchFamily="18" charset="0"/>
              </a:rPr>
              <a:t>(Unless noted  otherwise, V</a:t>
            </a:r>
            <a:r>
              <a:rPr lang="en-US" altLang="en-US" sz="1000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CC</a:t>
            </a:r>
            <a:r>
              <a:rPr lang="en-US" altLang="en-US" sz="1000" dirty="0">
                <a:solidFill>
                  <a:srgbClr val="000000"/>
                </a:solidFill>
                <a:cs typeface="Times New Roman" panose="02020603050405020304" pitchFamily="18" charset="0"/>
              </a:rPr>
              <a:t> = 3.4Vdc, T=25C, F = 1950 MHz, 3GPPx: HPSK 3.84Mcps, </a:t>
            </a:r>
            <a:r>
              <a:rPr lang="en-US" altLang="en-US" sz="1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dpcch+dpdch</a:t>
            </a:r>
            <a:r>
              <a:rPr lang="en-US" altLang="en-US" sz="1000" dirty="0">
                <a:solidFill>
                  <a:srgbClr val="000000"/>
                </a:solidFill>
                <a:cs typeface="Times New Roman" panose="02020603050405020304" pitchFamily="18" charset="0"/>
              </a:rPr>
              <a:t>, ON/OFF input = logic ‘0’,  Vaec1=Vaec2=high condition</a:t>
            </a:r>
            <a:endParaRPr lang="en-US" altLang="en-US" sz="1000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143000" y="1547612"/>
            <a:ext cx="7086600" cy="5105400"/>
            <a:chOff x="0" y="384"/>
            <a:chExt cx="3814" cy="7296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384"/>
              <a:ext cx="864" cy="384"/>
              <a:chOff x="0" y="384"/>
              <a:chExt cx="864" cy="384"/>
            </a:xfrm>
          </p:grpSpPr>
          <p:sp>
            <p:nvSpPr>
              <p:cNvPr id="365" name="Rectangle 6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864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Parameter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366" name="Rectangle 7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864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864" y="384"/>
              <a:ext cx="587" cy="384"/>
              <a:chOff x="864" y="384"/>
              <a:chExt cx="587" cy="384"/>
            </a:xfrm>
          </p:grpSpPr>
          <p:sp>
            <p:nvSpPr>
              <p:cNvPr id="363" name="Rectangle 9"/>
              <p:cNvSpPr>
                <a:spLocks noChangeArrowheads="1"/>
              </p:cNvSpPr>
              <p:nvPr/>
            </p:nvSpPr>
            <p:spPr bwMode="auto">
              <a:xfrm>
                <a:off x="864" y="384"/>
                <a:ext cx="58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Symbol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364" name="Rectangle 10"/>
              <p:cNvSpPr>
                <a:spLocks noChangeArrowheads="1"/>
              </p:cNvSpPr>
              <p:nvPr/>
            </p:nvSpPr>
            <p:spPr bwMode="auto">
              <a:xfrm>
                <a:off x="864" y="384"/>
                <a:ext cx="587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1451" y="384"/>
              <a:ext cx="466" cy="384"/>
              <a:chOff x="1451" y="384"/>
              <a:chExt cx="466" cy="384"/>
            </a:xfrm>
          </p:grpSpPr>
          <p:sp>
            <p:nvSpPr>
              <p:cNvPr id="361" name="Rectangle 12"/>
              <p:cNvSpPr>
                <a:spLocks noChangeArrowheads="1"/>
              </p:cNvSpPr>
              <p:nvPr/>
            </p:nvSpPr>
            <p:spPr bwMode="auto">
              <a:xfrm>
                <a:off x="1451" y="384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Min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362" name="Rectangle 13"/>
              <p:cNvSpPr>
                <a:spLocks noChangeArrowheads="1"/>
              </p:cNvSpPr>
              <p:nvPr/>
            </p:nvSpPr>
            <p:spPr bwMode="auto">
              <a:xfrm>
                <a:off x="1451" y="384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1917" y="384"/>
              <a:ext cx="466" cy="384"/>
              <a:chOff x="1917" y="384"/>
              <a:chExt cx="466" cy="384"/>
            </a:xfrm>
          </p:grpSpPr>
          <p:sp>
            <p:nvSpPr>
              <p:cNvPr id="359" name="Rectangle 15"/>
              <p:cNvSpPr>
                <a:spLocks noChangeArrowheads="1"/>
              </p:cNvSpPr>
              <p:nvPr/>
            </p:nvSpPr>
            <p:spPr bwMode="auto">
              <a:xfrm>
                <a:off x="1917" y="384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Typ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360" name="Rectangle 16"/>
              <p:cNvSpPr>
                <a:spLocks noChangeArrowheads="1"/>
              </p:cNvSpPr>
              <p:nvPr/>
            </p:nvSpPr>
            <p:spPr bwMode="auto">
              <a:xfrm>
                <a:off x="1917" y="384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2383" y="384"/>
              <a:ext cx="466" cy="384"/>
              <a:chOff x="2383" y="384"/>
              <a:chExt cx="466" cy="384"/>
            </a:xfrm>
          </p:grpSpPr>
          <p:sp>
            <p:nvSpPr>
              <p:cNvPr id="357" name="Rectangle 18"/>
              <p:cNvSpPr>
                <a:spLocks noChangeArrowheads="1"/>
              </p:cNvSpPr>
              <p:nvPr/>
            </p:nvSpPr>
            <p:spPr bwMode="auto">
              <a:xfrm>
                <a:off x="2383" y="384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Max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358" name="Rectangle 19"/>
              <p:cNvSpPr>
                <a:spLocks noChangeArrowheads="1"/>
              </p:cNvSpPr>
              <p:nvPr/>
            </p:nvSpPr>
            <p:spPr bwMode="auto">
              <a:xfrm>
                <a:off x="2383" y="384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20"/>
            <p:cNvGrpSpPr>
              <a:grpSpLocks/>
            </p:cNvGrpSpPr>
            <p:nvPr/>
          </p:nvGrpSpPr>
          <p:grpSpPr bwMode="auto">
            <a:xfrm>
              <a:off x="2849" y="384"/>
              <a:ext cx="466" cy="384"/>
              <a:chOff x="2849" y="384"/>
              <a:chExt cx="466" cy="384"/>
            </a:xfrm>
          </p:grpSpPr>
          <p:sp>
            <p:nvSpPr>
              <p:cNvPr id="355" name="Rectangle 21"/>
              <p:cNvSpPr>
                <a:spLocks noChangeArrowheads="1"/>
              </p:cNvSpPr>
              <p:nvPr/>
            </p:nvSpPr>
            <p:spPr bwMode="auto">
              <a:xfrm>
                <a:off x="2849" y="384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Units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356" name="Rectangle 22"/>
              <p:cNvSpPr>
                <a:spLocks noChangeArrowheads="1"/>
              </p:cNvSpPr>
              <p:nvPr/>
            </p:nvSpPr>
            <p:spPr bwMode="auto">
              <a:xfrm>
                <a:off x="2849" y="384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3"/>
            <p:cNvGrpSpPr>
              <a:grpSpLocks/>
            </p:cNvGrpSpPr>
            <p:nvPr/>
          </p:nvGrpSpPr>
          <p:grpSpPr bwMode="auto">
            <a:xfrm>
              <a:off x="3315" y="384"/>
              <a:ext cx="499" cy="384"/>
              <a:chOff x="3315" y="384"/>
              <a:chExt cx="499" cy="384"/>
            </a:xfrm>
          </p:grpSpPr>
          <p:sp>
            <p:nvSpPr>
              <p:cNvPr id="353" name="Rectangle 24"/>
              <p:cNvSpPr>
                <a:spLocks noChangeArrowheads="1"/>
              </p:cNvSpPr>
              <p:nvPr/>
            </p:nvSpPr>
            <p:spPr bwMode="auto">
              <a:xfrm>
                <a:off x="3315" y="384"/>
                <a:ext cx="499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Notes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354" name="Rectangle 25"/>
              <p:cNvSpPr>
                <a:spLocks noChangeArrowheads="1"/>
              </p:cNvSpPr>
              <p:nvPr/>
            </p:nvSpPr>
            <p:spPr bwMode="auto">
              <a:xfrm>
                <a:off x="3315" y="384"/>
                <a:ext cx="499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6"/>
            <p:cNvGrpSpPr>
              <a:grpSpLocks/>
            </p:cNvGrpSpPr>
            <p:nvPr/>
          </p:nvGrpSpPr>
          <p:grpSpPr bwMode="auto">
            <a:xfrm>
              <a:off x="0" y="768"/>
              <a:ext cx="864" cy="384"/>
              <a:chOff x="0" y="768"/>
              <a:chExt cx="864" cy="384"/>
            </a:xfrm>
          </p:grpSpPr>
          <p:sp>
            <p:nvSpPr>
              <p:cNvPr id="351" name="Rectangle 27"/>
              <p:cNvSpPr>
                <a:spLocks noChangeArrowheads="1"/>
              </p:cNvSpPr>
              <p:nvPr/>
            </p:nvSpPr>
            <p:spPr bwMode="auto">
              <a:xfrm>
                <a:off x="0" y="768"/>
                <a:ext cx="864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Efficiency Control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eaLnBrk="0" hangingPunct="0"/>
                <a:endParaRPr lang="en-US" altLang="en-US"/>
              </a:p>
            </p:txBody>
          </p:sp>
          <p:sp>
            <p:nvSpPr>
              <p:cNvPr id="352" name="Rectangle 28"/>
              <p:cNvSpPr>
                <a:spLocks noChangeArrowheads="1"/>
              </p:cNvSpPr>
              <p:nvPr/>
            </p:nvSpPr>
            <p:spPr bwMode="auto">
              <a:xfrm>
                <a:off x="0" y="768"/>
                <a:ext cx="864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9"/>
            <p:cNvGrpSpPr>
              <a:grpSpLocks/>
            </p:cNvGrpSpPr>
            <p:nvPr/>
          </p:nvGrpSpPr>
          <p:grpSpPr bwMode="auto">
            <a:xfrm>
              <a:off x="864" y="768"/>
              <a:ext cx="587" cy="384"/>
              <a:chOff x="864" y="768"/>
              <a:chExt cx="587" cy="384"/>
            </a:xfrm>
          </p:grpSpPr>
          <p:sp>
            <p:nvSpPr>
              <p:cNvPr id="349" name="Rectangle 30"/>
              <p:cNvSpPr>
                <a:spLocks noChangeArrowheads="1"/>
              </p:cNvSpPr>
              <p:nvPr/>
            </p:nvSpPr>
            <p:spPr bwMode="auto">
              <a:xfrm>
                <a:off x="864" y="768"/>
                <a:ext cx="58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Vaec1,2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350" name="Rectangle 31"/>
              <p:cNvSpPr>
                <a:spLocks noChangeArrowheads="1"/>
              </p:cNvSpPr>
              <p:nvPr/>
            </p:nvSpPr>
            <p:spPr bwMode="auto">
              <a:xfrm>
                <a:off x="864" y="768"/>
                <a:ext cx="587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32"/>
            <p:cNvGrpSpPr>
              <a:grpSpLocks/>
            </p:cNvGrpSpPr>
            <p:nvPr/>
          </p:nvGrpSpPr>
          <p:grpSpPr bwMode="auto">
            <a:xfrm>
              <a:off x="1451" y="768"/>
              <a:ext cx="466" cy="384"/>
              <a:chOff x="1451" y="768"/>
              <a:chExt cx="466" cy="384"/>
            </a:xfrm>
          </p:grpSpPr>
          <p:sp>
            <p:nvSpPr>
              <p:cNvPr id="347" name="Rectangle 33"/>
              <p:cNvSpPr>
                <a:spLocks noChangeArrowheads="1"/>
              </p:cNvSpPr>
              <p:nvPr/>
            </p:nvSpPr>
            <p:spPr bwMode="auto">
              <a:xfrm>
                <a:off x="1451" y="768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348" name="Rectangle 34"/>
              <p:cNvSpPr>
                <a:spLocks noChangeArrowheads="1"/>
              </p:cNvSpPr>
              <p:nvPr/>
            </p:nvSpPr>
            <p:spPr bwMode="auto">
              <a:xfrm>
                <a:off x="1451" y="768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35"/>
            <p:cNvGrpSpPr>
              <a:grpSpLocks/>
            </p:cNvGrpSpPr>
            <p:nvPr/>
          </p:nvGrpSpPr>
          <p:grpSpPr bwMode="auto">
            <a:xfrm>
              <a:off x="1917" y="768"/>
              <a:ext cx="466" cy="384"/>
              <a:chOff x="1917" y="768"/>
              <a:chExt cx="466" cy="384"/>
            </a:xfrm>
          </p:grpSpPr>
          <p:sp>
            <p:nvSpPr>
              <p:cNvPr id="345" name="Rectangle 36"/>
              <p:cNvSpPr>
                <a:spLocks noChangeArrowheads="1"/>
              </p:cNvSpPr>
              <p:nvPr/>
            </p:nvSpPr>
            <p:spPr bwMode="auto">
              <a:xfrm>
                <a:off x="1917" y="768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0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346" name="Rectangle 37"/>
              <p:cNvSpPr>
                <a:spLocks noChangeArrowheads="1"/>
              </p:cNvSpPr>
              <p:nvPr/>
            </p:nvSpPr>
            <p:spPr bwMode="auto">
              <a:xfrm>
                <a:off x="1917" y="768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38"/>
            <p:cNvGrpSpPr>
              <a:grpSpLocks/>
            </p:cNvGrpSpPr>
            <p:nvPr/>
          </p:nvGrpSpPr>
          <p:grpSpPr bwMode="auto">
            <a:xfrm>
              <a:off x="2383" y="768"/>
              <a:ext cx="466" cy="384"/>
              <a:chOff x="2383" y="768"/>
              <a:chExt cx="466" cy="384"/>
            </a:xfrm>
          </p:grpSpPr>
          <p:sp>
            <p:nvSpPr>
              <p:cNvPr id="343" name="Rectangle 39"/>
              <p:cNvSpPr>
                <a:spLocks noChangeArrowheads="1"/>
              </p:cNvSpPr>
              <p:nvPr/>
            </p:nvSpPr>
            <p:spPr bwMode="auto">
              <a:xfrm>
                <a:off x="2383" y="768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344" name="Rectangle 40"/>
              <p:cNvSpPr>
                <a:spLocks noChangeArrowheads="1"/>
              </p:cNvSpPr>
              <p:nvPr/>
            </p:nvSpPr>
            <p:spPr bwMode="auto">
              <a:xfrm>
                <a:off x="2383" y="768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41"/>
            <p:cNvGrpSpPr>
              <a:grpSpLocks/>
            </p:cNvGrpSpPr>
            <p:nvPr/>
          </p:nvGrpSpPr>
          <p:grpSpPr bwMode="auto">
            <a:xfrm>
              <a:off x="2849" y="768"/>
              <a:ext cx="466" cy="384"/>
              <a:chOff x="2849" y="768"/>
              <a:chExt cx="466" cy="384"/>
            </a:xfrm>
          </p:grpSpPr>
          <p:sp>
            <p:nvSpPr>
              <p:cNvPr id="341" name="Rectangle 42"/>
              <p:cNvSpPr>
                <a:spLocks noChangeArrowheads="1"/>
              </p:cNvSpPr>
              <p:nvPr/>
            </p:nvSpPr>
            <p:spPr bwMode="auto">
              <a:xfrm>
                <a:off x="2849" y="768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V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342" name="Rectangle 43"/>
              <p:cNvSpPr>
                <a:spLocks noChangeArrowheads="1"/>
              </p:cNvSpPr>
              <p:nvPr/>
            </p:nvSpPr>
            <p:spPr bwMode="auto">
              <a:xfrm>
                <a:off x="2849" y="768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44"/>
            <p:cNvGrpSpPr>
              <a:grpSpLocks/>
            </p:cNvGrpSpPr>
            <p:nvPr/>
          </p:nvGrpSpPr>
          <p:grpSpPr bwMode="auto">
            <a:xfrm>
              <a:off x="3315" y="768"/>
              <a:ext cx="499" cy="384"/>
              <a:chOff x="3315" y="768"/>
              <a:chExt cx="499" cy="384"/>
            </a:xfrm>
          </p:grpSpPr>
          <p:sp>
            <p:nvSpPr>
              <p:cNvPr id="339" name="Rectangle 45"/>
              <p:cNvSpPr>
                <a:spLocks noChangeArrowheads="1"/>
              </p:cNvSpPr>
              <p:nvPr/>
            </p:nvSpPr>
            <p:spPr bwMode="auto">
              <a:xfrm>
                <a:off x="3315" y="768"/>
                <a:ext cx="499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340" name="Rectangle 46"/>
              <p:cNvSpPr>
                <a:spLocks noChangeArrowheads="1"/>
              </p:cNvSpPr>
              <p:nvPr/>
            </p:nvSpPr>
            <p:spPr bwMode="auto">
              <a:xfrm>
                <a:off x="3315" y="768"/>
                <a:ext cx="499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47"/>
            <p:cNvGrpSpPr>
              <a:grpSpLocks/>
            </p:cNvGrpSpPr>
            <p:nvPr/>
          </p:nvGrpSpPr>
          <p:grpSpPr bwMode="auto">
            <a:xfrm>
              <a:off x="0" y="1152"/>
              <a:ext cx="864" cy="384"/>
              <a:chOff x="0" y="1152"/>
              <a:chExt cx="864" cy="384"/>
            </a:xfrm>
          </p:grpSpPr>
          <p:sp>
            <p:nvSpPr>
              <p:cNvPr id="337" name="Rectangle 48"/>
              <p:cNvSpPr>
                <a:spLocks noChangeArrowheads="1"/>
              </p:cNvSpPr>
              <p:nvPr/>
            </p:nvSpPr>
            <p:spPr bwMode="auto">
              <a:xfrm>
                <a:off x="0" y="1152"/>
                <a:ext cx="864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Frequency range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eaLnBrk="0" hangingPunct="0"/>
                <a:endParaRPr lang="en-US" altLang="en-US"/>
              </a:p>
            </p:txBody>
          </p:sp>
          <p:sp>
            <p:nvSpPr>
              <p:cNvPr id="338" name="Rectangle 49"/>
              <p:cNvSpPr>
                <a:spLocks noChangeArrowheads="1"/>
              </p:cNvSpPr>
              <p:nvPr/>
            </p:nvSpPr>
            <p:spPr bwMode="auto">
              <a:xfrm>
                <a:off x="0" y="1152"/>
                <a:ext cx="864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50"/>
            <p:cNvGrpSpPr>
              <a:grpSpLocks/>
            </p:cNvGrpSpPr>
            <p:nvPr/>
          </p:nvGrpSpPr>
          <p:grpSpPr bwMode="auto">
            <a:xfrm>
              <a:off x="864" y="1152"/>
              <a:ext cx="587" cy="384"/>
              <a:chOff x="864" y="1152"/>
              <a:chExt cx="587" cy="384"/>
            </a:xfrm>
          </p:grpSpPr>
          <p:sp>
            <p:nvSpPr>
              <p:cNvPr id="335" name="Rectangle 51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58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336" name="Rectangle 52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587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53"/>
            <p:cNvGrpSpPr>
              <a:grpSpLocks/>
            </p:cNvGrpSpPr>
            <p:nvPr/>
          </p:nvGrpSpPr>
          <p:grpSpPr bwMode="auto">
            <a:xfrm>
              <a:off x="1451" y="1152"/>
              <a:ext cx="466" cy="384"/>
              <a:chOff x="1451" y="1152"/>
              <a:chExt cx="466" cy="384"/>
            </a:xfrm>
          </p:grpSpPr>
          <p:sp>
            <p:nvSpPr>
              <p:cNvPr id="333" name="Rectangle 54"/>
              <p:cNvSpPr>
                <a:spLocks noChangeArrowheads="1"/>
              </p:cNvSpPr>
              <p:nvPr/>
            </p:nvSpPr>
            <p:spPr bwMode="auto">
              <a:xfrm>
                <a:off x="1451" y="1152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1920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334" name="Rectangle 55"/>
              <p:cNvSpPr>
                <a:spLocks noChangeArrowheads="1"/>
              </p:cNvSpPr>
              <p:nvPr/>
            </p:nvSpPr>
            <p:spPr bwMode="auto">
              <a:xfrm>
                <a:off x="1451" y="1152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56"/>
            <p:cNvGrpSpPr>
              <a:grpSpLocks/>
            </p:cNvGrpSpPr>
            <p:nvPr/>
          </p:nvGrpSpPr>
          <p:grpSpPr bwMode="auto">
            <a:xfrm>
              <a:off x="1917" y="1152"/>
              <a:ext cx="466" cy="384"/>
              <a:chOff x="1917" y="1152"/>
              <a:chExt cx="466" cy="384"/>
            </a:xfrm>
          </p:grpSpPr>
          <p:sp>
            <p:nvSpPr>
              <p:cNvPr id="331" name="Rectangle 57"/>
              <p:cNvSpPr>
                <a:spLocks noChangeArrowheads="1"/>
              </p:cNvSpPr>
              <p:nvPr/>
            </p:nvSpPr>
            <p:spPr bwMode="auto">
              <a:xfrm>
                <a:off x="1917" y="1152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1950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332" name="Rectangle 58"/>
              <p:cNvSpPr>
                <a:spLocks noChangeArrowheads="1"/>
              </p:cNvSpPr>
              <p:nvPr/>
            </p:nvSpPr>
            <p:spPr bwMode="auto">
              <a:xfrm>
                <a:off x="1917" y="1152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59"/>
            <p:cNvGrpSpPr>
              <a:grpSpLocks/>
            </p:cNvGrpSpPr>
            <p:nvPr/>
          </p:nvGrpSpPr>
          <p:grpSpPr bwMode="auto">
            <a:xfrm>
              <a:off x="2383" y="1152"/>
              <a:ext cx="466" cy="384"/>
              <a:chOff x="2383" y="1152"/>
              <a:chExt cx="466" cy="384"/>
            </a:xfrm>
          </p:grpSpPr>
          <p:sp>
            <p:nvSpPr>
              <p:cNvPr id="329" name="Rectangle 60"/>
              <p:cNvSpPr>
                <a:spLocks noChangeArrowheads="1"/>
              </p:cNvSpPr>
              <p:nvPr/>
            </p:nvSpPr>
            <p:spPr bwMode="auto">
              <a:xfrm>
                <a:off x="2383" y="1152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1980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330" name="Rectangle 61"/>
              <p:cNvSpPr>
                <a:spLocks noChangeArrowheads="1"/>
              </p:cNvSpPr>
              <p:nvPr/>
            </p:nvSpPr>
            <p:spPr bwMode="auto">
              <a:xfrm>
                <a:off x="2383" y="1152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62"/>
            <p:cNvGrpSpPr>
              <a:grpSpLocks/>
            </p:cNvGrpSpPr>
            <p:nvPr/>
          </p:nvGrpSpPr>
          <p:grpSpPr bwMode="auto">
            <a:xfrm>
              <a:off x="2849" y="1152"/>
              <a:ext cx="466" cy="384"/>
              <a:chOff x="2849" y="1152"/>
              <a:chExt cx="466" cy="384"/>
            </a:xfrm>
          </p:grpSpPr>
          <p:sp>
            <p:nvSpPr>
              <p:cNvPr id="327" name="Rectangle 63"/>
              <p:cNvSpPr>
                <a:spLocks noChangeArrowheads="1"/>
              </p:cNvSpPr>
              <p:nvPr/>
            </p:nvSpPr>
            <p:spPr bwMode="auto">
              <a:xfrm>
                <a:off x="2849" y="1152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MHz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328" name="Rectangle 64"/>
              <p:cNvSpPr>
                <a:spLocks noChangeArrowheads="1"/>
              </p:cNvSpPr>
              <p:nvPr/>
            </p:nvSpPr>
            <p:spPr bwMode="auto">
              <a:xfrm>
                <a:off x="2849" y="1152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65"/>
            <p:cNvGrpSpPr>
              <a:grpSpLocks/>
            </p:cNvGrpSpPr>
            <p:nvPr/>
          </p:nvGrpSpPr>
          <p:grpSpPr bwMode="auto">
            <a:xfrm>
              <a:off x="3315" y="1152"/>
              <a:ext cx="499" cy="384"/>
              <a:chOff x="3315" y="1152"/>
              <a:chExt cx="499" cy="384"/>
            </a:xfrm>
          </p:grpSpPr>
          <p:sp>
            <p:nvSpPr>
              <p:cNvPr id="325" name="Rectangle 66"/>
              <p:cNvSpPr>
                <a:spLocks noChangeArrowheads="1"/>
              </p:cNvSpPr>
              <p:nvPr/>
            </p:nvSpPr>
            <p:spPr bwMode="auto">
              <a:xfrm>
                <a:off x="3315" y="1152"/>
                <a:ext cx="499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326" name="Rectangle 67"/>
              <p:cNvSpPr>
                <a:spLocks noChangeArrowheads="1"/>
              </p:cNvSpPr>
              <p:nvPr/>
            </p:nvSpPr>
            <p:spPr bwMode="auto">
              <a:xfrm>
                <a:off x="3315" y="1152"/>
                <a:ext cx="499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68"/>
            <p:cNvGrpSpPr>
              <a:grpSpLocks/>
            </p:cNvGrpSpPr>
            <p:nvPr/>
          </p:nvGrpSpPr>
          <p:grpSpPr bwMode="auto">
            <a:xfrm>
              <a:off x="0" y="1536"/>
              <a:ext cx="864" cy="384"/>
              <a:chOff x="0" y="1536"/>
              <a:chExt cx="864" cy="384"/>
            </a:xfrm>
          </p:grpSpPr>
          <p:sp>
            <p:nvSpPr>
              <p:cNvPr id="323" name="Rectangle 69"/>
              <p:cNvSpPr>
                <a:spLocks noChangeArrowheads="1"/>
              </p:cNvSpPr>
              <p:nvPr/>
            </p:nvSpPr>
            <p:spPr bwMode="auto">
              <a:xfrm>
                <a:off x="0" y="1536"/>
                <a:ext cx="864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Gain 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eaLnBrk="0" hangingPunct="0"/>
                <a:endParaRPr lang="en-US" altLang="en-US"/>
              </a:p>
            </p:txBody>
          </p:sp>
          <p:sp>
            <p:nvSpPr>
              <p:cNvPr id="324" name="Rectangle 70"/>
              <p:cNvSpPr>
                <a:spLocks noChangeArrowheads="1"/>
              </p:cNvSpPr>
              <p:nvPr/>
            </p:nvSpPr>
            <p:spPr bwMode="auto">
              <a:xfrm>
                <a:off x="0" y="1536"/>
                <a:ext cx="864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" name="Group 71"/>
            <p:cNvGrpSpPr>
              <a:grpSpLocks/>
            </p:cNvGrpSpPr>
            <p:nvPr/>
          </p:nvGrpSpPr>
          <p:grpSpPr bwMode="auto">
            <a:xfrm>
              <a:off x="864" y="1536"/>
              <a:ext cx="587" cy="384"/>
              <a:chOff x="864" y="1536"/>
              <a:chExt cx="587" cy="384"/>
            </a:xfrm>
          </p:grpSpPr>
          <p:sp>
            <p:nvSpPr>
              <p:cNvPr id="321" name="Rectangle 72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58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322" name="Rectangle 73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587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" name="Group 74"/>
            <p:cNvGrpSpPr>
              <a:grpSpLocks/>
            </p:cNvGrpSpPr>
            <p:nvPr/>
          </p:nvGrpSpPr>
          <p:grpSpPr bwMode="auto">
            <a:xfrm>
              <a:off x="1451" y="1536"/>
              <a:ext cx="466" cy="384"/>
              <a:chOff x="1451" y="1536"/>
              <a:chExt cx="466" cy="384"/>
            </a:xfrm>
          </p:grpSpPr>
          <p:sp>
            <p:nvSpPr>
              <p:cNvPr id="319" name="Rectangle 75"/>
              <p:cNvSpPr>
                <a:spLocks noChangeArrowheads="1"/>
              </p:cNvSpPr>
              <p:nvPr/>
            </p:nvSpPr>
            <p:spPr bwMode="auto">
              <a:xfrm>
                <a:off x="1451" y="1536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24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320" name="Rectangle 76"/>
              <p:cNvSpPr>
                <a:spLocks noChangeArrowheads="1"/>
              </p:cNvSpPr>
              <p:nvPr/>
            </p:nvSpPr>
            <p:spPr bwMode="auto">
              <a:xfrm>
                <a:off x="1451" y="1536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" name="Group 77"/>
            <p:cNvGrpSpPr>
              <a:grpSpLocks/>
            </p:cNvGrpSpPr>
            <p:nvPr/>
          </p:nvGrpSpPr>
          <p:grpSpPr bwMode="auto">
            <a:xfrm>
              <a:off x="1917" y="1536"/>
              <a:ext cx="466" cy="384"/>
              <a:chOff x="1917" y="1536"/>
              <a:chExt cx="466" cy="384"/>
            </a:xfrm>
          </p:grpSpPr>
          <p:sp>
            <p:nvSpPr>
              <p:cNvPr id="317" name="Rectangle 78"/>
              <p:cNvSpPr>
                <a:spLocks noChangeArrowheads="1"/>
              </p:cNvSpPr>
              <p:nvPr/>
            </p:nvSpPr>
            <p:spPr bwMode="auto">
              <a:xfrm>
                <a:off x="1917" y="1536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25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318" name="Rectangle 79"/>
              <p:cNvSpPr>
                <a:spLocks noChangeArrowheads="1"/>
              </p:cNvSpPr>
              <p:nvPr/>
            </p:nvSpPr>
            <p:spPr bwMode="auto">
              <a:xfrm>
                <a:off x="1917" y="1536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80"/>
            <p:cNvGrpSpPr>
              <a:grpSpLocks/>
            </p:cNvGrpSpPr>
            <p:nvPr/>
          </p:nvGrpSpPr>
          <p:grpSpPr bwMode="auto">
            <a:xfrm>
              <a:off x="2383" y="1536"/>
              <a:ext cx="466" cy="384"/>
              <a:chOff x="2383" y="1536"/>
              <a:chExt cx="466" cy="384"/>
            </a:xfrm>
          </p:grpSpPr>
          <p:sp>
            <p:nvSpPr>
              <p:cNvPr id="315" name="Rectangle 81"/>
              <p:cNvSpPr>
                <a:spLocks noChangeArrowheads="1"/>
              </p:cNvSpPr>
              <p:nvPr/>
            </p:nvSpPr>
            <p:spPr bwMode="auto">
              <a:xfrm>
                <a:off x="2383" y="1536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26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316" name="Rectangle 82"/>
              <p:cNvSpPr>
                <a:spLocks noChangeArrowheads="1"/>
              </p:cNvSpPr>
              <p:nvPr/>
            </p:nvSpPr>
            <p:spPr bwMode="auto">
              <a:xfrm>
                <a:off x="2383" y="1536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" name="Group 83"/>
            <p:cNvGrpSpPr>
              <a:grpSpLocks/>
            </p:cNvGrpSpPr>
            <p:nvPr/>
          </p:nvGrpSpPr>
          <p:grpSpPr bwMode="auto">
            <a:xfrm>
              <a:off x="2849" y="1536"/>
              <a:ext cx="466" cy="384"/>
              <a:chOff x="2849" y="1536"/>
              <a:chExt cx="466" cy="384"/>
            </a:xfrm>
          </p:grpSpPr>
          <p:sp>
            <p:nvSpPr>
              <p:cNvPr id="313" name="Rectangle 84"/>
              <p:cNvSpPr>
                <a:spLocks noChangeArrowheads="1"/>
              </p:cNvSpPr>
              <p:nvPr/>
            </p:nvSpPr>
            <p:spPr bwMode="auto">
              <a:xfrm>
                <a:off x="2849" y="1536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dB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314" name="Rectangle 85"/>
              <p:cNvSpPr>
                <a:spLocks noChangeArrowheads="1"/>
              </p:cNvSpPr>
              <p:nvPr/>
            </p:nvSpPr>
            <p:spPr bwMode="auto">
              <a:xfrm>
                <a:off x="2849" y="1536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" name="Group 86"/>
            <p:cNvGrpSpPr>
              <a:grpSpLocks/>
            </p:cNvGrpSpPr>
            <p:nvPr/>
          </p:nvGrpSpPr>
          <p:grpSpPr bwMode="auto">
            <a:xfrm>
              <a:off x="3315" y="1536"/>
              <a:ext cx="499" cy="384"/>
              <a:chOff x="3315" y="1536"/>
              <a:chExt cx="499" cy="384"/>
            </a:xfrm>
          </p:grpSpPr>
          <p:sp>
            <p:nvSpPr>
              <p:cNvPr id="311" name="Rectangle 87"/>
              <p:cNvSpPr>
                <a:spLocks noChangeArrowheads="1"/>
              </p:cNvSpPr>
              <p:nvPr/>
            </p:nvSpPr>
            <p:spPr bwMode="auto">
              <a:xfrm>
                <a:off x="3315" y="1536"/>
                <a:ext cx="499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312" name="Rectangle 88"/>
              <p:cNvSpPr>
                <a:spLocks noChangeArrowheads="1"/>
              </p:cNvSpPr>
              <p:nvPr/>
            </p:nvSpPr>
            <p:spPr bwMode="auto">
              <a:xfrm>
                <a:off x="3315" y="1536"/>
                <a:ext cx="499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" name="Group 89"/>
            <p:cNvGrpSpPr>
              <a:grpSpLocks/>
            </p:cNvGrpSpPr>
            <p:nvPr/>
          </p:nvGrpSpPr>
          <p:grpSpPr bwMode="auto">
            <a:xfrm>
              <a:off x="0" y="1920"/>
              <a:ext cx="864" cy="384"/>
              <a:chOff x="0" y="1920"/>
              <a:chExt cx="864" cy="384"/>
            </a:xfrm>
          </p:grpSpPr>
          <p:sp>
            <p:nvSpPr>
              <p:cNvPr id="309" name="Rectangle 90"/>
              <p:cNvSpPr>
                <a:spLocks noChangeArrowheads="1"/>
              </p:cNvSpPr>
              <p:nvPr/>
            </p:nvSpPr>
            <p:spPr bwMode="auto">
              <a:xfrm>
                <a:off x="0" y="1920"/>
                <a:ext cx="864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Gain vs Temp/voltage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eaLnBrk="0" hangingPunct="0"/>
                <a:endParaRPr lang="en-US" altLang="en-US"/>
              </a:p>
            </p:txBody>
          </p:sp>
          <p:sp>
            <p:nvSpPr>
              <p:cNvPr id="310" name="Rectangle 91"/>
              <p:cNvSpPr>
                <a:spLocks noChangeArrowheads="1"/>
              </p:cNvSpPr>
              <p:nvPr/>
            </p:nvSpPr>
            <p:spPr bwMode="auto">
              <a:xfrm>
                <a:off x="0" y="1920"/>
                <a:ext cx="864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" name="Group 92"/>
            <p:cNvGrpSpPr>
              <a:grpSpLocks/>
            </p:cNvGrpSpPr>
            <p:nvPr/>
          </p:nvGrpSpPr>
          <p:grpSpPr bwMode="auto">
            <a:xfrm>
              <a:off x="864" y="1920"/>
              <a:ext cx="587" cy="384"/>
              <a:chOff x="864" y="1920"/>
              <a:chExt cx="587" cy="384"/>
            </a:xfrm>
          </p:grpSpPr>
          <p:sp>
            <p:nvSpPr>
              <p:cNvPr id="307" name="Rectangle 93"/>
              <p:cNvSpPr>
                <a:spLocks noChangeArrowheads="1"/>
              </p:cNvSpPr>
              <p:nvPr/>
            </p:nvSpPr>
            <p:spPr bwMode="auto">
              <a:xfrm>
                <a:off x="864" y="1920"/>
                <a:ext cx="58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308" name="Rectangle 94"/>
              <p:cNvSpPr>
                <a:spLocks noChangeArrowheads="1"/>
              </p:cNvSpPr>
              <p:nvPr/>
            </p:nvSpPr>
            <p:spPr bwMode="auto">
              <a:xfrm>
                <a:off x="864" y="1920"/>
                <a:ext cx="587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" name="Group 95"/>
            <p:cNvGrpSpPr>
              <a:grpSpLocks/>
            </p:cNvGrpSpPr>
            <p:nvPr/>
          </p:nvGrpSpPr>
          <p:grpSpPr bwMode="auto">
            <a:xfrm>
              <a:off x="1451" y="1920"/>
              <a:ext cx="466" cy="384"/>
              <a:chOff x="1451" y="1920"/>
              <a:chExt cx="466" cy="384"/>
            </a:xfrm>
          </p:grpSpPr>
          <p:sp>
            <p:nvSpPr>
              <p:cNvPr id="305" name="Rectangle 96"/>
              <p:cNvSpPr>
                <a:spLocks noChangeArrowheads="1"/>
              </p:cNvSpPr>
              <p:nvPr/>
            </p:nvSpPr>
            <p:spPr bwMode="auto">
              <a:xfrm>
                <a:off x="1451" y="1920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306" name="Rectangle 97"/>
              <p:cNvSpPr>
                <a:spLocks noChangeArrowheads="1"/>
              </p:cNvSpPr>
              <p:nvPr/>
            </p:nvSpPr>
            <p:spPr bwMode="auto">
              <a:xfrm>
                <a:off x="1451" y="1920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" name="Group 98"/>
            <p:cNvGrpSpPr>
              <a:grpSpLocks/>
            </p:cNvGrpSpPr>
            <p:nvPr/>
          </p:nvGrpSpPr>
          <p:grpSpPr bwMode="auto">
            <a:xfrm>
              <a:off x="1917" y="1920"/>
              <a:ext cx="466" cy="384"/>
              <a:chOff x="1917" y="1920"/>
              <a:chExt cx="466" cy="384"/>
            </a:xfrm>
          </p:grpSpPr>
          <p:sp>
            <p:nvSpPr>
              <p:cNvPr id="303" name="Rectangle 99"/>
              <p:cNvSpPr>
                <a:spLocks noChangeArrowheads="1"/>
              </p:cNvSpPr>
              <p:nvPr/>
            </p:nvSpPr>
            <p:spPr bwMode="auto">
              <a:xfrm>
                <a:off x="1917" y="1920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304" name="Rectangle 100"/>
              <p:cNvSpPr>
                <a:spLocks noChangeArrowheads="1"/>
              </p:cNvSpPr>
              <p:nvPr/>
            </p:nvSpPr>
            <p:spPr bwMode="auto">
              <a:xfrm>
                <a:off x="1917" y="1920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" name="Group 101"/>
            <p:cNvGrpSpPr>
              <a:grpSpLocks/>
            </p:cNvGrpSpPr>
            <p:nvPr/>
          </p:nvGrpSpPr>
          <p:grpSpPr bwMode="auto">
            <a:xfrm>
              <a:off x="2383" y="1920"/>
              <a:ext cx="466" cy="384"/>
              <a:chOff x="2383" y="1920"/>
              <a:chExt cx="466" cy="384"/>
            </a:xfrm>
          </p:grpSpPr>
          <p:sp>
            <p:nvSpPr>
              <p:cNvPr id="301" name="Rectangle 102"/>
              <p:cNvSpPr>
                <a:spLocks noChangeArrowheads="1"/>
              </p:cNvSpPr>
              <p:nvPr/>
            </p:nvSpPr>
            <p:spPr bwMode="auto">
              <a:xfrm>
                <a:off x="2383" y="1920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+/-1.5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302" name="Rectangle 103"/>
              <p:cNvSpPr>
                <a:spLocks noChangeArrowheads="1"/>
              </p:cNvSpPr>
              <p:nvPr/>
            </p:nvSpPr>
            <p:spPr bwMode="auto">
              <a:xfrm>
                <a:off x="2383" y="1920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oup 104"/>
            <p:cNvGrpSpPr>
              <a:grpSpLocks/>
            </p:cNvGrpSpPr>
            <p:nvPr/>
          </p:nvGrpSpPr>
          <p:grpSpPr bwMode="auto">
            <a:xfrm>
              <a:off x="2849" y="1920"/>
              <a:ext cx="466" cy="384"/>
              <a:chOff x="2849" y="1920"/>
              <a:chExt cx="466" cy="384"/>
            </a:xfrm>
          </p:grpSpPr>
          <p:sp>
            <p:nvSpPr>
              <p:cNvPr id="299" name="Rectangle 105"/>
              <p:cNvSpPr>
                <a:spLocks noChangeArrowheads="1"/>
              </p:cNvSpPr>
              <p:nvPr/>
            </p:nvSpPr>
            <p:spPr bwMode="auto">
              <a:xfrm>
                <a:off x="2849" y="1920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dB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300" name="Rectangle 106"/>
              <p:cNvSpPr>
                <a:spLocks noChangeArrowheads="1"/>
              </p:cNvSpPr>
              <p:nvPr/>
            </p:nvSpPr>
            <p:spPr bwMode="auto">
              <a:xfrm>
                <a:off x="2849" y="1920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107"/>
            <p:cNvGrpSpPr>
              <a:grpSpLocks/>
            </p:cNvGrpSpPr>
            <p:nvPr/>
          </p:nvGrpSpPr>
          <p:grpSpPr bwMode="auto">
            <a:xfrm>
              <a:off x="3315" y="1920"/>
              <a:ext cx="499" cy="384"/>
              <a:chOff x="3315" y="1920"/>
              <a:chExt cx="499" cy="384"/>
            </a:xfrm>
          </p:grpSpPr>
          <p:sp>
            <p:nvSpPr>
              <p:cNvPr id="297" name="Rectangle 108"/>
              <p:cNvSpPr>
                <a:spLocks noChangeArrowheads="1"/>
              </p:cNvSpPr>
              <p:nvPr/>
            </p:nvSpPr>
            <p:spPr bwMode="auto">
              <a:xfrm>
                <a:off x="3315" y="1920"/>
                <a:ext cx="499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-40 to +85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98" name="Rectangle 109"/>
              <p:cNvSpPr>
                <a:spLocks noChangeArrowheads="1"/>
              </p:cNvSpPr>
              <p:nvPr/>
            </p:nvSpPr>
            <p:spPr bwMode="auto">
              <a:xfrm>
                <a:off x="3315" y="1920"/>
                <a:ext cx="499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" name="Group 110"/>
            <p:cNvGrpSpPr>
              <a:grpSpLocks/>
            </p:cNvGrpSpPr>
            <p:nvPr/>
          </p:nvGrpSpPr>
          <p:grpSpPr bwMode="auto">
            <a:xfrm>
              <a:off x="0" y="2304"/>
              <a:ext cx="864" cy="384"/>
              <a:chOff x="0" y="2304"/>
              <a:chExt cx="864" cy="384"/>
            </a:xfrm>
          </p:grpSpPr>
          <p:sp>
            <p:nvSpPr>
              <p:cNvPr id="295" name="Rectangle 111"/>
              <p:cNvSpPr>
                <a:spLocks noChangeArrowheads="1"/>
              </p:cNvSpPr>
              <p:nvPr/>
            </p:nvSpPr>
            <p:spPr bwMode="auto">
              <a:xfrm>
                <a:off x="0" y="2304"/>
                <a:ext cx="864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Output Power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eaLnBrk="0" hangingPunct="0"/>
                <a:endParaRPr lang="en-US" altLang="en-US"/>
              </a:p>
            </p:txBody>
          </p:sp>
          <p:sp>
            <p:nvSpPr>
              <p:cNvPr id="296" name="Rectangle 112"/>
              <p:cNvSpPr>
                <a:spLocks noChangeArrowheads="1"/>
              </p:cNvSpPr>
              <p:nvPr/>
            </p:nvSpPr>
            <p:spPr bwMode="auto">
              <a:xfrm>
                <a:off x="0" y="2304"/>
                <a:ext cx="864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" name="Group 113"/>
            <p:cNvGrpSpPr>
              <a:grpSpLocks/>
            </p:cNvGrpSpPr>
            <p:nvPr/>
          </p:nvGrpSpPr>
          <p:grpSpPr bwMode="auto">
            <a:xfrm>
              <a:off x="864" y="2304"/>
              <a:ext cx="587" cy="384"/>
              <a:chOff x="864" y="2304"/>
              <a:chExt cx="587" cy="384"/>
            </a:xfrm>
          </p:grpSpPr>
          <p:sp>
            <p:nvSpPr>
              <p:cNvPr id="293" name="Rectangle 114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58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94" name="Rectangle 115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587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" name="Group 116"/>
            <p:cNvGrpSpPr>
              <a:grpSpLocks/>
            </p:cNvGrpSpPr>
            <p:nvPr/>
          </p:nvGrpSpPr>
          <p:grpSpPr bwMode="auto">
            <a:xfrm>
              <a:off x="1451" y="2304"/>
              <a:ext cx="466" cy="384"/>
              <a:chOff x="1451" y="2304"/>
              <a:chExt cx="466" cy="384"/>
            </a:xfrm>
          </p:grpSpPr>
          <p:sp>
            <p:nvSpPr>
              <p:cNvPr id="291" name="Rectangle 117"/>
              <p:cNvSpPr>
                <a:spLocks noChangeArrowheads="1"/>
              </p:cNvSpPr>
              <p:nvPr/>
            </p:nvSpPr>
            <p:spPr bwMode="auto">
              <a:xfrm>
                <a:off x="1451" y="2304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24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92" name="Rectangle 118"/>
              <p:cNvSpPr>
                <a:spLocks noChangeArrowheads="1"/>
              </p:cNvSpPr>
              <p:nvPr/>
            </p:nvSpPr>
            <p:spPr bwMode="auto">
              <a:xfrm>
                <a:off x="1451" y="2304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" name="Group 119"/>
            <p:cNvGrpSpPr>
              <a:grpSpLocks/>
            </p:cNvGrpSpPr>
            <p:nvPr/>
          </p:nvGrpSpPr>
          <p:grpSpPr bwMode="auto">
            <a:xfrm>
              <a:off x="1917" y="2304"/>
              <a:ext cx="466" cy="384"/>
              <a:chOff x="1917" y="2304"/>
              <a:chExt cx="466" cy="384"/>
            </a:xfrm>
          </p:grpSpPr>
          <p:sp>
            <p:nvSpPr>
              <p:cNvPr id="289" name="Rectangle 120"/>
              <p:cNvSpPr>
                <a:spLocks noChangeArrowheads="1"/>
              </p:cNvSpPr>
              <p:nvPr/>
            </p:nvSpPr>
            <p:spPr bwMode="auto">
              <a:xfrm>
                <a:off x="1917" y="2304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90" name="Rectangle 121"/>
              <p:cNvSpPr>
                <a:spLocks noChangeArrowheads="1"/>
              </p:cNvSpPr>
              <p:nvPr/>
            </p:nvSpPr>
            <p:spPr bwMode="auto">
              <a:xfrm>
                <a:off x="1917" y="2304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" name="Group 122"/>
            <p:cNvGrpSpPr>
              <a:grpSpLocks/>
            </p:cNvGrpSpPr>
            <p:nvPr/>
          </p:nvGrpSpPr>
          <p:grpSpPr bwMode="auto">
            <a:xfrm>
              <a:off x="2383" y="2304"/>
              <a:ext cx="466" cy="384"/>
              <a:chOff x="2383" y="2304"/>
              <a:chExt cx="466" cy="384"/>
            </a:xfrm>
          </p:grpSpPr>
          <p:sp>
            <p:nvSpPr>
              <p:cNvPr id="287" name="Rectangle 123"/>
              <p:cNvSpPr>
                <a:spLocks noChangeArrowheads="1"/>
              </p:cNvSpPr>
              <p:nvPr/>
            </p:nvSpPr>
            <p:spPr bwMode="auto">
              <a:xfrm>
                <a:off x="2383" y="2304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88" name="Rectangle 124"/>
              <p:cNvSpPr>
                <a:spLocks noChangeArrowheads="1"/>
              </p:cNvSpPr>
              <p:nvPr/>
            </p:nvSpPr>
            <p:spPr bwMode="auto">
              <a:xfrm>
                <a:off x="2383" y="2304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" name="Group 125"/>
            <p:cNvGrpSpPr>
              <a:grpSpLocks/>
            </p:cNvGrpSpPr>
            <p:nvPr/>
          </p:nvGrpSpPr>
          <p:grpSpPr bwMode="auto">
            <a:xfrm>
              <a:off x="2849" y="2304"/>
              <a:ext cx="466" cy="384"/>
              <a:chOff x="2849" y="2304"/>
              <a:chExt cx="466" cy="384"/>
            </a:xfrm>
          </p:grpSpPr>
          <p:sp>
            <p:nvSpPr>
              <p:cNvPr id="285" name="Rectangle 126"/>
              <p:cNvSpPr>
                <a:spLocks noChangeArrowheads="1"/>
              </p:cNvSpPr>
              <p:nvPr/>
            </p:nvSpPr>
            <p:spPr bwMode="auto">
              <a:xfrm>
                <a:off x="2849" y="2304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dBm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86" name="Rectangle 127"/>
              <p:cNvSpPr>
                <a:spLocks noChangeArrowheads="1"/>
              </p:cNvSpPr>
              <p:nvPr/>
            </p:nvSpPr>
            <p:spPr bwMode="auto">
              <a:xfrm>
                <a:off x="2849" y="2304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8" name="Group 128"/>
            <p:cNvGrpSpPr>
              <a:grpSpLocks/>
            </p:cNvGrpSpPr>
            <p:nvPr/>
          </p:nvGrpSpPr>
          <p:grpSpPr bwMode="auto">
            <a:xfrm>
              <a:off x="3315" y="2304"/>
              <a:ext cx="499" cy="384"/>
              <a:chOff x="3315" y="2304"/>
              <a:chExt cx="499" cy="384"/>
            </a:xfrm>
          </p:grpSpPr>
          <p:sp>
            <p:nvSpPr>
              <p:cNvPr id="283" name="Rectangle 129"/>
              <p:cNvSpPr>
                <a:spLocks noChangeArrowheads="1"/>
              </p:cNvSpPr>
              <p:nvPr/>
            </p:nvSpPr>
            <p:spPr bwMode="auto">
              <a:xfrm>
                <a:off x="3315" y="2304"/>
                <a:ext cx="499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84" name="Rectangle 130"/>
              <p:cNvSpPr>
                <a:spLocks noChangeArrowheads="1"/>
              </p:cNvSpPr>
              <p:nvPr/>
            </p:nvSpPr>
            <p:spPr bwMode="auto">
              <a:xfrm>
                <a:off x="3315" y="2304"/>
                <a:ext cx="499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" name="Group 131"/>
            <p:cNvGrpSpPr>
              <a:grpSpLocks/>
            </p:cNvGrpSpPr>
            <p:nvPr/>
          </p:nvGrpSpPr>
          <p:grpSpPr bwMode="auto">
            <a:xfrm>
              <a:off x="0" y="2688"/>
              <a:ext cx="864" cy="384"/>
              <a:chOff x="0" y="2688"/>
              <a:chExt cx="864" cy="384"/>
            </a:xfrm>
          </p:grpSpPr>
          <p:sp>
            <p:nvSpPr>
              <p:cNvPr id="281" name="Rectangle 132"/>
              <p:cNvSpPr>
                <a:spLocks noChangeArrowheads="1"/>
              </p:cNvSpPr>
              <p:nvPr/>
            </p:nvSpPr>
            <p:spPr bwMode="auto">
              <a:xfrm>
                <a:off x="0" y="2688"/>
                <a:ext cx="864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Quiescent current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eaLnBrk="0" hangingPunct="0"/>
                <a:endParaRPr lang="en-US" altLang="en-US"/>
              </a:p>
            </p:txBody>
          </p:sp>
          <p:sp>
            <p:nvSpPr>
              <p:cNvPr id="282" name="Rectangle 133"/>
              <p:cNvSpPr>
                <a:spLocks noChangeArrowheads="1"/>
              </p:cNvSpPr>
              <p:nvPr/>
            </p:nvSpPr>
            <p:spPr bwMode="auto">
              <a:xfrm>
                <a:off x="0" y="2688"/>
                <a:ext cx="864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0" name="Group 134"/>
            <p:cNvGrpSpPr>
              <a:grpSpLocks/>
            </p:cNvGrpSpPr>
            <p:nvPr/>
          </p:nvGrpSpPr>
          <p:grpSpPr bwMode="auto">
            <a:xfrm>
              <a:off x="864" y="2688"/>
              <a:ext cx="587" cy="384"/>
              <a:chOff x="864" y="2688"/>
              <a:chExt cx="587" cy="384"/>
            </a:xfrm>
          </p:grpSpPr>
          <p:sp>
            <p:nvSpPr>
              <p:cNvPr id="279" name="Rectangle 135"/>
              <p:cNvSpPr>
                <a:spLocks noChangeArrowheads="1"/>
              </p:cNvSpPr>
              <p:nvPr/>
            </p:nvSpPr>
            <p:spPr bwMode="auto">
              <a:xfrm>
                <a:off x="864" y="2688"/>
                <a:ext cx="58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Icq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80" name="Rectangle 136"/>
              <p:cNvSpPr>
                <a:spLocks noChangeArrowheads="1"/>
              </p:cNvSpPr>
              <p:nvPr/>
            </p:nvSpPr>
            <p:spPr bwMode="auto">
              <a:xfrm>
                <a:off x="864" y="2688"/>
                <a:ext cx="587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" name="Group 137"/>
            <p:cNvGrpSpPr>
              <a:grpSpLocks/>
            </p:cNvGrpSpPr>
            <p:nvPr/>
          </p:nvGrpSpPr>
          <p:grpSpPr bwMode="auto">
            <a:xfrm>
              <a:off x="1451" y="2688"/>
              <a:ext cx="466" cy="384"/>
              <a:chOff x="1451" y="2688"/>
              <a:chExt cx="466" cy="384"/>
            </a:xfrm>
          </p:grpSpPr>
          <p:sp>
            <p:nvSpPr>
              <p:cNvPr id="277" name="Rectangle 138"/>
              <p:cNvSpPr>
                <a:spLocks noChangeArrowheads="1"/>
              </p:cNvSpPr>
              <p:nvPr/>
            </p:nvSpPr>
            <p:spPr bwMode="auto">
              <a:xfrm>
                <a:off x="1451" y="2688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78" name="Rectangle 139"/>
              <p:cNvSpPr>
                <a:spLocks noChangeArrowheads="1"/>
              </p:cNvSpPr>
              <p:nvPr/>
            </p:nvSpPr>
            <p:spPr bwMode="auto">
              <a:xfrm>
                <a:off x="1451" y="2688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" name="Group 140"/>
            <p:cNvGrpSpPr>
              <a:grpSpLocks/>
            </p:cNvGrpSpPr>
            <p:nvPr/>
          </p:nvGrpSpPr>
          <p:grpSpPr bwMode="auto">
            <a:xfrm>
              <a:off x="1917" y="2688"/>
              <a:ext cx="466" cy="384"/>
              <a:chOff x="1917" y="2688"/>
              <a:chExt cx="466" cy="384"/>
            </a:xfrm>
          </p:grpSpPr>
          <p:sp>
            <p:nvSpPr>
              <p:cNvPr id="275" name="Rectangle 141"/>
              <p:cNvSpPr>
                <a:spLocks noChangeArrowheads="1"/>
              </p:cNvSpPr>
              <p:nvPr/>
            </p:nvSpPr>
            <p:spPr bwMode="auto">
              <a:xfrm>
                <a:off x="1917" y="2688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76" name="Rectangle 142"/>
              <p:cNvSpPr>
                <a:spLocks noChangeArrowheads="1"/>
              </p:cNvSpPr>
              <p:nvPr/>
            </p:nvSpPr>
            <p:spPr bwMode="auto">
              <a:xfrm>
                <a:off x="1917" y="2688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143"/>
            <p:cNvGrpSpPr>
              <a:grpSpLocks/>
            </p:cNvGrpSpPr>
            <p:nvPr/>
          </p:nvGrpSpPr>
          <p:grpSpPr bwMode="auto">
            <a:xfrm>
              <a:off x="2383" y="2688"/>
              <a:ext cx="466" cy="384"/>
              <a:chOff x="2383" y="2688"/>
              <a:chExt cx="466" cy="384"/>
            </a:xfrm>
          </p:grpSpPr>
          <p:sp>
            <p:nvSpPr>
              <p:cNvPr id="273" name="Rectangle 144"/>
              <p:cNvSpPr>
                <a:spLocks noChangeArrowheads="1"/>
              </p:cNvSpPr>
              <p:nvPr/>
            </p:nvSpPr>
            <p:spPr bwMode="auto">
              <a:xfrm>
                <a:off x="2383" y="2688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120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74" name="Rectangle 145"/>
              <p:cNvSpPr>
                <a:spLocks noChangeArrowheads="1"/>
              </p:cNvSpPr>
              <p:nvPr/>
            </p:nvSpPr>
            <p:spPr bwMode="auto">
              <a:xfrm>
                <a:off x="2383" y="2688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" name="Group 146"/>
            <p:cNvGrpSpPr>
              <a:grpSpLocks/>
            </p:cNvGrpSpPr>
            <p:nvPr/>
          </p:nvGrpSpPr>
          <p:grpSpPr bwMode="auto">
            <a:xfrm>
              <a:off x="2849" y="2688"/>
              <a:ext cx="466" cy="384"/>
              <a:chOff x="2849" y="2688"/>
              <a:chExt cx="466" cy="384"/>
            </a:xfrm>
          </p:grpSpPr>
          <p:sp>
            <p:nvSpPr>
              <p:cNvPr id="271" name="Rectangle 147"/>
              <p:cNvSpPr>
                <a:spLocks noChangeArrowheads="1"/>
              </p:cNvSpPr>
              <p:nvPr/>
            </p:nvSpPr>
            <p:spPr bwMode="auto">
              <a:xfrm>
                <a:off x="2849" y="2688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mA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72" name="Rectangle 148"/>
              <p:cNvSpPr>
                <a:spLocks noChangeArrowheads="1"/>
              </p:cNvSpPr>
              <p:nvPr/>
            </p:nvSpPr>
            <p:spPr bwMode="auto">
              <a:xfrm>
                <a:off x="2849" y="2688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" name="Group 149"/>
            <p:cNvGrpSpPr>
              <a:grpSpLocks/>
            </p:cNvGrpSpPr>
            <p:nvPr/>
          </p:nvGrpSpPr>
          <p:grpSpPr bwMode="auto">
            <a:xfrm>
              <a:off x="3315" y="2688"/>
              <a:ext cx="499" cy="384"/>
              <a:chOff x="3315" y="2688"/>
              <a:chExt cx="499" cy="384"/>
            </a:xfrm>
          </p:grpSpPr>
          <p:sp>
            <p:nvSpPr>
              <p:cNvPr id="269" name="Rectangle 150"/>
              <p:cNvSpPr>
                <a:spLocks noChangeArrowheads="1"/>
              </p:cNvSpPr>
              <p:nvPr/>
            </p:nvSpPr>
            <p:spPr bwMode="auto">
              <a:xfrm>
                <a:off x="3315" y="2688"/>
                <a:ext cx="499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70" name="Rectangle 151"/>
              <p:cNvSpPr>
                <a:spLocks noChangeArrowheads="1"/>
              </p:cNvSpPr>
              <p:nvPr/>
            </p:nvSpPr>
            <p:spPr bwMode="auto">
              <a:xfrm>
                <a:off x="3315" y="2688"/>
                <a:ext cx="499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" name="Group 152"/>
            <p:cNvGrpSpPr>
              <a:grpSpLocks/>
            </p:cNvGrpSpPr>
            <p:nvPr/>
          </p:nvGrpSpPr>
          <p:grpSpPr bwMode="auto">
            <a:xfrm>
              <a:off x="0" y="3072"/>
              <a:ext cx="864" cy="384"/>
              <a:chOff x="0" y="3072"/>
              <a:chExt cx="864" cy="384"/>
            </a:xfrm>
          </p:grpSpPr>
          <p:sp>
            <p:nvSpPr>
              <p:cNvPr id="267" name="Rectangle 153"/>
              <p:cNvSpPr>
                <a:spLocks noChangeArrowheads="1"/>
              </p:cNvSpPr>
              <p:nvPr/>
            </p:nvSpPr>
            <p:spPr bwMode="auto">
              <a:xfrm>
                <a:off x="0" y="3072"/>
                <a:ext cx="864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PAE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eaLnBrk="0" hangingPunct="0"/>
                <a:endParaRPr lang="en-US" altLang="en-US"/>
              </a:p>
            </p:txBody>
          </p:sp>
          <p:sp>
            <p:nvSpPr>
              <p:cNvPr id="268" name="Rectangle 154"/>
              <p:cNvSpPr>
                <a:spLocks noChangeArrowheads="1"/>
              </p:cNvSpPr>
              <p:nvPr/>
            </p:nvSpPr>
            <p:spPr bwMode="auto">
              <a:xfrm>
                <a:off x="0" y="3072"/>
                <a:ext cx="864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" name="Group 155"/>
            <p:cNvGrpSpPr>
              <a:grpSpLocks/>
            </p:cNvGrpSpPr>
            <p:nvPr/>
          </p:nvGrpSpPr>
          <p:grpSpPr bwMode="auto">
            <a:xfrm>
              <a:off x="864" y="3072"/>
              <a:ext cx="587" cy="384"/>
              <a:chOff x="864" y="3072"/>
              <a:chExt cx="587" cy="384"/>
            </a:xfrm>
          </p:grpSpPr>
          <p:sp>
            <p:nvSpPr>
              <p:cNvPr id="265" name="Rectangle 156"/>
              <p:cNvSpPr>
                <a:spLocks noChangeArrowheads="1"/>
              </p:cNvSpPr>
              <p:nvPr/>
            </p:nvSpPr>
            <p:spPr bwMode="auto">
              <a:xfrm>
                <a:off x="864" y="3072"/>
                <a:ext cx="58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66" name="Rectangle 157"/>
              <p:cNvSpPr>
                <a:spLocks noChangeArrowheads="1"/>
              </p:cNvSpPr>
              <p:nvPr/>
            </p:nvSpPr>
            <p:spPr bwMode="auto">
              <a:xfrm>
                <a:off x="864" y="3072"/>
                <a:ext cx="587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" name="Group 158"/>
            <p:cNvGrpSpPr>
              <a:grpSpLocks/>
            </p:cNvGrpSpPr>
            <p:nvPr/>
          </p:nvGrpSpPr>
          <p:grpSpPr bwMode="auto">
            <a:xfrm>
              <a:off x="1451" y="3072"/>
              <a:ext cx="466" cy="384"/>
              <a:chOff x="1451" y="3072"/>
              <a:chExt cx="466" cy="384"/>
            </a:xfrm>
          </p:grpSpPr>
          <p:sp>
            <p:nvSpPr>
              <p:cNvPr id="263" name="Rectangle 159"/>
              <p:cNvSpPr>
                <a:spLocks noChangeArrowheads="1"/>
              </p:cNvSpPr>
              <p:nvPr/>
            </p:nvSpPr>
            <p:spPr bwMode="auto">
              <a:xfrm>
                <a:off x="1451" y="3072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40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64" name="Rectangle 160"/>
              <p:cNvSpPr>
                <a:spLocks noChangeArrowheads="1"/>
              </p:cNvSpPr>
              <p:nvPr/>
            </p:nvSpPr>
            <p:spPr bwMode="auto">
              <a:xfrm>
                <a:off x="1451" y="3072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" name="Group 161"/>
            <p:cNvGrpSpPr>
              <a:grpSpLocks/>
            </p:cNvGrpSpPr>
            <p:nvPr/>
          </p:nvGrpSpPr>
          <p:grpSpPr bwMode="auto">
            <a:xfrm>
              <a:off x="1917" y="3072"/>
              <a:ext cx="466" cy="384"/>
              <a:chOff x="1917" y="3072"/>
              <a:chExt cx="466" cy="384"/>
            </a:xfrm>
          </p:grpSpPr>
          <p:sp>
            <p:nvSpPr>
              <p:cNvPr id="261" name="Rectangle 162"/>
              <p:cNvSpPr>
                <a:spLocks noChangeArrowheads="1"/>
              </p:cNvSpPr>
              <p:nvPr/>
            </p:nvSpPr>
            <p:spPr bwMode="auto">
              <a:xfrm>
                <a:off x="1917" y="3072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62" name="Rectangle 163"/>
              <p:cNvSpPr>
                <a:spLocks noChangeArrowheads="1"/>
              </p:cNvSpPr>
              <p:nvPr/>
            </p:nvSpPr>
            <p:spPr bwMode="auto">
              <a:xfrm>
                <a:off x="1917" y="3072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" name="Group 164"/>
            <p:cNvGrpSpPr>
              <a:grpSpLocks/>
            </p:cNvGrpSpPr>
            <p:nvPr/>
          </p:nvGrpSpPr>
          <p:grpSpPr bwMode="auto">
            <a:xfrm>
              <a:off x="2383" y="3072"/>
              <a:ext cx="466" cy="384"/>
              <a:chOff x="2383" y="3072"/>
              <a:chExt cx="466" cy="384"/>
            </a:xfrm>
          </p:grpSpPr>
          <p:sp>
            <p:nvSpPr>
              <p:cNvPr id="259" name="Rectangle 165"/>
              <p:cNvSpPr>
                <a:spLocks noChangeArrowheads="1"/>
              </p:cNvSpPr>
              <p:nvPr/>
            </p:nvSpPr>
            <p:spPr bwMode="auto">
              <a:xfrm>
                <a:off x="2383" y="3072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60" name="Rectangle 166"/>
              <p:cNvSpPr>
                <a:spLocks noChangeArrowheads="1"/>
              </p:cNvSpPr>
              <p:nvPr/>
            </p:nvSpPr>
            <p:spPr bwMode="auto">
              <a:xfrm>
                <a:off x="2383" y="3072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167"/>
            <p:cNvGrpSpPr>
              <a:grpSpLocks/>
            </p:cNvGrpSpPr>
            <p:nvPr/>
          </p:nvGrpSpPr>
          <p:grpSpPr bwMode="auto">
            <a:xfrm>
              <a:off x="2849" y="3072"/>
              <a:ext cx="466" cy="384"/>
              <a:chOff x="2849" y="3072"/>
              <a:chExt cx="466" cy="384"/>
            </a:xfrm>
          </p:grpSpPr>
          <p:sp>
            <p:nvSpPr>
              <p:cNvPr id="257" name="Rectangle 168"/>
              <p:cNvSpPr>
                <a:spLocks noChangeArrowheads="1"/>
              </p:cNvSpPr>
              <p:nvPr/>
            </p:nvSpPr>
            <p:spPr bwMode="auto">
              <a:xfrm>
                <a:off x="2849" y="3072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%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58" name="Rectangle 169"/>
              <p:cNvSpPr>
                <a:spLocks noChangeArrowheads="1"/>
              </p:cNvSpPr>
              <p:nvPr/>
            </p:nvSpPr>
            <p:spPr bwMode="auto">
              <a:xfrm>
                <a:off x="2849" y="3072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" name="Group 170"/>
            <p:cNvGrpSpPr>
              <a:grpSpLocks/>
            </p:cNvGrpSpPr>
            <p:nvPr/>
          </p:nvGrpSpPr>
          <p:grpSpPr bwMode="auto">
            <a:xfrm>
              <a:off x="3315" y="3072"/>
              <a:ext cx="499" cy="384"/>
              <a:chOff x="3315" y="3072"/>
              <a:chExt cx="499" cy="384"/>
            </a:xfrm>
          </p:grpSpPr>
          <p:sp>
            <p:nvSpPr>
              <p:cNvPr id="255" name="Rectangle 171"/>
              <p:cNvSpPr>
                <a:spLocks noChangeArrowheads="1"/>
              </p:cNvSpPr>
              <p:nvPr/>
            </p:nvSpPr>
            <p:spPr bwMode="auto">
              <a:xfrm>
                <a:off x="3315" y="3072"/>
                <a:ext cx="499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56" name="Rectangle 172"/>
              <p:cNvSpPr>
                <a:spLocks noChangeArrowheads="1"/>
              </p:cNvSpPr>
              <p:nvPr/>
            </p:nvSpPr>
            <p:spPr bwMode="auto">
              <a:xfrm>
                <a:off x="3315" y="3072"/>
                <a:ext cx="499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" name="Group 173"/>
            <p:cNvGrpSpPr>
              <a:grpSpLocks/>
            </p:cNvGrpSpPr>
            <p:nvPr/>
          </p:nvGrpSpPr>
          <p:grpSpPr bwMode="auto">
            <a:xfrm>
              <a:off x="0" y="3456"/>
              <a:ext cx="864" cy="384"/>
              <a:chOff x="0" y="3456"/>
              <a:chExt cx="864" cy="384"/>
            </a:xfrm>
          </p:grpSpPr>
          <p:sp>
            <p:nvSpPr>
              <p:cNvPr id="253" name="Rectangle 174"/>
              <p:cNvSpPr>
                <a:spLocks noChangeArrowheads="1"/>
              </p:cNvSpPr>
              <p:nvPr/>
            </p:nvSpPr>
            <p:spPr bwMode="auto">
              <a:xfrm>
                <a:off x="0" y="3456"/>
                <a:ext cx="864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ACP1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eaLnBrk="0" hangingPunct="0"/>
                <a:endParaRPr lang="en-US" altLang="en-US"/>
              </a:p>
            </p:txBody>
          </p:sp>
          <p:sp>
            <p:nvSpPr>
              <p:cNvPr id="254" name="Rectangle 175"/>
              <p:cNvSpPr>
                <a:spLocks noChangeArrowheads="1"/>
              </p:cNvSpPr>
              <p:nvPr/>
            </p:nvSpPr>
            <p:spPr bwMode="auto">
              <a:xfrm>
                <a:off x="0" y="3456"/>
                <a:ext cx="864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" name="Group 176"/>
            <p:cNvGrpSpPr>
              <a:grpSpLocks/>
            </p:cNvGrpSpPr>
            <p:nvPr/>
          </p:nvGrpSpPr>
          <p:grpSpPr bwMode="auto">
            <a:xfrm>
              <a:off x="864" y="3456"/>
              <a:ext cx="587" cy="384"/>
              <a:chOff x="864" y="3456"/>
              <a:chExt cx="587" cy="384"/>
            </a:xfrm>
          </p:grpSpPr>
          <p:sp>
            <p:nvSpPr>
              <p:cNvPr id="251" name="Rectangle 177"/>
              <p:cNvSpPr>
                <a:spLocks noChangeArrowheads="1"/>
              </p:cNvSpPr>
              <p:nvPr/>
            </p:nvSpPr>
            <p:spPr bwMode="auto">
              <a:xfrm>
                <a:off x="864" y="3456"/>
                <a:ext cx="58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52" name="Rectangle 178"/>
              <p:cNvSpPr>
                <a:spLocks noChangeArrowheads="1"/>
              </p:cNvSpPr>
              <p:nvPr/>
            </p:nvSpPr>
            <p:spPr bwMode="auto">
              <a:xfrm>
                <a:off x="864" y="3456"/>
                <a:ext cx="587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" name="Group 179"/>
            <p:cNvGrpSpPr>
              <a:grpSpLocks/>
            </p:cNvGrpSpPr>
            <p:nvPr/>
          </p:nvGrpSpPr>
          <p:grpSpPr bwMode="auto">
            <a:xfrm>
              <a:off x="1451" y="3456"/>
              <a:ext cx="466" cy="384"/>
              <a:chOff x="1451" y="3456"/>
              <a:chExt cx="466" cy="384"/>
            </a:xfrm>
          </p:grpSpPr>
          <p:sp>
            <p:nvSpPr>
              <p:cNvPr id="249" name="Rectangle 180"/>
              <p:cNvSpPr>
                <a:spLocks noChangeArrowheads="1"/>
              </p:cNvSpPr>
              <p:nvPr/>
            </p:nvSpPr>
            <p:spPr bwMode="auto">
              <a:xfrm>
                <a:off x="1451" y="3456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50" name="Rectangle 181"/>
              <p:cNvSpPr>
                <a:spLocks noChangeArrowheads="1"/>
              </p:cNvSpPr>
              <p:nvPr/>
            </p:nvSpPr>
            <p:spPr bwMode="auto">
              <a:xfrm>
                <a:off x="1451" y="3456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" name="Group 182"/>
            <p:cNvGrpSpPr>
              <a:grpSpLocks/>
            </p:cNvGrpSpPr>
            <p:nvPr/>
          </p:nvGrpSpPr>
          <p:grpSpPr bwMode="auto">
            <a:xfrm>
              <a:off x="1917" y="3456"/>
              <a:ext cx="466" cy="384"/>
              <a:chOff x="1917" y="3456"/>
              <a:chExt cx="466" cy="384"/>
            </a:xfrm>
          </p:grpSpPr>
          <p:sp>
            <p:nvSpPr>
              <p:cNvPr id="247" name="Rectangle 183"/>
              <p:cNvSpPr>
                <a:spLocks noChangeArrowheads="1"/>
              </p:cNvSpPr>
              <p:nvPr/>
            </p:nvSpPr>
            <p:spPr bwMode="auto">
              <a:xfrm>
                <a:off x="1917" y="3456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48" name="Rectangle 184"/>
              <p:cNvSpPr>
                <a:spLocks noChangeArrowheads="1"/>
              </p:cNvSpPr>
              <p:nvPr/>
            </p:nvSpPr>
            <p:spPr bwMode="auto">
              <a:xfrm>
                <a:off x="1917" y="3456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7" name="Group 185"/>
            <p:cNvGrpSpPr>
              <a:grpSpLocks/>
            </p:cNvGrpSpPr>
            <p:nvPr/>
          </p:nvGrpSpPr>
          <p:grpSpPr bwMode="auto">
            <a:xfrm>
              <a:off x="2383" y="3456"/>
              <a:ext cx="466" cy="384"/>
              <a:chOff x="2383" y="3456"/>
              <a:chExt cx="466" cy="384"/>
            </a:xfrm>
          </p:grpSpPr>
          <p:sp>
            <p:nvSpPr>
              <p:cNvPr id="245" name="Rectangle 186"/>
              <p:cNvSpPr>
                <a:spLocks noChangeArrowheads="1"/>
              </p:cNvSpPr>
              <p:nvPr/>
            </p:nvSpPr>
            <p:spPr bwMode="auto">
              <a:xfrm>
                <a:off x="2383" y="3456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-36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46" name="Rectangle 187"/>
              <p:cNvSpPr>
                <a:spLocks noChangeArrowheads="1"/>
              </p:cNvSpPr>
              <p:nvPr/>
            </p:nvSpPr>
            <p:spPr bwMode="auto">
              <a:xfrm>
                <a:off x="2383" y="3456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8" name="Group 188"/>
            <p:cNvGrpSpPr>
              <a:grpSpLocks/>
            </p:cNvGrpSpPr>
            <p:nvPr/>
          </p:nvGrpSpPr>
          <p:grpSpPr bwMode="auto">
            <a:xfrm>
              <a:off x="2849" y="3456"/>
              <a:ext cx="466" cy="384"/>
              <a:chOff x="2849" y="3456"/>
              <a:chExt cx="466" cy="384"/>
            </a:xfrm>
          </p:grpSpPr>
          <p:sp>
            <p:nvSpPr>
              <p:cNvPr id="243" name="Rectangle 189"/>
              <p:cNvSpPr>
                <a:spLocks noChangeArrowheads="1"/>
              </p:cNvSpPr>
              <p:nvPr/>
            </p:nvSpPr>
            <p:spPr bwMode="auto">
              <a:xfrm>
                <a:off x="2849" y="3456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dBc</a:t>
                </a:r>
                <a:endParaRPr lang="en-US" altLang="en-US" sz="800" dirty="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 dirty="0"/>
              </a:p>
            </p:txBody>
          </p:sp>
          <p:sp>
            <p:nvSpPr>
              <p:cNvPr id="244" name="Rectangle 190"/>
              <p:cNvSpPr>
                <a:spLocks noChangeArrowheads="1"/>
              </p:cNvSpPr>
              <p:nvPr/>
            </p:nvSpPr>
            <p:spPr bwMode="auto">
              <a:xfrm>
                <a:off x="2849" y="3456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9" name="Group 191"/>
            <p:cNvGrpSpPr>
              <a:grpSpLocks/>
            </p:cNvGrpSpPr>
            <p:nvPr/>
          </p:nvGrpSpPr>
          <p:grpSpPr bwMode="auto">
            <a:xfrm>
              <a:off x="3315" y="3456"/>
              <a:ext cx="499" cy="384"/>
              <a:chOff x="3315" y="3456"/>
              <a:chExt cx="499" cy="384"/>
            </a:xfrm>
          </p:grpSpPr>
          <p:sp>
            <p:nvSpPr>
              <p:cNvPr id="241" name="Rectangle 192"/>
              <p:cNvSpPr>
                <a:spLocks noChangeArrowheads="1"/>
              </p:cNvSpPr>
              <p:nvPr/>
            </p:nvSpPr>
            <p:spPr bwMode="auto">
              <a:xfrm>
                <a:off x="3315" y="3456"/>
                <a:ext cx="499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±5 MHz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42" name="Rectangle 193"/>
              <p:cNvSpPr>
                <a:spLocks noChangeArrowheads="1"/>
              </p:cNvSpPr>
              <p:nvPr/>
            </p:nvSpPr>
            <p:spPr bwMode="auto">
              <a:xfrm>
                <a:off x="3315" y="3456"/>
                <a:ext cx="499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0" name="Group 194"/>
            <p:cNvGrpSpPr>
              <a:grpSpLocks/>
            </p:cNvGrpSpPr>
            <p:nvPr/>
          </p:nvGrpSpPr>
          <p:grpSpPr bwMode="auto">
            <a:xfrm>
              <a:off x="0" y="3840"/>
              <a:ext cx="864" cy="384"/>
              <a:chOff x="0" y="3840"/>
              <a:chExt cx="864" cy="384"/>
            </a:xfrm>
          </p:grpSpPr>
          <p:sp>
            <p:nvSpPr>
              <p:cNvPr id="239" name="Rectangle 195"/>
              <p:cNvSpPr>
                <a:spLocks noChangeArrowheads="1"/>
              </p:cNvSpPr>
              <p:nvPr/>
            </p:nvSpPr>
            <p:spPr bwMode="auto">
              <a:xfrm>
                <a:off x="0" y="3840"/>
                <a:ext cx="864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ACP2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eaLnBrk="0" hangingPunct="0"/>
                <a:endParaRPr lang="en-US" altLang="en-US"/>
              </a:p>
            </p:txBody>
          </p:sp>
          <p:sp>
            <p:nvSpPr>
              <p:cNvPr id="240" name="Rectangle 196"/>
              <p:cNvSpPr>
                <a:spLocks noChangeArrowheads="1"/>
              </p:cNvSpPr>
              <p:nvPr/>
            </p:nvSpPr>
            <p:spPr bwMode="auto">
              <a:xfrm>
                <a:off x="0" y="3840"/>
                <a:ext cx="864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" name="Group 197"/>
            <p:cNvGrpSpPr>
              <a:grpSpLocks/>
            </p:cNvGrpSpPr>
            <p:nvPr/>
          </p:nvGrpSpPr>
          <p:grpSpPr bwMode="auto">
            <a:xfrm>
              <a:off x="864" y="3840"/>
              <a:ext cx="587" cy="384"/>
              <a:chOff x="864" y="3840"/>
              <a:chExt cx="587" cy="384"/>
            </a:xfrm>
          </p:grpSpPr>
          <p:sp>
            <p:nvSpPr>
              <p:cNvPr id="237" name="Rectangle 198"/>
              <p:cNvSpPr>
                <a:spLocks noChangeArrowheads="1"/>
              </p:cNvSpPr>
              <p:nvPr/>
            </p:nvSpPr>
            <p:spPr bwMode="auto">
              <a:xfrm>
                <a:off x="864" y="3840"/>
                <a:ext cx="58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38" name="Rectangle 199"/>
              <p:cNvSpPr>
                <a:spLocks noChangeArrowheads="1"/>
              </p:cNvSpPr>
              <p:nvPr/>
            </p:nvSpPr>
            <p:spPr bwMode="auto">
              <a:xfrm>
                <a:off x="864" y="3840"/>
                <a:ext cx="587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" name="Group 200"/>
            <p:cNvGrpSpPr>
              <a:grpSpLocks/>
            </p:cNvGrpSpPr>
            <p:nvPr/>
          </p:nvGrpSpPr>
          <p:grpSpPr bwMode="auto">
            <a:xfrm>
              <a:off x="1451" y="3840"/>
              <a:ext cx="466" cy="384"/>
              <a:chOff x="1451" y="3840"/>
              <a:chExt cx="466" cy="384"/>
            </a:xfrm>
          </p:grpSpPr>
          <p:sp>
            <p:nvSpPr>
              <p:cNvPr id="235" name="Rectangle 201"/>
              <p:cNvSpPr>
                <a:spLocks noChangeArrowheads="1"/>
              </p:cNvSpPr>
              <p:nvPr/>
            </p:nvSpPr>
            <p:spPr bwMode="auto">
              <a:xfrm>
                <a:off x="1451" y="3840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36" name="Rectangle 202"/>
              <p:cNvSpPr>
                <a:spLocks noChangeArrowheads="1"/>
              </p:cNvSpPr>
              <p:nvPr/>
            </p:nvSpPr>
            <p:spPr bwMode="auto">
              <a:xfrm>
                <a:off x="1451" y="3840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" name="Group 203"/>
            <p:cNvGrpSpPr>
              <a:grpSpLocks/>
            </p:cNvGrpSpPr>
            <p:nvPr/>
          </p:nvGrpSpPr>
          <p:grpSpPr bwMode="auto">
            <a:xfrm>
              <a:off x="1917" y="3840"/>
              <a:ext cx="466" cy="384"/>
              <a:chOff x="1917" y="3840"/>
              <a:chExt cx="466" cy="384"/>
            </a:xfrm>
          </p:grpSpPr>
          <p:sp>
            <p:nvSpPr>
              <p:cNvPr id="233" name="Rectangle 204"/>
              <p:cNvSpPr>
                <a:spLocks noChangeArrowheads="1"/>
              </p:cNvSpPr>
              <p:nvPr/>
            </p:nvSpPr>
            <p:spPr bwMode="auto">
              <a:xfrm>
                <a:off x="1917" y="3840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34" name="Rectangle 205"/>
              <p:cNvSpPr>
                <a:spLocks noChangeArrowheads="1"/>
              </p:cNvSpPr>
              <p:nvPr/>
            </p:nvSpPr>
            <p:spPr bwMode="auto">
              <a:xfrm>
                <a:off x="1917" y="3840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" name="Group 206"/>
            <p:cNvGrpSpPr>
              <a:grpSpLocks/>
            </p:cNvGrpSpPr>
            <p:nvPr/>
          </p:nvGrpSpPr>
          <p:grpSpPr bwMode="auto">
            <a:xfrm>
              <a:off x="2383" y="3840"/>
              <a:ext cx="466" cy="384"/>
              <a:chOff x="2383" y="3840"/>
              <a:chExt cx="466" cy="384"/>
            </a:xfrm>
          </p:grpSpPr>
          <p:sp>
            <p:nvSpPr>
              <p:cNvPr id="231" name="Rectangle 207"/>
              <p:cNvSpPr>
                <a:spLocks noChangeArrowheads="1"/>
              </p:cNvSpPr>
              <p:nvPr/>
            </p:nvSpPr>
            <p:spPr bwMode="auto">
              <a:xfrm>
                <a:off x="2383" y="3840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-46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32" name="Rectangle 208"/>
              <p:cNvSpPr>
                <a:spLocks noChangeArrowheads="1"/>
              </p:cNvSpPr>
              <p:nvPr/>
            </p:nvSpPr>
            <p:spPr bwMode="auto">
              <a:xfrm>
                <a:off x="2383" y="3840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" name="Group 209"/>
            <p:cNvGrpSpPr>
              <a:grpSpLocks/>
            </p:cNvGrpSpPr>
            <p:nvPr/>
          </p:nvGrpSpPr>
          <p:grpSpPr bwMode="auto">
            <a:xfrm>
              <a:off x="2849" y="3840"/>
              <a:ext cx="466" cy="384"/>
              <a:chOff x="2849" y="3840"/>
              <a:chExt cx="466" cy="384"/>
            </a:xfrm>
          </p:grpSpPr>
          <p:sp>
            <p:nvSpPr>
              <p:cNvPr id="229" name="Rectangle 210"/>
              <p:cNvSpPr>
                <a:spLocks noChangeArrowheads="1"/>
              </p:cNvSpPr>
              <p:nvPr/>
            </p:nvSpPr>
            <p:spPr bwMode="auto">
              <a:xfrm>
                <a:off x="2849" y="3840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dBc</a:t>
                </a:r>
                <a:endParaRPr lang="en-US" altLang="en-US" sz="800" dirty="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 dirty="0"/>
              </a:p>
            </p:txBody>
          </p:sp>
          <p:sp>
            <p:nvSpPr>
              <p:cNvPr id="230" name="Rectangle 211"/>
              <p:cNvSpPr>
                <a:spLocks noChangeArrowheads="1"/>
              </p:cNvSpPr>
              <p:nvPr/>
            </p:nvSpPr>
            <p:spPr bwMode="auto">
              <a:xfrm>
                <a:off x="2849" y="3840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" name="Group 212"/>
            <p:cNvGrpSpPr>
              <a:grpSpLocks/>
            </p:cNvGrpSpPr>
            <p:nvPr/>
          </p:nvGrpSpPr>
          <p:grpSpPr bwMode="auto">
            <a:xfrm>
              <a:off x="3315" y="3840"/>
              <a:ext cx="499" cy="384"/>
              <a:chOff x="3315" y="3840"/>
              <a:chExt cx="499" cy="384"/>
            </a:xfrm>
          </p:grpSpPr>
          <p:sp>
            <p:nvSpPr>
              <p:cNvPr id="227" name="Rectangle 213"/>
              <p:cNvSpPr>
                <a:spLocks noChangeArrowheads="1"/>
              </p:cNvSpPr>
              <p:nvPr/>
            </p:nvSpPr>
            <p:spPr bwMode="auto">
              <a:xfrm>
                <a:off x="3315" y="3840"/>
                <a:ext cx="499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±10 MHz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28" name="Rectangle 214"/>
              <p:cNvSpPr>
                <a:spLocks noChangeArrowheads="1"/>
              </p:cNvSpPr>
              <p:nvPr/>
            </p:nvSpPr>
            <p:spPr bwMode="auto">
              <a:xfrm>
                <a:off x="3315" y="3840"/>
                <a:ext cx="499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" name="Group 215"/>
            <p:cNvGrpSpPr>
              <a:grpSpLocks/>
            </p:cNvGrpSpPr>
            <p:nvPr/>
          </p:nvGrpSpPr>
          <p:grpSpPr bwMode="auto">
            <a:xfrm>
              <a:off x="0" y="4224"/>
              <a:ext cx="864" cy="384"/>
              <a:chOff x="0" y="4224"/>
              <a:chExt cx="864" cy="384"/>
            </a:xfrm>
          </p:grpSpPr>
          <p:sp>
            <p:nvSpPr>
              <p:cNvPr id="225" name="Rectangle 216"/>
              <p:cNvSpPr>
                <a:spLocks noChangeArrowheads="1"/>
              </p:cNvSpPr>
              <p:nvPr/>
            </p:nvSpPr>
            <p:spPr bwMode="auto">
              <a:xfrm>
                <a:off x="0" y="4224"/>
                <a:ext cx="864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ACP3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eaLnBrk="0" hangingPunct="0"/>
                <a:endParaRPr lang="en-US" altLang="en-US"/>
              </a:p>
            </p:txBody>
          </p:sp>
          <p:sp>
            <p:nvSpPr>
              <p:cNvPr id="226" name="Rectangle 217"/>
              <p:cNvSpPr>
                <a:spLocks noChangeArrowheads="1"/>
              </p:cNvSpPr>
              <p:nvPr/>
            </p:nvSpPr>
            <p:spPr bwMode="auto">
              <a:xfrm>
                <a:off x="0" y="4224"/>
                <a:ext cx="864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" name="Group 218"/>
            <p:cNvGrpSpPr>
              <a:grpSpLocks/>
            </p:cNvGrpSpPr>
            <p:nvPr/>
          </p:nvGrpSpPr>
          <p:grpSpPr bwMode="auto">
            <a:xfrm>
              <a:off x="864" y="4224"/>
              <a:ext cx="587" cy="384"/>
              <a:chOff x="864" y="4224"/>
              <a:chExt cx="587" cy="384"/>
            </a:xfrm>
          </p:grpSpPr>
          <p:sp>
            <p:nvSpPr>
              <p:cNvPr id="223" name="Rectangle 219"/>
              <p:cNvSpPr>
                <a:spLocks noChangeArrowheads="1"/>
              </p:cNvSpPr>
              <p:nvPr/>
            </p:nvSpPr>
            <p:spPr bwMode="auto">
              <a:xfrm>
                <a:off x="864" y="4224"/>
                <a:ext cx="58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24" name="Rectangle 220"/>
              <p:cNvSpPr>
                <a:spLocks noChangeArrowheads="1"/>
              </p:cNvSpPr>
              <p:nvPr/>
            </p:nvSpPr>
            <p:spPr bwMode="auto">
              <a:xfrm>
                <a:off x="864" y="4224"/>
                <a:ext cx="587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" name="Group 221"/>
            <p:cNvGrpSpPr>
              <a:grpSpLocks/>
            </p:cNvGrpSpPr>
            <p:nvPr/>
          </p:nvGrpSpPr>
          <p:grpSpPr bwMode="auto">
            <a:xfrm>
              <a:off x="1451" y="4224"/>
              <a:ext cx="466" cy="384"/>
              <a:chOff x="1451" y="4224"/>
              <a:chExt cx="466" cy="384"/>
            </a:xfrm>
          </p:grpSpPr>
          <p:sp>
            <p:nvSpPr>
              <p:cNvPr id="221" name="Rectangle 222"/>
              <p:cNvSpPr>
                <a:spLocks noChangeArrowheads="1"/>
              </p:cNvSpPr>
              <p:nvPr/>
            </p:nvSpPr>
            <p:spPr bwMode="auto">
              <a:xfrm>
                <a:off x="1451" y="4224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22" name="Rectangle 223"/>
              <p:cNvSpPr>
                <a:spLocks noChangeArrowheads="1"/>
              </p:cNvSpPr>
              <p:nvPr/>
            </p:nvSpPr>
            <p:spPr bwMode="auto">
              <a:xfrm>
                <a:off x="1451" y="4224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0" name="Group 224"/>
            <p:cNvGrpSpPr>
              <a:grpSpLocks/>
            </p:cNvGrpSpPr>
            <p:nvPr/>
          </p:nvGrpSpPr>
          <p:grpSpPr bwMode="auto">
            <a:xfrm>
              <a:off x="1917" y="4224"/>
              <a:ext cx="466" cy="384"/>
              <a:chOff x="1917" y="4224"/>
              <a:chExt cx="466" cy="384"/>
            </a:xfrm>
          </p:grpSpPr>
          <p:sp>
            <p:nvSpPr>
              <p:cNvPr id="219" name="Rectangle 225"/>
              <p:cNvSpPr>
                <a:spLocks noChangeArrowheads="1"/>
              </p:cNvSpPr>
              <p:nvPr/>
            </p:nvSpPr>
            <p:spPr bwMode="auto">
              <a:xfrm>
                <a:off x="1917" y="4224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20" name="Rectangle 226"/>
              <p:cNvSpPr>
                <a:spLocks noChangeArrowheads="1"/>
              </p:cNvSpPr>
              <p:nvPr/>
            </p:nvSpPr>
            <p:spPr bwMode="auto">
              <a:xfrm>
                <a:off x="1917" y="4224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" name="Group 227"/>
            <p:cNvGrpSpPr>
              <a:grpSpLocks/>
            </p:cNvGrpSpPr>
            <p:nvPr/>
          </p:nvGrpSpPr>
          <p:grpSpPr bwMode="auto">
            <a:xfrm>
              <a:off x="2383" y="4224"/>
              <a:ext cx="466" cy="384"/>
              <a:chOff x="2383" y="4224"/>
              <a:chExt cx="466" cy="384"/>
            </a:xfrm>
          </p:grpSpPr>
          <p:sp>
            <p:nvSpPr>
              <p:cNvPr id="217" name="Rectangle 228"/>
              <p:cNvSpPr>
                <a:spLocks noChangeArrowheads="1"/>
              </p:cNvSpPr>
              <p:nvPr/>
            </p:nvSpPr>
            <p:spPr bwMode="auto">
              <a:xfrm>
                <a:off x="2383" y="4224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-56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18" name="Rectangle 229"/>
              <p:cNvSpPr>
                <a:spLocks noChangeArrowheads="1"/>
              </p:cNvSpPr>
              <p:nvPr/>
            </p:nvSpPr>
            <p:spPr bwMode="auto">
              <a:xfrm>
                <a:off x="2383" y="4224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" name="Group 230"/>
            <p:cNvGrpSpPr>
              <a:grpSpLocks/>
            </p:cNvGrpSpPr>
            <p:nvPr/>
          </p:nvGrpSpPr>
          <p:grpSpPr bwMode="auto">
            <a:xfrm>
              <a:off x="2849" y="4224"/>
              <a:ext cx="466" cy="384"/>
              <a:chOff x="2849" y="4224"/>
              <a:chExt cx="466" cy="384"/>
            </a:xfrm>
          </p:grpSpPr>
          <p:sp>
            <p:nvSpPr>
              <p:cNvPr id="215" name="Rectangle 231"/>
              <p:cNvSpPr>
                <a:spLocks noChangeArrowheads="1"/>
              </p:cNvSpPr>
              <p:nvPr/>
            </p:nvSpPr>
            <p:spPr bwMode="auto">
              <a:xfrm>
                <a:off x="2849" y="4224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dBc</a:t>
                </a:r>
                <a:endParaRPr lang="en-US" altLang="en-US" sz="800" dirty="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 dirty="0"/>
              </a:p>
            </p:txBody>
          </p:sp>
          <p:sp>
            <p:nvSpPr>
              <p:cNvPr id="216" name="Rectangle 232"/>
              <p:cNvSpPr>
                <a:spLocks noChangeArrowheads="1"/>
              </p:cNvSpPr>
              <p:nvPr/>
            </p:nvSpPr>
            <p:spPr bwMode="auto">
              <a:xfrm>
                <a:off x="2849" y="4224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" name="Group 233"/>
            <p:cNvGrpSpPr>
              <a:grpSpLocks/>
            </p:cNvGrpSpPr>
            <p:nvPr/>
          </p:nvGrpSpPr>
          <p:grpSpPr bwMode="auto">
            <a:xfrm>
              <a:off x="3315" y="4224"/>
              <a:ext cx="499" cy="384"/>
              <a:chOff x="3315" y="4224"/>
              <a:chExt cx="499" cy="384"/>
            </a:xfrm>
          </p:grpSpPr>
          <p:sp>
            <p:nvSpPr>
              <p:cNvPr id="213" name="Rectangle 234"/>
              <p:cNvSpPr>
                <a:spLocks noChangeArrowheads="1"/>
              </p:cNvSpPr>
              <p:nvPr/>
            </p:nvSpPr>
            <p:spPr bwMode="auto">
              <a:xfrm>
                <a:off x="3315" y="4224"/>
                <a:ext cx="499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±15 MHz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14" name="Rectangle 235"/>
              <p:cNvSpPr>
                <a:spLocks noChangeArrowheads="1"/>
              </p:cNvSpPr>
              <p:nvPr/>
            </p:nvSpPr>
            <p:spPr bwMode="auto">
              <a:xfrm>
                <a:off x="3315" y="4224"/>
                <a:ext cx="499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4" name="Group 236"/>
            <p:cNvGrpSpPr>
              <a:grpSpLocks/>
            </p:cNvGrpSpPr>
            <p:nvPr/>
          </p:nvGrpSpPr>
          <p:grpSpPr bwMode="auto">
            <a:xfrm>
              <a:off x="0" y="4608"/>
              <a:ext cx="864" cy="480"/>
              <a:chOff x="0" y="4608"/>
              <a:chExt cx="864" cy="480"/>
            </a:xfrm>
          </p:grpSpPr>
          <p:sp>
            <p:nvSpPr>
              <p:cNvPr id="211" name="Rectangle 237"/>
              <p:cNvSpPr>
                <a:spLocks noChangeArrowheads="1"/>
              </p:cNvSpPr>
              <p:nvPr/>
            </p:nvSpPr>
            <p:spPr bwMode="auto">
              <a:xfrm>
                <a:off x="0" y="4608"/>
                <a:ext cx="864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Stability (2)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eaLnBrk="0" hangingPunct="0"/>
                <a:endParaRPr lang="en-US" altLang="en-US"/>
              </a:p>
            </p:txBody>
          </p:sp>
          <p:sp>
            <p:nvSpPr>
              <p:cNvPr id="212" name="Rectangle 238"/>
              <p:cNvSpPr>
                <a:spLocks noChangeArrowheads="1"/>
              </p:cNvSpPr>
              <p:nvPr/>
            </p:nvSpPr>
            <p:spPr bwMode="auto">
              <a:xfrm>
                <a:off x="0" y="4608"/>
                <a:ext cx="864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5" name="Group 239"/>
            <p:cNvGrpSpPr>
              <a:grpSpLocks/>
            </p:cNvGrpSpPr>
            <p:nvPr/>
          </p:nvGrpSpPr>
          <p:grpSpPr bwMode="auto">
            <a:xfrm>
              <a:off x="864" y="4608"/>
              <a:ext cx="587" cy="480"/>
              <a:chOff x="864" y="4608"/>
              <a:chExt cx="587" cy="480"/>
            </a:xfrm>
          </p:grpSpPr>
          <p:sp>
            <p:nvSpPr>
              <p:cNvPr id="209" name="Rectangle 240"/>
              <p:cNvSpPr>
                <a:spLocks noChangeArrowheads="1"/>
              </p:cNvSpPr>
              <p:nvPr/>
            </p:nvSpPr>
            <p:spPr bwMode="auto">
              <a:xfrm>
                <a:off x="864" y="4608"/>
                <a:ext cx="58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10" name="Rectangle 241"/>
              <p:cNvSpPr>
                <a:spLocks noChangeArrowheads="1"/>
              </p:cNvSpPr>
              <p:nvPr/>
            </p:nvSpPr>
            <p:spPr bwMode="auto">
              <a:xfrm>
                <a:off x="864" y="4608"/>
                <a:ext cx="587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6" name="Group 242"/>
            <p:cNvGrpSpPr>
              <a:grpSpLocks/>
            </p:cNvGrpSpPr>
            <p:nvPr/>
          </p:nvGrpSpPr>
          <p:grpSpPr bwMode="auto">
            <a:xfrm>
              <a:off x="1451" y="4608"/>
              <a:ext cx="466" cy="480"/>
              <a:chOff x="1451" y="4608"/>
              <a:chExt cx="466" cy="480"/>
            </a:xfrm>
          </p:grpSpPr>
          <p:sp>
            <p:nvSpPr>
              <p:cNvPr id="207" name="Rectangle 243"/>
              <p:cNvSpPr>
                <a:spLocks noChangeArrowheads="1"/>
              </p:cNvSpPr>
              <p:nvPr/>
            </p:nvSpPr>
            <p:spPr bwMode="auto">
              <a:xfrm>
                <a:off x="1451" y="4608"/>
                <a:ext cx="466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08" name="Rectangle 244"/>
              <p:cNvSpPr>
                <a:spLocks noChangeArrowheads="1"/>
              </p:cNvSpPr>
              <p:nvPr/>
            </p:nvSpPr>
            <p:spPr bwMode="auto">
              <a:xfrm>
                <a:off x="1451" y="4608"/>
                <a:ext cx="466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7" name="Group 245"/>
            <p:cNvGrpSpPr>
              <a:grpSpLocks/>
            </p:cNvGrpSpPr>
            <p:nvPr/>
          </p:nvGrpSpPr>
          <p:grpSpPr bwMode="auto">
            <a:xfrm>
              <a:off x="1917" y="4608"/>
              <a:ext cx="466" cy="480"/>
              <a:chOff x="1917" y="4608"/>
              <a:chExt cx="466" cy="480"/>
            </a:xfrm>
          </p:grpSpPr>
          <p:sp>
            <p:nvSpPr>
              <p:cNvPr id="205" name="Rectangle 246"/>
              <p:cNvSpPr>
                <a:spLocks noChangeArrowheads="1"/>
              </p:cNvSpPr>
              <p:nvPr/>
            </p:nvSpPr>
            <p:spPr bwMode="auto">
              <a:xfrm>
                <a:off x="1917" y="4608"/>
                <a:ext cx="466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06" name="Rectangle 247"/>
              <p:cNvSpPr>
                <a:spLocks noChangeArrowheads="1"/>
              </p:cNvSpPr>
              <p:nvPr/>
            </p:nvSpPr>
            <p:spPr bwMode="auto">
              <a:xfrm>
                <a:off x="1917" y="4608"/>
                <a:ext cx="466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8" name="Group 248"/>
            <p:cNvGrpSpPr>
              <a:grpSpLocks/>
            </p:cNvGrpSpPr>
            <p:nvPr/>
          </p:nvGrpSpPr>
          <p:grpSpPr bwMode="auto">
            <a:xfrm>
              <a:off x="2383" y="4608"/>
              <a:ext cx="466" cy="480"/>
              <a:chOff x="2383" y="4608"/>
              <a:chExt cx="466" cy="480"/>
            </a:xfrm>
          </p:grpSpPr>
          <p:sp>
            <p:nvSpPr>
              <p:cNvPr id="203" name="Rectangle 249"/>
              <p:cNvSpPr>
                <a:spLocks noChangeArrowheads="1"/>
              </p:cNvSpPr>
              <p:nvPr/>
            </p:nvSpPr>
            <p:spPr bwMode="auto">
              <a:xfrm>
                <a:off x="2383" y="4608"/>
                <a:ext cx="466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-60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04" name="Rectangle 250"/>
              <p:cNvSpPr>
                <a:spLocks noChangeArrowheads="1"/>
              </p:cNvSpPr>
              <p:nvPr/>
            </p:nvSpPr>
            <p:spPr bwMode="auto">
              <a:xfrm>
                <a:off x="2383" y="4608"/>
                <a:ext cx="466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9" name="Group 251"/>
            <p:cNvGrpSpPr>
              <a:grpSpLocks/>
            </p:cNvGrpSpPr>
            <p:nvPr/>
          </p:nvGrpSpPr>
          <p:grpSpPr bwMode="auto">
            <a:xfrm>
              <a:off x="2849" y="4608"/>
              <a:ext cx="466" cy="480"/>
              <a:chOff x="2849" y="4608"/>
              <a:chExt cx="466" cy="480"/>
            </a:xfrm>
          </p:grpSpPr>
          <p:sp>
            <p:nvSpPr>
              <p:cNvPr id="201" name="Rectangle 252"/>
              <p:cNvSpPr>
                <a:spLocks noChangeArrowheads="1"/>
              </p:cNvSpPr>
              <p:nvPr/>
            </p:nvSpPr>
            <p:spPr bwMode="auto">
              <a:xfrm>
                <a:off x="2849" y="4608"/>
                <a:ext cx="466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dBc</a:t>
                </a:r>
                <a:endParaRPr lang="en-US" altLang="en-US" sz="800" dirty="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 dirty="0"/>
              </a:p>
            </p:txBody>
          </p:sp>
          <p:sp>
            <p:nvSpPr>
              <p:cNvPr id="202" name="Rectangle 253"/>
              <p:cNvSpPr>
                <a:spLocks noChangeArrowheads="1"/>
              </p:cNvSpPr>
              <p:nvPr/>
            </p:nvSpPr>
            <p:spPr bwMode="auto">
              <a:xfrm>
                <a:off x="2849" y="4608"/>
                <a:ext cx="466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0" name="Group 254"/>
            <p:cNvGrpSpPr>
              <a:grpSpLocks/>
            </p:cNvGrpSpPr>
            <p:nvPr/>
          </p:nvGrpSpPr>
          <p:grpSpPr bwMode="auto">
            <a:xfrm>
              <a:off x="3315" y="4608"/>
              <a:ext cx="499" cy="480"/>
              <a:chOff x="3315" y="4608"/>
              <a:chExt cx="499" cy="480"/>
            </a:xfrm>
          </p:grpSpPr>
          <p:sp>
            <p:nvSpPr>
              <p:cNvPr id="199" name="Rectangle 255"/>
              <p:cNvSpPr>
                <a:spLocks noChangeArrowheads="1"/>
              </p:cNvSpPr>
              <p:nvPr/>
            </p:nvSpPr>
            <p:spPr bwMode="auto">
              <a:xfrm>
                <a:off x="3315" y="4608"/>
                <a:ext cx="499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Maximum spurs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00" name="Rectangle 256"/>
              <p:cNvSpPr>
                <a:spLocks noChangeArrowheads="1"/>
              </p:cNvSpPr>
              <p:nvPr/>
            </p:nvSpPr>
            <p:spPr bwMode="auto">
              <a:xfrm>
                <a:off x="3315" y="4608"/>
                <a:ext cx="499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1" name="Group 257"/>
            <p:cNvGrpSpPr>
              <a:grpSpLocks/>
            </p:cNvGrpSpPr>
            <p:nvPr/>
          </p:nvGrpSpPr>
          <p:grpSpPr bwMode="auto">
            <a:xfrm>
              <a:off x="0" y="5088"/>
              <a:ext cx="864" cy="384"/>
              <a:chOff x="0" y="5088"/>
              <a:chExt cx="864" cy="384"/>
            </a:xfrm>
          </p:grpSpPr>
          <p:sp>
            <p:nvSpPr>
              <p:cNvPr id="197" name="Rectangle 258"/>
              <p:cNvSpPr>
                <a:spLocks noChangeArrowheads="1"/>
              </p:cNvSpPr>
              <p:nvPr/>
            </p:nvSpPr>
            <p:spPr bwMode="auto">
              <a:xfrm>
                <a:off x="0" y="5088"/>
                <a:ext cx="864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Harmonics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eaLnBrk="0" hangingPunct="0"/>
                <a:endParaRPr lang="en-US" altLang="en-US"/>
              </a:p>
            </p:txBody>
          </p:sp>
          <p:sp>
            <p:nvSpPr>
              <p:cNvPr id="198" name="Rectangle 259"/>
              <p:cNvSpPr>
                <a:spLocks noChangeArrowheads="1"/>
              </p:cNvSpPr>
              <p:nvPr/>
            </p:nvSpPr>
            <p:spPr bwMode="auto">
              <a:xfrm>
                <a:off x="0" y="5088"/>
                <a:ext cx="864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" name="Group 260"/>
            <p:cNvGrpSpPr>
              <a:grpSpLocks/>
            </p:cNvGrpSpPr>
            <p:nvPr/>
          </p:nvGrpSpPr>
          <p:grpSpPr bwMode="auto">
            <a:xfrm>
              <a:off x="864" y="5088"/>
              <a:ext cx="587" cy="384"/>
              <a:chOff x="864" y="5088"/>
              <a:chExt cx="587" cy="384"/>
            </a:xfrm>
          </p:grpSpPr>
          <p:sp>
            <p:nvSpPr>
              <p:cNvPr id="195" name="Rectangle 261"/>
              <p:cNvSpPr>
                <a:spLocks noChangeArrowheads="1"/>
              </p:cNvSpPr>
              <p:nvPr/>
            </p:nvSpPr>
            <p:spPr bwMode="auto">
              <a:xfrm>
                <a:off x="864" y="5088"/>
                <a:ext cx="58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96" name="Rectangle 262"/>
              <p:cNvSpPr>
                <a:spLocks noChangeArrowheads="1"/>
              </p:cNvSpPr>
              <p:nvPr/>
            </p:nvSpPr>
            <p:spPr bwMode="auto">
              <a:xfrm>
                <a:off x="864" y="5088"/>
                <a:ext cx="587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3" name="Group 263"/>
            <p:cNvGrpSpPr>
              <a:grpSpLocks/>
            </p:cNvGrpSpPr>
            <p:nvPr/>
          </p:nvGrpSpPr>
          <p:grpSpPr bwMode="auto">
            <a:xfrm>
              <a:off x="1451" y="5088"/>
              <a:ext cx="466" cy="384"/>
              <a:chOff x="1451" y="5088"/>
              <a:chExt cx="466" cy="384"/>
            </a:xfrm>
          </p:grpSpPr>
          <p:sp>
            <p:nvSpPr>
              <p:cNvPr id="193" name="Rectangle 264"/>
              <p:cNvSpPr>
                <a:spLocks noChangeArrowheads="1"/>
              </p:cNvSpPr>
              <p:nvPr/>
            </p:nvSpPr>
            <p:spPr bwMode="auto">
              <a:xfrm>
                <a:off x="1451" y="5088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94" name="Rectangle 265"/>
              <p:cNvSpPr>
                <a:spLocks noChangeArrowheads="1"/>
              </p:cNvSpPr>
              <p:nvPr/>
            </p:nvSpPr>
            <p:spPr bwMode="auto">
              <a:xfrm>
                <a:off x="1451" y="5088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" name="Group 266"/>
            <p:cNvGrpSpPr>
              <a:grpSpLocks/>
            </p:cNvGrpSpPr>
            <p:nvPr/>
          </p:nvGrpSpPr>
          <p:grpSpPr bwMode="auto">
            <a:xfrm>
              <a:off x="1917" y="5088"/>
              <a:ext cx="466" cy="384"/>
              <a:chOff x="1917" y="5088"/>
              <a:chExt cx="466" cy="384"/>
            </a:xfrm>
          </p:grpSpPr>
          <p:sp>
            <p:nvSpPr>
              <p:cNvPr id="191" name="Rectangle 267"/>
              <p:cNvSpPr>
                <a:spLocks noChangeArrowheads="1"/>
              </p:cNvSpPr>
              <p:nvPr/>
            </p:nvSpPr>
            <p:spPr bwMode="auto">
              <a:xfrm>
                <a:off x="1917" y="5088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92" name="Rectangle 268"/>
              <p:cNvSpPr>
                <a:spLocks noChangeArrowheads="1"/>
              </p:cNvSpPr>
              <p:nvPr/>
            </p:nvSpPr>
            <p:spPr bwMode="auto">
              <a:xfrm>
                <a:off x="1917" y="5088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5" name="Group 269"/>
            <p:cNvGrpSpPr>
              <a:grpSpLocks/>
            </p:cNvGrpSpPr>
            <p:nvPr/>
          </p:nvGrpSpPr>
          <p:grpSpPr bwMode="auto">
            <a:xfrm>
              <a:off x="2383" y="5088"/>
              <a:ext cx="466" cy="384"/>
              <a:chOff x="2383" y="5088"/>
              <a:chExt cx="466" cy="384"/>
            </a:xfrm>
          </p:grpSpPr>
          <p:sp>
            <p:nvSpPr>
              <p:cNvPr id="189" name="Rectangle 270"/>
              <p:cNvSpPr>
                <a:spLocks noChangeArrowheads="1"/>
              </p:cNvSpPr>
              <p:nvPr/>
            </p:nvSpPr>
            <p:spPr bwMode="auto">
              <a:xfrm>
                <a:off x="2383" y="5088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-30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90" name="Rectangle 271"/>
              <p:cNvSpPr>
                <a:spLocks noChangeArrowheads="1"/>
              </p:cNvSpPr>
              <p:nvPr/>
            </p:nvSpPr>
            <p:spPr bwMode="auto">
              <a:xfrm>
                <a:off x="2383" y="5088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" name="Group 272"/>
            <p:cNvGrpSpPr>
              <a:grpSpLocks/>
            </p:cNvGrpSpPr>
            <p:nvPr/>
          </p:nvGrpSpPr>
          <p:grpSpPr bwMode="auto">
            <a:xfrm>
              <a:off x="2849" y="5088"/>
              <a:ext cx="466" cy="384"/>
              <a:chOff x="2849" y="5088"/>
              <a:chExt cx="466" cy="384"/>
            </a:xfrm>
          </p:grpSpPr>
          <p:sp>
            <p:nvSpPr>
              <p:cNvPr id="187" name="Rectangle 273"/>
              <p:cNvSpPr>
                <a:spLocks noChangeArrowheads="1"/>
              </p:cNvSpPr>
              <p:nvPr/>
            </p:nvSpPr>
            <p:spPr bwMode="auto">
              <a:xfrm>
                <a:off x="2849" y="5088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dBc</a:t>
                </a:r>
                <a:endParaRPr lang="en-US" altLang="en-US" sz="800" dirty="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 dirty="0"/>
              </a:p>
            </p:txBody>
          </p:sp>
          <p:sp>
            <p:nvSpPr>
              <p:cNvPr id="188" name="Rectangle 274"/>
              <p:cNvSpPr>
                <a:spLocks noChangeArrowheads="1"/>
              </p:cNvSpPr>
              <p:nvPr/>
            </p:nvSpPr>
            <p:spPr bwMode="auto">
              <a:xfrm>
                <a:off x="2849" y="5088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7" name="Group 275"/>
            <p:cNvGrpSpPr>
              <a:grpSpLocks/>
            </p:cNvGrpSpPr>
            <p:nvPr/>
          </p:nvGrpSpPr>
          <p:grpSpPr bwMode="auto">
            <a:xfrm>
              <a:off x="3315" y="5088"/>
              <a:ext cx="499" cy="384"/>
              <a:chOff x="3315" y="5088"/>
              <a:chExt cx="499" cy="384"/>
            </a:xfrm>
          </p:grpSpPr>
          <p:sp>
            <p:nvSpPr>
              <p:cNvPr id="185" name="Rectangle 276"/>
              <p:cNvSpPr>
                <a:spLocks noChangeArrowheads="1"/>
              </p:cNvSpPr>
              <p:nvPr/>
            </p:nvSpPr>
            <p:spPr bwMode="auto">
              <a:xfrm>
                <a:off x="3315" y="5088"/>
                <a:ext cx="499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86" name="Rectangle 277"/>
              <p:cNvSpPr>
                <a:spLocks noChangeArrowheads="1"/>
              </p:cNvSpPr>
              <p:nvPr/>
            </p:nvSpPr>
            <p:spPr bwMode="auto">
              <a:xfrm>
                <a:off x="3315" y="5088"/>
                <a:ext cx="499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" name="Group 278"/>
            <p:cNvGrpSpPr>
              <a:grpSpLocks/>
            </p:cNvGrpSpPr>
            <p:nvPr/>
          </p:nvGrpSpPr>
          <p:grpSpPr bwMode="auto">
            <a:xfrm>
              <a:off x="0" y="5472"/>
              <a:ext cx="864" cy="384"/>
              <a:chOff x="0" y="5472"/>
              <a:chExt cx="864" cy="384"/>
            </a:xfrm>
          </p:grpSpPr>
          <p:sp>
            <p:nvSpPr>
              <p:cNvPr id="183" name="Rectangle 279"/>
              <p:cNvSpPr>
                <a:spLocks noChangeArrowheads="1"/>
              </p:cNvSpPr>
              <p:nvPr/>
            </p:nvSpPr>
            <p:spPr bwMode="auto">
              <a:xfrm>
                <a:off x="0" y="5472"/>
                <a:ext cx="864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Input Return Loss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eaLnBrk="0" hangingPunct="0"/>
                <a:endParaRPr lang="en-US" altLang="en-US"/>
              </a:p>
            </p:txBody>
          </p:sp>
          <p:sp>
            <p:nvSpPr>
              <p:cNvPr id="184" name="Rectangle 280"/>
              <p:cNvSpPr>
                <a:spLocks noChangeArrowheads="1"/>
              </p:cNvSpPr>
              <p:nvPr/>
            </p:nvSpPr>
            <p:spPr bwMode="auto">
              <a:xfrm>
                <a:off x="0" y="5472"/>
                <a:ext cx="864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9" name="Group 281"/>
            <p:cNvGrpSpPr>
              <a:grpSpLocks/>
            </p:cNvGrpSpPr>
            <p:nvPr/>
          </p:nvGrpSpPr>
          <p:grpSpPr bwMode="auto">
            <a:xfrm>
              <a:off x="864" y="5472"/>
              <a:ext cx="587" cy="384"/>
              <a:chOff x="864" y="5472"/>
              <a:chExt cx="587" cy="384"/>
            </a:xfrm>
          </p:grpSpPr>
          <p:sp>
            <p:nvSpPr>
              <p:cNvPr id="181" name="Rectangle 282"/>
              <p:cNvSpPr>
                <a:spLocks noChangeArrowheads="1"/>
              </p:cNvSpPr>
              <p:nvPr/>
            </p:nvSpPr>
            <p:spPr bwMode="auto">
              <a:xfrm>
                <a:off x="864" y="5472"/>
                <a:ext cx="58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82" name="Rectangle 283"/>
              <p:cNvSpPr>
                <a:spLocks noChangeArrowheads="1"/>
              </p:cNvSpPr>
              <p:nvPr/>
            </p:nvSpPr>
            <p:spPr bwMode="auto">
              <a:xfrm>
                <a:off x="864" y="5472"/>
                <a:ext cx="587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" name="Group 284"/>
            <p:cNvGrpSpPr>
              <a:grpSpLocks/>
            </p:cNvGrpSpPr>
            <p:nvPr/>
          </p:nvGrpSpPr>
          <p:grpSpPr bwMode="auto">
            <a:xfrm>
              <a:off x="1451" y="5472"/>
              <a:ext cx="466" cy="384"/>
              <a:chOff x="1451" y="5472"/>
              <a:chExt cx="466" cy="384"/>
            </a:xfrm>
          </p:grpSpPr>
          <p:sp>
            <p:nvSpPr>
              <p:cNvPr id="179" name="Rectangle 285"/>
              <p:cNvSpPr>
                <a:spLocks noChangeArrowheads="1"/>
              </p:cNvSpPr>
              <p:nvPr/>
            </p:nvSpPr>
            <p:spPr bwMode="auto">
              <a:xfrm>
                <a:off x="1451" y="5472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80" name="Rectangle 286"/>
              <p:cNvSpPr>
                <a:spLocks noChangeArrowheads="1"/>
              </p:cNvSpPr>
              <p:nvPr/>
            </p:nvSpPr>
            <p:spPr bwMode="auto">
              <a:xfrm>
                <a:off x="1451" y="5472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1" name="Group 287"/>
            <p:cNvGrpSpPr>
              <a:grpSpLocks/>
            </p:cNvGrpSpPr>
            <p:nvPr/>
          </p:nvGrpSpPr>
          <p:grpSpPr bwMode="auto">
            <a:xfrm>
              <a:off x="1917" y="5472"/>
              <a:ext cx="466" cy="384"/>
              <a:chOff x="1917" y="5472"/>
              <a:chExt cx="466" cy="384"/>
            </a:xfrm>
          </p:grpSpPr>
          <p:sp>
            <p:nvSpPr>
              <p:cNvPr id="177" name="Rectangle 288"/>
              <p:cNvSpPr>
                <a:spLocks noChangeArrowheads="1"/>
              </p:cNvSpPr>
              <p:nvPr/>
            </p:nvSpPr>
            <p:spPr bwMode="auto">
              <a:xfrm>
                <a:off x="1917" y="5472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78" name="Rectangle 289"/>
              <p:cNvSpPr>
                <a:spLocks noChangeArrowheads="1"/>
              </p:cNvSpPr>
              <p:nvPr/>
            </p:nvSpPr>
            <p:spPr bwMode="auto">
              <a:xfrm>
                <a:off x="1917" y="5472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" name="Group 290"/>
            <p:cNvGrpSpPr>
              <a:grpSpLocks/>
            </p:cNvGrpSpPr>
            <p:nvPr/>
          </p:nvGrpSpPr>
          <p:grpSpPr bwMode="auto">
            <a:xfrm>
              <a:off x="2383" y="5472"/>
              <a:ext cx="466" cy="384"/>
              <a:chOff x="2383" y="5472"/>
              <a:chExt cx="466" cy="384"/>
            </a:xfrm>
          </p:grpSpPr>
          <p:sp>
            <p:nvSpPr>
              <p:cNvPr id="175" name="Rectangle 291"/>
              <p:cNvSpPr>
                <a:spLocks noChangeArrowheads="1"/>
              </p:cNvSpPr>
              <p:nvPr/>
            </p:nvSpPr>
            <p:spPr bwMode="auto">
              <a:xfrm>
                <a:off x="2383" y="5472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-10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76" name="Rectangle 292"/>
              <p:cNvSpPr>
                <a:spLocks noChangeArrowheads="1"/>
              </p:cNvSpPr>
              <p:nvPr/>
            </p:nvSpPr>
            <p:spPr bwMode="auto">
              <a:xfrm>
                <a:off x="2383" y="5472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" name="Group 293"/>
            <p:cNvGrpSpPr>
              <a:grpSpLocks/>
            </p:cNvGrpSpPr>
            <p:nvPr/>
          </p:nvGrpSpPr>
          <p:grpSpPr bwMode="auto">
            <a:xfrm>
              <a:off x="2849" y="5472"/>
              <a:ext cx="466" cy="384"/>
              <a:chOff x="2849" y="5472"/>
              <a:chExt cx="466" cy="384"/>
            </a:xfrm>
          </p:grpSpPr>
          <p:sp>
            <p:nvSpPr>
              <p:cNvPr id="173" name="Rectangle 294"/>
              <p:cNvSpPr>
                <a:spLocks noChangeArrowheads="1"/>
              </p:cNvSpPr>
              <p:nvPr/>
            </p:nvSpPr>
            <p:spPr bwMode="auto">
              <a:xfrm>
                <a:off x="2849" y="5472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DB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74" name="Rectangle 295"/>
              <p:cNvSpPr>
                <a:spLocks noChangeArrowheads="1"/>
              </p:cNvSpPr>
              <p:nvPr/>
            </p:nvSpPr>
            <p:spPr bwMode="auto">
              <a:xfrm>
                <a:off x="2849" y="5472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" name="Group 296"/>
            <p:cNvGrpSpPr>
              <a:grpSpLocks/>
            </p:cNvGrpSpPr>
            <p:nvPr/>
          </p:nvGrpSpPr>
          <p:grpSpPr bwMode="auto">
            <a:xfrm>
              <a:off x="3315" y="5472"/>
              <a:ext cx="499" cy="384"/>
              <a:chOff x="3315" y="5472"/>
              <a:chExt cx="499" cy="384"/>
            </a:xfrm>
          </p:grpSpPr>
          <p:sp>
            <p:nvSpPr>
              <p:cNvPr id="171" name="Rectangle 297"/>
              <p:cNvSpPr>
                <a:spLocks noChangeArrowheads="1"/>
              </p:cNvSpPr>
              <p:nvPr/>
            </p:nvSpPr>
            <p:spPr bwMode="auto">
              <a:xfrm>
                <a:off x="3315" y="5472"/>
                <a:ext cx="499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72" name="Rectangle 298"/>
              <p:cNvSpPr>
                <a:spLocks noChangeArrowheads="1"/>
              </p:cNvSpPr>
              <p:nvPr/>
            </p:nvSpPr>
            <p:spPr bwMode="auto">
              <a:xfrm>
                <a:off x="3315" y="5472"/>
                <a:ext cx="499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" name="Group 299"/>
            <p:cNvGrpSpPr>
              <a:grpSpLocks/>
            </p:cNvGrpSpPr>
            <p:nvPr/>
          </p:nvGrpSpPr>
          <p:grpSpPr bwMode="auto">
            <a:xfrm>
              <a:off x="0" y="5856"/>
              <a:ext cx="864" cy="384"/>
              <a:chOff x="0" y="5856"/>
              <a:chExt cx="864" cy="384"/>
            </a:xfrm>
          </p:grpSpPr>
          <p:sp>
            <p:nvSpPr>
              <p:cNvPr id="169" name="Rectangle 300"/>
              <p:cNvSpPr>
                <a:spLocks noChangeArrowheads="1"/>
              </p:cNvSpPr>
              <p:nvPr/>
            </p:nvSpPr>
            <p:spPr bwMode="auto">
              <a:xfrm>
                <a:off x="0" y="5856"/>
                <a:ext cx="864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Noise Power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eaLnBrk="0" hangingPunct="0"/>
                <a:endParaRPr lang="en-US" altLang="en-US"/>
              </a:p>
            </p:txBody>
          </p:sp>
          <p:sp>
            <p:nvSpPr>
              <p:cNvPr id="170" name="Rectangle 301"/>
              <p:cNvSpPr>
                <a:spLocks noChangeArrowheads="1"/>
              </p:cNvSpPr>
              <p:nvPr/>
            </p:nvSpPr>
            <p:spPr bwMode="auto">
              <a:xfrm>
                <a:off x="0" y="5856"/>
                <a:ext cx="864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6" name="Group 302"/>
            <p:cNvGrpSpPr>
              <a:grpSpLocks/>
            </p:cNvGrpSpPr>
            <p:nvPr/>
          </p:nvGrpSpPr>
          <p:grpSpPr bwMode="auto">
            <a:xfrm>
              <a:off x="864" y="5856"/>
              <a:ext cx="587" cy="384"/>
              <a:chOff x="864" y="5856"/>
              <a:chExt cx="587" cy="384"/>
            </a:xfrm>
          </p:grpSpPr>
          <p:sp>
            <p:nvSpPr>
              <p:cNvPr id="167" name="Rectangle 303"/>
              <p:cNvSpPr>
                <a:spLocks noChangeArrowheads="1"/>
              </p:cNvSpPr>
              <p:nvPr/>
            </p:nvSpPr>
            <p:spPr bwMode="auto">
              <a:xfrm>
                <a:off x="864" y="5856"/>
                <a:ext cx="58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68" name="Rectangle 304"/>
              <p:cNvSpPr>
                <a:spLocks noChangeArrowheads="1"/>
              </p:cNvSpPr>
              <p:nvPr/>
            </p:nvSpPr>
            <p:spPr bwMode="auto">
              <a:xfrm>
                <a:off x="864" y="5856"/>
                <a:ext cx="587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7" name="Group 305"/>
            <p:cNvGrpSpPr>
              <a:grpSpLocks/>
            </p:cNvGrpSpPr>
            <p:nvPr/>
          </p:nvGrpSpPr>
          <p:grpSpPr bwMode="auto">
            <a:xfrm>
              <a:off x="1451" y="5856"/>
              <a:ext cx="466" cy="384"/>
              <a:chOff x="1451" y="5856"/>
              <a:chExt cx="466" cy="384"/>
            </a:xfrm>
          </p:grpSpPr>
          <p:sp>
            <p:nvSpPr>
              <p:cNvPr id="165" name="Rectangle 306"/>
              <p:cNvSpPr>
                <a:spLocks noChangeArrowheads="1"/>
              </p:cNvSpPr>
              <p:nvPr/>
            </p:nvSpPr>
            <p:spPr bwMode="auto">
              <a:xfrm>
                <a:off x="1451" y="5856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66" name="Rectangle 307"/>
              <p:cNvSpPr>
                <a:spLocks noChangeArrowheads="1"/>
              </p:cNvSpPr>
              <p:nvPr/>
            </p:nvSpPr>
            <p:spPr bwMode="auto">
              <a:xfrm>
                <a:off x="1451" y="5856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8" name="Group 308"/>
            <p:cNvGrpSpPr>
              <a:grpSpLocks/>
            </p:cNvGrpSpPr>
            <p:nvPr/>
          </p:nvGrpSpPr>
          <p:grpSpPr bwMode="auto">
            <a:xfrm>
              <a:off x="1917" y="5856"/>
              <a:ext cx="466" cy="384"/>
              <a:chOff x="1917" y="5856"/>
              <a:chExt cx="466" cy="384"/>
            </a:xfrm>
          </p:grpSpPr>
          <p:sp>
            <p:nvSpPr>
              <p:cNvPr id="163" name="Rectangle 309"/>
              <p:cNvSpPr>
                <a:spLocks noChangeArrowheads="1"/>
              </p:cNvSpPr>
              <p:nvPr/>
            </p:nvSpPr>
            <p:spPr bwMode="auto">
              <a:xfrm>
                <a:off x="1917" y="5856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64" name="Rectangle 310"/>
              <p:cNvSpPr>
                <a:spLocks noChangeArrowheads="1"/>
              </p:cNvSpPr>
              <p:nvPr/>
            </p:nvSpPr>
            <p:spPr bwMode="auto">
              <a:xfrm>
                <a:off x="1917" y="5856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9" name="Group 311"/>
            <p:cNvGrpSpPr>
              <a:grpSpLocks/>
            </p:cNvGrpSpPr>
            <p:nvPr/>
          </p:nvGrpSpPr>
          <p:grpSpPr bwMode="auto">
            <a:xfrm>
              <a:off x="2383" y="5856"/>
              <a:ext cx="466" cy="384"/>
              <a:chOff x="2383" y="5856"/>
              <a:chExt cx="466" cy="384"/>
            </a:xfrm>
          </p:grpSpPr>
          <p:sp>
            <p:nvSpPr>
              <p:cNvPr id="161" name="Rectangle 312"/>
              <p:cNvSpPr>
                <a:spLocks noChangeArrowheads="1"/>
              </p:cNvSpPr>
              <p:nvPr/>
            </p:nvSpPr>
            <p:spPr bwMode="auto">
              <a:xfrm>
                <a:off x="2383" y="5856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-142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62" name="Rectangle 313"/>
              <p:cNvSpPr>
                <a:spLocks noChangeArrowheads="1"/>
              </p:cNvSpPr>
              <p:nvPr/>
            </p:nvSpPr>
            <p:spPr bwMode="auto">
              <a:xfrm>
                <a:off x="2383" y="5856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0" name="Group 314"/>
            <p:cNvGrpSpPr>
              <a:grpSpLocks/>
            </p:cNvGrpSpPr>
            <p:nvPr/>
          </p:nvGrpSpPr>
          <p:grpSpPr bwMode="auto">
            <a:xfrm>
              <a:off x="2849" y="5856"/>
              <a:ext cx="466" cy="384"/>
              <a:chOff x="2849" y="5856"/>
              <a:chExt cx="466" cy="384"/>
            </a:xfrm>
          </p:grpSpPr>
          <p:sp>
            <p:nvSpPr>
              <p:cNvPr id="159" name="Rectangle 315"/>
              <p:cNvSpPr>
                <a:spLocks noChangeArrowheads="1"/>
              </p:cNvSpPr>
              <p:nvPr/>
            </p:nvSpPr>
            <p:spPr bwMode="auto">
              <a:xfrm>
                <a:off x="2849" y="5856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dBm/Hz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60" name="Rectangle 316"/>
              <p:cNvSpPr>
                <a:spLocks noChangeArrowheads="1"/>
              </p:cNvSpPr>
              <p:nvPr/>
            </p:nvSpPr>
            <p:spPr bwMode="auto">
              <a:xfrm>
                <a:off x="2849" y="5856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" name="Group 317"/>
            <p:cNvGrpSpPr>
              <a:grpSpLocks/>
            </p:cNvGrpSpPr>
            <p:nvPr/>
          </p:nvGrpSpPr>
          <p:grpSpPr bwMode="auto">
            <a:xfrm>
              <a:off x="3315" y="5856"/>
              <a:ext cx="499" cy="384"/>
              <a:chOff x="3315" y="5856"/>
              <a:chExt cx="499" cy="384"/>
            </a:xfrm>
          </p:grpSpPr>
          <p:sp>
            <p:nvSpPr>
              <p:cNvPr id="157" name="Rectangle 318"/>
              <p:cNvSpPr>
                <a:spLocks noChangeArrowheads="1"/>
              </p:cNvSpPr>
              <p:nvPr/>
            </p:nvSpPr>
            <p:spPr bwMode="auto">
              <a:xfrm>
                <a:off x="3315" y="5856"/>
                <a:ext cx="499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58" name="Rectangle 319"/>
              <p:cNvSpPr>
                <a:spLocks noChangeArrowheads="1"/>
              </p:cNvSpPr>
              <p:nvPr/>
            </p:nvSpPr>
            <p:spPr bwMode="auto">
              <a:xfrm>
                <a:off x="3315" y="5856"/>
                <a:ext cx="499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" name="Group 320"/>
            <p:cNvGrpSpPr>
              <a:grpSpLocks/>
            </p:cNvGrpSpPr>
            <p:nvPr/>
          </p:nvGrpSpPr>
          <p:grpSpPr bwMode="auto">
            <a:xfrm>
              <a:off x="0" y="6240"/>
              <a:ext cx="864" cy="384"/>
              <a:chOff x="0" y="6240"/>
              <a:chExt cx="864" cy="384"/>
            </a:xfrm>
          </p:grpSpPr>
          <p:sp>
            <p:nvSpPr>
              <p:cNvPr id="155" name="Rectangle 321"/>
              <p:cNvSpPr>
                <a:spLocks noChangeArrowheads="1"/>
              </p:cNvSpPr>
              <p:nvPr/>
            </p:nvSpPr>
            <p:spPr bwMode="auto">
              <a:xfrm>
                <a:off x="0" y="6240"/>
                <a:ext cx="864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Noise Figure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eaLnBrk="0" hangingPunct="0"/>
                <a:endParaRPr lang="en-US" altLang="en-US"/>
              </a:p>
            </p:txBody>
          </p:sp>
          <p:sp>
            <p:nvSpPr>
              <p:cNvPr id="156" name="Rectangle 322"/>
              <p:cNvSpPr>
                <a:spLocks noChangeArrowheads="1"/>
              </p:cNvSpPr>
              <p:nvPr/>
            </p:nvSpPr>
            <p:spPr bwMode="auto">
              <a:xfrm>
                <a:off x="0" y="6240"/>
                <a:ext cx="864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" name="Group 323"/>
            <p:cNvGrpSpPr>
              <a:grpSpLocks/>
            </p:cNvGrpSpPr>
            <p:nvPr/>
          </p:nvGrpSpPr>
          <p:grpSpPr bwMode="auto">
            <a:xfrm>
              <a:off x="864" y="6240"/>
              <a:ext cx="587" cy="384"/>
              <a:chOff x="864" y="6240"/>
              <a:chExt cx="587" cy="384"/>
            </a:xfrm>
          </p:grpSpPr>
          <p:sp>
            <p:nvSpPr>
              <p:cNvPr id="153" name="Rectangle 324"/>
              <p:cNvSpPr>
                <a:spLocks noChangeArrowheads="1"/>
              </p:cNvSpPr>
              <p:nvPr/>
            </p:nvSpPr>
            <p:spPr bwMode="auto">
              <a:xfrm>
                <a:off x="864" y="6240"/>
                <a:ext cx="58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54" name="Rectangle 325"/>
              <p:cNvSpPr>
                <a:spLocks noChangeArrowheads="1"/>
              </p:cNvSpPr>
              <p:nvPr/>
            </p:nvSpPr>
            <p:spPr bwMode="auto">
              <a:xfrm>
                <a:off x="864" y="6240"/>
                <a:ext cx="587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4" name="Group 326"/>
            <p:cNvGrpSpPr>
              <a:grpSpLocks/>
            </p:cNvGrpSpPr>
            <p:nvPr/>
          </p:nvGrpSpPr>
          <p:grpSpPr bwMode="auto">
            <a:xfrm>
              <a:off x="1451" y="6240"/>
              <a:ext cx="466" cy="384"/>
              <a:chOff x="1451" y="6240"/>
              <a:chExt cx="466" cy="384"/>
            </a:xfrm>
          </p:grpSpPr>
          <p:sp>
            <p:nvSpPr>
              <p:cNvPr id="151" name="Rectangle 327"/>
              <p:cNvSpPr>
                <a:spLocks noChangeArrowheads="1"/>
              </p:cNvSpPr>
              <p:nvPr/>
            </p:nvSpPr>
            <p:spPr bwMode="auto">
              <a:xfrm>
                <a:off x="1451" y="6240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52" name="Rectangle 328"/>
              <p:cNvSpPr>
                <a:spLocks noChangeArrowheads="1"/>
              </p:cNvSpPr>
              <p:nvPr/>
            </p:nvSpPr>
            <p:spPr bwMode="auto">
              <a:xfrm>
                <a:off x="1451" y="6240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5" name="Group 329"/>
            <p:cNvGrpSpPr>
              <a:grpSpLocks/>
            </p:cNvGrpSpPr>
            <p:nvPr/>
          </p:nvGrpSpPr>
          <p:grpSpPr bwMode="auto">
            <a:xfrm>
              <a:off x="1917" y="6240"/>
              <a:ext cx="466" cy="384"/>
              <a:chOff x="1917" y="6240"/>
              <a:chExt cx="466" cy="384"/>
            </a:xfrm>
          </p:grpSpPr>
          <p:sp>
            <p:nvSpPr>
              <p:cNvPr id="149" name="Rectangle 330"/>
              <p:cNvSpPr>
                <a:spLocks noChangeArrowheads="1"/>
              </p:cNvSpPr>
              <p:nvPr/>
            </p:nvSpPr>
            <p:spPr bwMode="auto">
              <a:xfrm>
                <a:off x="1917" y="6240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50" name="Rectangle 331"/>
              <p:cNvSpPr>
                <a:spLocks noChangeArrowheads="1"/>
              </p:cNvSpPr>
              <p:nvPr/>
            </p:nvSpPr>
            <p:spPr bwMode="auto">
              <a:xfrm>
                <a:off x="1917" y="6240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6" name="Group 332"/>
            <p:cNvGrpSpPr>
              <a:grpSpLocks/>
            </p:cNvGrpSpPr>
            <p:nvPr/>
          </p:nvGrpSpPr>
          <p:grpSpPr bwMode="auto">
            <a:xfrm>
              <a:off x="2383" y="6240"/>
              <a:ext cx="466" cy="384"/>
              <a:chOff x="2383" y="6240"/>
              <a:chExt cx="466" cy="384"/>
            </a:xfrm>
          </p:grpSpPr>
          <p:sp>
            <p:nvSpPr>
              <p:cNvPr id="147" name="Rectangle 333"/>
              <p:cNvSpPr>
                <a:spLocks noChangeArrowheads="1"/>
              </p:cNvSpPr>
              <p:nvPr/>
            </p:nvSpPr>
            <p:spPr bwMode="auto">
              <a:xfrm>
                <a:off x="2383" y="6240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5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48" name="Rectangle 334"/>
              <p:cNvSpPr>
                <a:spLocks noChangeArrowheads="1"/>
              </p:cNvSpPr>
              <p:nvPr/>
            </p:nvSpPr>
            <p:spPr bwMode="auto">
              <a:xfrm>
                <a:off x="2383" y="6240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7" name="Group 335"/>
            <p:cNvGrpSpPr>
              <a:grpSpLocks/>
            </p:cNvGrpSpPr>
            <p:nvPr/>
          </p:nvGrpSpPr>
          <p:grpSpPr bwMode="auto">
            <a:xfrm>
              <a:off x="2849" y="6240"/>
              <a:ext cx="466" cy="384"/>
              <a:chOff x="2849" y="6240"/>
              <a:chExt cx="466" cy="384"/>
            </a:xfrm>
          </p:grpSpPr>
          <p:sp>
            <p:nvSpPr>
              <p:cNvPr id="145" name="Rectangle 336"/>
              <p:cNvSpPr>
                <a:spLocks noChangeArrowheads="1"/>
              </p:cNvSpPr>
              <p:nvPr/>
            </p:nvSpPr>
            <p:spPr bwMode="auto">
              <a:xfrm>
                <a:off x="2849" y="6240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dB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46" name="Rectangle 337"/>
              <p:cNvSpPr>
                <a:spLocks noChangeArrowheads="1"/>
              </p:cNvSpPr>
              <p:nvPr/>
            </p:nvSpPr>
            <p:spPr bwMode="auto">
              <a:xfrm>
                <a:off x="2849" y="6240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8" name="Group 338"/>
            <p:cNvGrpSpPr>
              <a:grpSpLocks/>
            </p:cNvGrpSpPr>
            <p:nvPr/>
          </p:nvGrpSpPr>
          <p:grpSpPr bwMode="auto">
            <a:xfrm>
              <a:off x="3315" y="6240"/>
              <a:ext cx="499" cy="384"/>
              <a:chOff x="3315" y="6240"/>
              <a:chExt cx="499" cy="384"/>
            </a:xfrm>
          </p:grpSpPr>
          <p:sp>
            <p:nvSpPr>
              <p:cNvPr id="143" name="Rectangle 339"/>
              <p:cNvSpPr>
                <a:spLocks noChangeArrowheads="1"/>
              </p:cNvSpPr>
              <p:nvPr/>
            </p:nvSpPr>
            <p:spPr bwMode="auto">
              <a:xfrm>
                <a:off x="3315" y="6240"/>
                <a:ext cx="499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44" name="Rectangle 340"/>
              <p:cNvSpPr>
                <a:spLocks noChangeArrowheads="1"/>
              </p:cNvSpPr>
              <p:nvPr/>
            </p:nvSpPr>
            <p:spPr bwMode="auto">
              <a:xfrm>
                <a:off x="3315" y="6240"/>
                <a:ext cx="499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9" name="Group 341"/>
            <p:cNvGrpSpPr>
              <a:grpSpLocks/>
            </p:cNvGrpSpPr>
            <p:nvPr/>
          </p:nvGrpSpPr>
          <p:grpSpPr bwMode="auto">
            <a:xfrm>
              <a:off x="0" y="6624"/>
              <a:ext cx="864" cy="480"/>
              <a:chOff x="0" y="6624"/>
              <a:chExt cx="864" cy="480"/>
            </a:xfrm>
          </p:grpSpPr>
          <p:sp>
            <p:nvSpPr>
              <p:cNvPr id="141" name="Rectangle 342"/>
              <p:cNvSpPr>
                <a:spLocks noChangeArrowheads="1"/>
              </p:cNvSpPr>
              <p:nvPr/>
            </p:nvSpPr>
            <p:spPr bwMode="auto">
              <a:xfrm>
                <a:off x="0" y="6624"/>
                <a:ext cx="864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Ruggedness VSWR (2)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eaLnBrk="0" hangingPunct="0"/>
                <a:endParaRPr lang="en-US" altLang="en-US"/>
              </a:p>
            </p:txBody>
          </p:sp>
          <p:sp>
            <p:nvSpPr>
              <p:cNvPr id="142" name="Rectangle 343"/>
              <p:cNvSpPr>
                <a:spLocks noChangeArrowheads="1"/>
              </p:cNvSpPr>
              <p:nvPr/>
            </p:nvSpPr>
            <p:spPr bwMode="auto">
              <a:xfrm>
                <a:off x="0" y="6624"/>
                <a:ext cx="864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0" name="Group 344"/>
            <p:cNvGrpSpPr>
              <a:grpSpLocks/>
            </p:cNvGrpSpPr>
            <p:nvPr/>
          </p:nvGrpSpPr>
          <p:grpSpPr bwMode="auto">
            <a:xfrm>
              <a:off x="864" y="6624"/>
              <a:ext cx="587" cy="480"/>
              <a:chOff x="864" y="6624"/>
              <a:chExt cx="587" cy="480"/>
            </a:xfrm>
          </p:grpSpPr>
          <p:sp>
            <p:nvSpPr>
              <p:cNvPr id="139" name="Rectangle 345"/>
              <p:cNvSpPr>
                <a:spLocks noChangeArrowheads="1"/>
              </p:cNvSpPr>
              <p:nvPr/>
            </p:nvSpPr>
            <p:spPr bwMode="auto">
              <a:xfrm>
                <a:off x="864" y="6624"/>
                <a:ext cx="58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40" name="Rectangle 346"/>
              <p:cNvSpPr>
                <a:spLocks noChangeArrowheads="1"/>
              </p:cNvSpPr>
              <p:nvPr/>
            </p:nvSpPr>
            <p:spPr bwMode="auto">
              <a:xfrm>
                <a:off x="864" y="6624"/>
                <a:ext cx="587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1" name="Group 347"/>
            <p:cNvGrpSpPr>
              <a:grpSpLocks/>
            </p:cNvGrpSpPr>
            <p:nvPr/>
          </p:nvGrpSpPr>
          <p:grpSpPr bwMode="auto">
            <a:xfrm>
              <a:off x="1451" y="6624"/>
              <a:ext cx="466" cy="480"/>
              <a:chOff x="1451" y="6624"/>
              <a:chExt cx="466" cy="480"/>
            </a:xfrm>
          </p:grpSpPr>
          <p:sp>
            <p:nvSpPr>
              <p:cNvPr id="137" name="Rectangle 348"/>
              <p:cNvSpPr>
                <a:spLocks noChangeArrowheads="1"/>
              </p:cNvSpPr>
              <p:nvPr/>
            </p:nvSpPr>
            <p:spPr bwMode="auto">
              <a:xfrm>
                <a:off x="1451" y="6624"/>
                <a:ext cx="466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10:1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38" name="Rectangle 349"/>
              <p:cNvSpPr>
                <a:spLocks noChangeArrowheads="1"/>
              </p:cNvSpPr>
              <p:nvPr/>
            </p:nvSpPr>
            <p:spPr bwMode="auto">
              <a:xfrm>
                <a:off x="1451" y="6624"/>
                <a:ext cx="466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2" name="Group 350"/>
            <p:cNvGrpSpPr>
              <a:grpSpLocks/>
            </p:cNvGrpSpPr>
            <p:nvPr/>
          </p:nvGrpSpPr>
          <p:grpSpPr bwMode="auto">
            <a:xfrm>
              <a:off x="1917" y="6624"/>
              <a:ext cx="466" cy="480"/>
              <a:chOff x="1917" y="6624"/>
              <a:chExt cx="466" cy="480"/>
            </a:xfrm>
          </p:grpSpPr>
          <p:sp>
            <p:nvSpPr>
              <p:cNvPr id="135" name="Rectangle 351"/>
              <p:cNvSpPr>
                <a:spLocks noChangeArrowheads="1"/>
              </p:cNvSpPr>
              <p:nvPr/>
            </p:nvSpPr>
            <p:spPr bwMode="auto">
              <a:xfrm>
                <a:off x="1917" y="6624"/>
                <a:ext cx="466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36" name="Rectangle 352"/>
              <p:cNvSpPr>
                <a:spLocks noChangeArrowheads="1"/>
              </p:cNvSpPr>
              <p:nvPr/>
            </p:nvSpPr>
            <p:spPr bwMode="auto">
              <a:xfrm>
                <a:off x="1917" y="6624"/>
                <a:ext cx="466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" name="Group 353"/>
            <p:cNvGrpSpPr>
              <a:grpSpLocks/>
            </p:cNvGrpSpPr>
            <p:nvPr/>
          </p:nvGrpSpPr>
          <p:grpSpPr bwMode="auto">
            <a:xfrm>
              <a:off x="2383" y="6624"/>
              <a:ext cx="466" cy="480"/>
              <a:chOff x="2383" y="6624"/>
              <a:chExt cx="466" cy="480"/>
            </a:xfrm>
          </p:grpSpPr>
          <p:sp>
            <p:nvSpPr>
              <p:cNvPr id="133" name="Rectangle 354"/>
              <p:cNvSpPr>
                <a:spLocks noChangeArrowheads="1"/>
              </p:cNvSpPr>
              <p:nvPr/>
            </p:nvSpPr>
            <p:spPr bwMode="auto">
              <a:xfrm>
                <a:off x="2383" y="6624"/>
                <a:ext cx="466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34" name="Rectangle 355"/>
              <p:cNvSpPr>
                <a:spLocks noChangeArrowheads="1"/>
              </p:cNvSpPr>
              <p:nvPr/>
            </p:nvSpPr>
            <p:spPr bwMode="auto">
              <a:xfrm>
                <a:off x="2383" y="6624"/>
                <a:ext cx="466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4" name="Group 356"/>
            <p:cNvGrpSpPr>
              <a:grpSpLocks/>
            </p:cNvGrpSpPr>
            <p:nvPr/>
          </p:nvGrpSpPr>
          <p:grpSpPr bwMode="auto">
            <a:xfrm>
              <a:off x="2849" y="6624"/>
              <a:ext cx="466" cy="480"/>
              <a:chOff x="2849" y="6624"/>
              <a:chExt cx="466" cy="480"/>
            </a:xfrm>
          </p:grpSpPr>
          <p:sp>
            <p:nvSpPr>
              <p:cNvPr id="131" name="Rectangle 357"/>
              <p:cNvSpPr>
                <a:spLocks noChangeArrowheads="1"/>
              </p:cNvSpPr>
              <p:nvPr/>
            </p:nvSpPr>
            <p:spPr bwMode="auto">
              <a:xfrm>
                <a:off x="2849" y="6624"/>
                <a:ext cx="466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32" name="Rectangle 358"/>
              <p:cNvSpPr>
                <a:spLocks noChangeArrowheads="1"/>
              </p:cNvSpPr>
              <p:nvPr/>
            </p:nvSpPr>
            <p:spPr bwMode="auto">
              <a:xfrm>
                <a:off x="2849" y="6624"/>
                <a:ext cx="466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5" name="Group 359"/>
            <p:cNvGrpSpPr>
              <a:grpSpLocks/>
            </p:cNvGrpSpPr>
            <p:nvPr/>
          </p:nvGrpSpPr>
          <p:grpSpPr bwMode="auto">
            <a:xfrm>
              <a:off x="3315" y="6624"/>
              <a:ext cx="499" cy="480"/>
              <a:chOff x="3315" y="6624"/>
              <a:chExt cx="499" cy="480"/>
            </a:xfrm>
          </p:grpSpPr>
          <p:sp>
            <p:nvSpPr>
              <p:cNvPr id="129" name="Rectangle 360"/>
              <p:cNvSpPr>
                <a:spLocks noChangeArrowheads="1"/>
              </p:cNvSpPr>
              <p:nvPr/>
            </p:nvSpPr>
            <p:spPr bwMode="auto">
              <a:xfrm>
                <a:off x="3315" y="6624"/>
                <a:ext cx="499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No damage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30" name="Rectangle 361"/>
              <p:cNvSpPr>
                <a:spLocks noChangeArrowheads="1"/>
              </p:cNvSpPr>
              <p:nvPr/>
            </p:nvSpPr>
            <p:spPr bwMode="auto">
              <a:xfrm>
                <a:off x="3315" y="6624"/>
                <a:ext cx="499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6" name="Group 362"/>
            <p:cNvGrpSpPr>
              <a:grpSpLocks/>
            </p:cNvGrpSpPr>
            <p:nvPr/>
          </p:nvGrpSpPr>
          <p:grpSpPr bwMode="auto">
            <a:xfrm>
              <a:off x="0" y="7104"/>
              <a:ext cx="3814" cy="576"/>
              <a:chOff x="0" y="7104"/>
              <a:chExt cx="3814" cy="576"/>
            </a:xfrm>
          </p:grpSpPr>
          <p:sp>
            <p:nvSpPr>
              <p:cNvPr id="127" name="Rectangle 363"/>
              <p:cNvSpPr>
                <a:spLocks noChangeArrowheads="1"/>
              </p:cNvSpPr>
              <p:nvPr/>
            </p:nvSpPr>
            <p:spPr bwMode="auto">
              <a:xfrm>
                <a:off x="0" y="7104"/>
                <a:ext cx="3814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indent="-228600">
                  <a:tabLst>
                    <a:tab pos="-739775" algn="r"/>
                    <a:tab pos="-676275" algn="l"/>
                    <a:tab pos="165100" algn="r"/>
                    <a:tab pos="228600" algn="l"/>
                    <a:tab pos="257175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tabLst>
                    <a:tab pos="-739775" algn="r"/>
                    <a:tab pos="-676275" algn="l"/>
                    <a:tab pos="165100" algn="r"/>
                    <a:tab pos="228600" algn="l"/>
                    <a:tab pos="257175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tabLst>
                    <a:tab pos="-739775" algn="r"/>
                    <a:tab pos="-676275" algn="l"/>
                    <a:tab pos="165100" algn="r"/>
                    <a:tab pos="228600" algn="l"/>
                    <a:tab pos="257175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tabLst>
                    <a:tab pos="-739775" algn="r"/>
                    <a:tab pos="-676275" algn="l"/>
                    <a:tab pos="165100" algn="r"/>
                    <a:tab pos="228600" algn="l"/>
                    <a:tab pos="257175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tabLst>
                    <a:tab pos="-739775" algn="r"/>
                    <a:tab pos="-676275" algn="l"/>
                    <a:tab pos="165100" algn="r"/>
                    <a:tab pos="228600" algn="l"/>
                    <a:tab pos="257175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739775" algn="r"/>
                    <a:tab pos="-676275" algn="l"/>
                    <a:tab pos="165100" algn="r"/>
                    <a:tab pos="228600" algn="l"/>
                    <a:tab pos="257175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739775" algn="r"/>
                    <a:tab pos="-676275" algn="l"/>
                    <a:tab pos="165100" algn="r"/>
                    <a:tab pos="228600" algn="l"/>
                    <a:tab pos="257175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739775" algn="r"/>
                    <a:tab pos="-676275" algn="l"/>
                    <a:tab pos="165100" algn="r"/>
                    <a:tab pos="228600" algn="l"/>
                    <a:tab pos="257175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739775" algn="r"/>
                    <a:tab pos="-676275" algn="l"/>
                    <a:tab pos="165100" algn="r"/>
                    <a:tab pos="228600" algn="l"/>
                    <a:tab pos="257175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1.		ON/OFF input logic ‘0’ = 0Vdc-0.6Vdc; logic ‘1’ = 2Vdc-VCC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eaLnBrk="0" hangingPunct="0"/>
                <a:r>
                  <a:rPr lang="en-US" altLang="en-US" sz="1000">
                    <a:solidFill>
                      <a:srgbClr val="000000"/>
                    </a:solidFill>
                    <a:latin typeface="Helvetica" panose="020B0604020202020204" pitchFamily="34" charset="0"/>
                    <a:cs typeface="Times New Roman" panose="02020603050405020304" pitchFamily="18" charset="0"/>
                  </a:rPr>
                  <a:t> 2. </a:t>
                </a:r>
                <a:r>
                  <a:rPr lang="en-US" altLang="en-US" sz="7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  		 </a:t>
                </a:r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Out-of-band load VSWR &lt;5:1, in-band load VSWR &lt;3:1</a:t>
                </a:r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With Pin = +3dBm, VCC = 5Vdc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eaLnBrk="0" hangingPunct="0"/>
                <a:endParaRPr lang="en-US" altLang="en-US"/>
              </a:p>
            </p:txBody>
          </p:sp>
          <p:sp>
            <p:nvSpPr>
              <p:cNvPr id="128" name="Rectangle 364"/>
              <p:cNvSpPr>
                <a:spLocks noChangeArrowheads="1"/>
              </p:cNvSpPr>
              <p:nvPr/>
            </p:nvSpPr>
            <p:spPr bwMode="auto">
              <a:xfrm>
                <a:off x="0" y="7104"/>
                <a:ext cx="3814" cy="5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367" name="Group 3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668786"/>
              </p:ext>
            </p:extLst>
          </p:nvPr>
        </p:nvGraphicFramePr>
        <p:xfrm>
          <a:off x="8382000" y="1547612"/>
          <a:ext cx="1371600" cy="493776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Mes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/ </a:t>
                      </a:r>
                      <a:r>
                        <a:rPr kumimoji="0" lang="en-US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Sim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24 / 25.5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+1.1 to -1.3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24 / 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51 / 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36.4 / 36.5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39 / Nil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53 / Nil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TBD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TBD / Abs. Stable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-40 / Nil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TBD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TBD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TBD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68" name="Slide Number Placeholder 3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Compliance Matrix (Low Power Mode)</a:t>
            </a:r>
            <a:endParaRPr lang="en-US" dirty="0"/>
          </a:p>
        </p:txBody>
      </p:sp>
      <p:graphicFrame>
        <p:nvGraphicFramePr>
          <p:cNvPr id="3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222027"/>
              </p:ext>
            </p:extLst>
          </p:nvPr>
        </p:nvGraphicFramePr>
        <p:xfrm>
          <a:off x="1152659" y="1546538"/>
          <a:ext cx="6096000" cy="13716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Spec.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Mea. / Sim.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Gain Roll Off @ 13dBm Pout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3dB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0.6 dB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Gain Roll Off @ 3dBm Pout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6dB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1.1 dB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P.A.E  @ 13dBm Pout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10.4%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P.A.E  @ 3dBm Pout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1.75%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1.85%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1127975" y="2918138"/>
            <a:ext cx="6172200" cy="3810000"/>
            <a:chOff x="0" y="384"/>
            <a:chExt cx="3827" cy="6144"/>
          </a:xfrm>
        </p:grpSpPr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0" y="384"/>
              <a:ext cx="864" cy="384"/>
              <a:chOff x="0" y="384"/>
              <a:chExt cx="864" cy="384"/>
            </a:xfrm>
          </p:grpSpPr>
          <p:sp>
            <p:nvSpPr>
              <p:cNvPr id="300" name="Rectangle 34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864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Parameter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301" name="Rectangle 35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864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36"/>
            <p:cNvGrpSpPr>
              <a:grpSpLocks/>
            </p:cNvGrpSpPr>
            <p:nvPr/>
          </p:nvGrpSpPr>
          <p:grpSpPr bwMode="auto">
            <a:xfrm>
              <a:off x="864" y="384"/>
              <a:ext cx="587" cy="384"/>
              <a:chOff x="864" y="384"/>
              <a:chExt cx="587" cy="384"/>
            </a:xfrm>
          </p:grpSpPr>
          <p:sp>
            <p:nvSpPr>
              <p:cNvPr id="298" name="Rectangle 37"/>
              <p:cNvSpPr>
                <a:spLocks noChangeArrowheads="1"/>
              </p:cNvSpPr>
              <p:nvPr/>
            </p:nvSpPr>
            <p:spPr bwMode="auto">
              <a:xfrm>
                <a:off x="864" y="384"/>
                <a:ext cx="58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Symbol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99" name="Rectangle 38"/>
              <p:cNvSpPr>
                <a:spLocks noChangeArrowheads="1"/>
              </p:cNvSpPr>
              <p:nvPr/>
            </p:nvSpPr>
            <p:spPr bwMode="auto">
              <a:xfrm>
                <a:off x="864" y="384"/>
                <a:ext cx="587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39"/>
            <p:cNvGrpSpPr>
              <a:grpSpLocks/>
            </p:cNvGrpSpPr>
            <p:nvPr/>
          </p:nvGrpSpPr>
          <p:grpSpPr bwMode="auto">
            <a:xfrm>
              <a:off x="1451" y="384"/>
              <a:ext cx="466" cy="384"/>
              <a:chOff x="1451" y="384"/>
              <a:chExt cx="466" cy="384"/>
            </a:xfrm>
          </p:grpSpPr>
          <p:sp>
            <p:nvSpPr>
              <p:cNvPr id="296" name="Rectangle 40"/>
              <p:cNvSpPr>
                <a:spLocks noChangeArrowheads="1"/>
              </p:cNvSpPr>
              <p:nvPr/>
            </p:nvSpPr>
            <p:spPr bwMode="auto">
              <a:xfrm>
                <a:off x="1451" y="384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Min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97" name="Rectangle 41"/>
              <p:cNvSpPr>
                <a:spLocks noChangeArrowheads="1"/>
              </p:cNvSpPr>
              <p:nvPr/>
            </p:nvSpPr>
            <p:spPr bwMode="auto">
              <a:xfrm>
                <a:off x="1451" y="384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42"/>
            <p:cNvGrpSpPr>
              <a:grpSpLocks/>
            </p:cNvGrpSpPr>
            <p:nvPr/>
          </p:nvGrpSpPr>
          <p:grpSpPr bwMode="auto">
            <a:xfrm>
              <a:off x="1917" y="384"/>
              <a:ext cx="466" cy="384"/>
              <a:chOff x="1917" y="384"/>
              <a:chExt cx="466" cy="384"/>
            </a:xfrm>
          </p:grpSpPr>
          <p:sp>
            <p:nvSpPr>
              <p:cNvPr id="294" name="Rectangle 43"/>
              <p:cNvSpPr>
                <a:spLocks noChangeArrowheads="1"/>
              </p:cNvSpPr>
              <p:nvPr/>
            </p:nvSpPr>
            <p:spPr bwMode="auto">
              <a:xfrm>
                <a:off x="1917" y="384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Typ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95" name="Rectangle 44"/>
              <p:cNvSpPr>
                <a:spLocks noChangeArrowheads="1"/>
              </p:cNvSpPr>
              <p:nvPr/>
            </p:nvSpPr>
            <p:spPr bwMode="auto">
              <a:xfrm>
                <a:off x="1917" y="384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45"/>
            <p:cNvGrpSpPr>
              <a:grpSpLocks/>
            </p:cNvGrpSpPr>
            <p:nvPr/>
          </p:nvGrpSpPr>
          <p:grpSpPr bwMode="auto">
            <a:xfrm>
              <a:off x="2383" y="384"/>
              <a:ext cx="466" cy="384"/>
              <a:chOff x="2383" y="384"/>
              <a:chExt cx="466" cy="384"/>
            </a:xfrm>
          </p:grpSpPr>
          <p:sp>
            <p:nvSpPr>
              <p:cNvPr id="292" name="Rectangle 46"/>
              <p:cNvSpPr>
                <a:spLocks noChangeArrowheads="1"/>
              </p:cNvSpPr>
              <p:nvPr/>
            </p:nvSpPr>
            <p:spPr bwMode="auto">
              <a:xfrm>
                <a:off x="2383" y="384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Max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93" name="Rectangle 47"/>
              <p:cNvSpPr>
                <a:spLocks noChangeArrowheads="1"/>
              </p:cNvSpPr>
              <p:nvPr/>
            </p:nvSpPr>
            <p:spPr bwMode="auto">
              <a:xfrm>
                <a:off x="2383" y="384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48"/>
            <p:cNvGrpSpPr>
              <a:grpSpLocks/>
            </p:cNvGrpSpPr>
            <p:nvPr/>
          </p:nvGrpSpPr>
          <p:grpSpPr bwMode="auto">
            <a:xfrm>
              <a:off x="2849" y="384"/>
              <a:ext cx="466" cy="384"/>
              <a:chOff x="2849" y="384"/>
              <a:chExt cx="466" cy="384"/>
            </a:xfrm>
          </p:grpSpPr>
          <p:sp>
            <p:nvSpPr>
              <p:cNvPr id="290" name="Rectangle 49"/>
              <p:cNvSpPr>
                <a:spLocks noChangeArrowheads="1"/>
              </p:cNvSpPr>
              <p:nvPr/>
            </p:nvSpPr>
            <p:spPr bwMode="auto">
              <a:xfrm>
                <a:off x="2849" y="384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Units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91" name="Rectangle 50"/>
              <p:cNvSpPr>
                <a:spLocks noChangeArrowheads="1"/>
              </p:cNvSpPr>
              <p:nvPr/>
            </p:nvSpPr>
            <p:spPr bwMode="auto">
              <a:xfrm>
                <a:off x="2849" y="384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3315" y="384"/>
              <a:ext cx="512" cy="384"/>
              <a:chOff x="3315" y="384"/>
              <a:chExt cx="512" cy="384"/>
            </a:xfrm>
          </p:grpSpPr>
          <p:sp>
            <p:nvSpPr>
              <p:cNvPr id="288" name="Rectangle 52"/>
              <p:cNvSpPr>
                <a:spLocks noChangeArrowheads="1"/>
              </p:cNvSpPr>
              <p:nvPr/>
            </p:nvSpPr>
            <p:spPr bwMode="auto">
              <a:xfrm>
                <a:off x="3315" y="384"/>
                <a:ext cx="512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Notes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89" name="Rectangle 53"/>
              <p:cNvSpPr>
                <a:spLocks noChangeArrowheads="1"/>
              </p:cNvSpPr>
              <p:nvPr/>
            </p:nvSpPr>
            <p:spPr bwMode="auto">
              <a:xfrm>
                <a:off x="3315" y="384"/>
                <a:ext cx="512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54"/>
            <p:cNvGrpSpPr>
              <a:grpSpLocks/>
            </p:cNvGrpSpPr>
            <p:nvPr/>
          </p:nvGrpSpPr>
          <p:grpSpPr bwMode="auto">
            <a:xfrm>
              <a:off x="0" y="768"/>
              <a:ext cx="864" cy="384"/>
              <a:chOff x="0" y="768"/>
              <a:chExt cx="864" cy="384"/>
            </a:xfrm>
          </p:grpSpPr>
          <p:sp>
            <p:nvSpPr>
              <p:cNvPr id="286" name="Rectangle 55"/>
              <p:cNvSpPr>
                <a:spLocks noChangeArrowheads="1"/>
              </p:cNvSpPr>
              <p:nvPr/>
            </p:nvSpPr>
            <p:spPr bwMode="auto">
              <a:xfrm>
                <a:off x="0" y="768"/>
                <a:ext cx="864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Efficiency control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eaLnBrk="0" hangingPunct="0"/>
                <a:endParaRPr lang="en-US" altLang="en-US"/>
              </a:p>
            </p:txBody>
          </p:sp>
          <p:sp>
            <p:nvSpPr>
              <p:cNvPr id="287" name="Rectangle 56"/>
              <p:cNvSpPr>
                <a:spLocks noChangeArrowheads="1"/>
              </p:cNvSpPr>
              <p:nvPr/>
            </p:nvSpPr>
            <p:spPr bwMode="auto">
              <a:xfrm>
                <a:off x="0" y="768"/>
                <a:ext cx="864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57"/>
            <p:cNvGrpSpPr>
              <a:grpSpLocks/>
            </p:cNvGrpSpPr>
            <p:nvPr/>
          </p:nvGrpSpPr>
          <p:grpSpPr bwMode="auto">
            <a:xfrm>
              <a:off x="864" y="768"/>
              <a:ext cx="587" cy="384"/>
              <a:chOff x="864" y="768"/>
              <a:chExt cx="587" cy="384"/>
            </a:xfrm>
          </p:grpSpPr>
          <p:sp>
            <p:nvSpPr>
              <p:cNvPr id="284" name="Rectangle 58"/>
              <p:cNvSpPr>
                <a:spLocks noChangeArrowheads="1"/>
              </p:cNvSpPr>
              <p:nvPr/>
            </p:nvSpPr>
            <p:spPr bwMode="auto">
              <a:xfrm>
                <a:off x="864" y="768"/>
                <a:ext cx="58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Vaec1,2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85" name="Rectangle 59"/>
              <p:cNvSpPr>
                <a:spLocks noChangeArrowheads="1"/>
              </p:cNvSpPr>
              <p:nvPr/>
            </p:nvSpPr>
            <p:spPr bwMode="auto">
              <a:xfrm>
                <a:off x="864" y="768"/>
                <a:ext cx="587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60"/>
            <p:cNvGrpSpPr>
              <a:grpSpLocks/>
            </p:cNvGrpSpPr>
            <p:nvPr/>
          </p:nvGrpSpPr>
          <p:grpSpPr bwMode="auto">
            <a:xfrm>
              <a:off x="1451" y="768"/>
              <a:ext cx="466" cy="384"/>
              <a:chOff x="1451" y="768"/>
              <a:chExt cx="466" cy="384"/>
            </a:xfrm>
          </p:grpSpPr>
          <p:sp>
            <p:nvSpPr>
              <p:cNvPr id="282" name="Rectangle 61"/>
              <p:cNvSpPr>
                <a:spLocks noChangeArrowheads="1"/>
              </p:cNvSpPr>
              <p:nvPr/>
            </p:nvSpPr>
            <p:spPr bwMode="auto">
              <a:xfrm>
                <a:off x="1451" y="768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83" name="Rectangle 62"/>
              <p:cNvSpPr>
                <a:spLocks noChangeArrowheads="1"/>
              </p:cNvSpPr>
              <p:nvPr/>
            </p:nvSpPr>
            <p:spPr bwMode="auto">
              <a:xfrm>
                <a:off x="1451" y="768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63"/>
            <p:cNvGrpSpPr>
              <a:grpSpLocks/>
            </p:cNvGrpSpPr>
            <p:nvPr/>
          </p:nvGrpSpPr>
          <p:grpSpPr bwMode="auto">
            <a:xfrm>
              <a:off x="1917" y="768"/>
              <a:ext cx="466" cy="384"/>
              <a:chOff x="1917" y="768"/>
              <a:chExt cx="466" cy="384"/>
            </a:xfrm>
          </p:grpSpPr>
          <p:sp>
            <p:nvSpPr>
              <p:cNvPr id="280" name="Rectangle 64"/>
              <p:cNvSpPr>
                <a:spLocks noChangeArrowheads="1"/>
              </p:cNvSpPr>
              <p:nvPr/>
            </p:nvSpPr>
            <p:spPr bwMode="auto">
              <a:xfrm>
                <a:off x="1917" y="768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2.2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81" name="Rectangle 65"/>
              <p:cNvSpPr>
                <a:spLocks noChangeArrowheads="1"/>
              </p:cNvSpPr>
              <p:nvPr/>
            </p:nvSpPr>
            <p:spPr bwMode="auto">
              <a:xfrm>
                <a:off x="1917" y="768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66"/>
            <p:cNvGrpSpPr>
              <a:grpSpLocks/>
            </p:cNvGrpSpPr>
            <p:nvPr/>
          </p:nvGrpSpPr>
          <p:grpSpPr bwMode="auto">
            <a:xfrm>
              <a:off x="2383" y="768"/>
              <a:ext cx="466" cy="384"/>
              <a:chOff x="2383" y="768"/>
              <a:chExt cx="466" cy="384"/>
            </a:xfrm>
          </p:grpSpPr>
          <p:sp>
            <p:nvSpPr>
              <p:cNvPr id="278" name="Rectangle 67"/>
              <p:cNvSpPr>
                <a:spLocks noChangeArrowheads="1"/>
              </p:cNvSpPr>
              <p:nvPr/>
            </p:nvSpPr>
            <p:spPr bwMode="auto">
              <a:xfrm>
                <a:off x="2383" y="768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79" name="Rectangle 68"/>
              <p:cNvSpPr>
                <a:spLocks noChangeArrowheads="1"/>
              </p:cNvSpPr>
              <p:nvPr/>
            </p:nvSpPr>
            <p:spPr bwMode="auto">
              <a:xfrm>
                <a:off x="2383" y="768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69"/>
            <p:cNvGrpSpPr>
              <a:grpSpLocks/>
            </p:cNvGrpSpPr>
            <p:nvPr/>
          </p:nvGrpSpPr>
          <p:grpSpPr bwMode="auto">
            <a:xfrm>
              <a:off x="2849" y="768"/>
              <a:ext cx="466" cy="384"/>
              <a:chOff x="2849" y="768"/>
              <a:chExt cx="466" cy="384"/>
            </a:xfrm>
          </p:grpSpPr>
          <p:sp>
            <p:nvSpPr>
              <p:cNvPr id="276" name="Rectangle 70"/>
              <p:cNvSpPr>
                <a:spLocks noChangeArrowheads="1"/>
              </p:cNvSpPr>
              <p:nvPr/>
            </p:nvSpPr>
            <p:spPr bwMode="auto">
              <a:xfrm>
                <a:off x="2849" y="768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Vdc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77" name="Rectangle 71"/>
              <p:cNvSpPr>
                <a:spLocks noChangeArrowheads="1"/>
              </p:cNvSpPr>
              <p:nvPr/>
            </p:nvSpPr>
            <p:spPr bwMode="auto">
              <a:xfrm>
                <a:off x="2849" y="768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72"/>
            <p:cNvGrpSpPr>
              <a:grpSpLocks/>
            </p:cNvGrpSpPr>
            <p:nvPr/>
          </p:nvGrpSpPr>
          <p:grpSpPr bwMode="auto">
            <a:xfrm>
              <a:off x="3315" y="768"/>
              <a:ext cx="512" cy="384"/>
              <a:chOff x="3315" y="768"/>
              <a:chExt cx="512" cy="384"/>
            </a:xfrm>
          </p:grpSpPr>
          <p:sp>
            <p:nvSpPr>
              <p:cNvPr id="274" name="Rectangle 73"/>
              <p:cNvSpPr>
                <a:spLocks noChangeArrowheads="1"/>
              </p:cNvSpPr>
              <p:nvPr/>
            </p:nvSpPr>
            <p:spPr bwMode="auto">
              <a:xfrm>
                <a:off x="3315" y="768"/>
                <a:ext cx="512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75" name="Rectangle 74"/>
              <p:cNvSpPr>
                <a:spLocks noChangeArrowheads="1"/>
              </p:cNvSpPr>
              <p:nvPr/>
            </p:nvSpPr>
            <p:spPr bwMode="auto">
              <a:xfrm>
                <a:off x="3315" y="768"/>
                <a:ext cx="512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75"/>
            <p:cNvGrpSpPr>
              <a:grpSpLocks/>
            </p:cNvGrpSpPr>
            <p:nvPr/>
          </p:nvGrpSpPr>
          <p:grpSpPr bwMode="auto">
            <a:xfrm>
              <a:off x="0" y="1152"/>
              <a:ext cx="864" cy="384"/>
              <a:chOff x="0" y="1152"/>
              <a:chExt cx="864" cy="384"/>
            </a:xfrm>
          </p:grpSpPr>
          <p:sp>
            <p:nvSpPr>
              <p:cNvPr id="272" name="Rectangle 76"/>
              <p:cNvSpPr>
                <a:spLocks noChangeArrowheads="1"/>
              </p:cNvSpPr>
              <p:nvPr/>
            </p:nvSpPr>
            <p:spPr bwMode="auto">
              <a:xfrm>
                <a:off x="0" y="1152"/>
                <a:ext cx="864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Frequency range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eaLnBrk="0" hangingPunct="0"/>
                <a:endParaRPr lang="en-US" altLang="en-US"/>
              </a:p>
            </p:txBody>
          </p:sp>
          <p:sp>
            <p:nvSpPr>
              <p:cNvPr id="273" name="Rectangle 77"/>
              <p:cNvSpPr>
                <a:spLocks noChangeArrowheads="1"/>
              </p:cNvSpPr>
              <p:nvPr/>
            </p:nvSpPr>
            <p:spPr bwMode="auto">
              <a:xfrm>
                <a:off x="0" y="1152"/>
                <a:ext cx="864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78"/>
            <p:cNvGrpSpPr>
              <a:grpSpLocks/>
            </p:cNvGrpSpPr>
            <p:nvPr/>
          </p:nvGrpSpPr>
          <p:grpSpPr bwMode="auto">
            <a:xfrm>
              <a:off x="864" y="1152"/>
              <a:ext cx="587" cy="384"/>
              <a:chOff x="864" y="1152"/>
              <a:chExt cx="587" cy="384"/>
            </a:xfrm>
          </p:grpSpPr>
          <p:sp>
            <p:nvSpPr>
              <p:cNvPr id="270" name="Rectangle 79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58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71" name="Rectangle 8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587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81"/>
            <p:cNvGrpSpPr>
              <a:grpSpLocks/>
            </p:cNvGrpSpPr>
            <p:nvPr/>
          </p:nvGrpSpPr>
          <p:grpSpPr bwMode="auto">
            <a:xfrm>
              <a:off x="1451" y="1152"/>
              <a:ext cx="466" cy="384"/>
              <a:chOff x="1451" y="1152"/>
              <a:chExt cx="466" cy="384"/>
            </a:xfrm>
          </p:grpSpPr>
          <p:sp>
            <p:nvSpPr>
              <p:cNvPr id="268" name="Rectangle 82"/>
              <p:cNvSpPr>
                <a:spLocks noChangeArrowheads="1"/>
              </p:cNvSpPr>
              <p:nvPr/>
            </p:nvSpPr>
            <p:spPr bwMode="auto">
              <a:xfrm>
                <a:off x="1451" y="1152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1920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69" name="Rectangle 83"/>
              <p:cNvSpPr>
                <a:spLocks noChangeArrowheads="1"/>
              </p:cNvSpPr>
              <p:nvPr/>
            </p:nvSpPr>
            <p:spPr bwMode="auto">
              <a:xfrm>
                <a:off x="1451" y="1152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84"/>
            <p:cNvGrpSpPr>
              <a:grpSpLocks/>
            </p:cNvGrpSpPr>
            <p:nvPr/>
          </p:nvGrpSpPr>
          <p:grpSpPr bwMode="auto">
            <a:xfrm>
              <a:off x="1917" y="1152"/>
              <a:ext cx="466" cy="384"/>
              <a:chOff x="1917" y="1152"/>
              <a:chExt cx="466" cy="384"/>
            </a:xfrm>
          </p:grpSpPr>
          <p:sp>
            <p:nvSpPr>
              <p:cNvPr id="266" name="Rectangle 85"/>
              <p:cNvSpPr>
                <a:spLocks noChangeArrowheads="1"/>
              </p:cNvSpPr>
              <p:nvPr/>
            </p:nvSpPr>
            <p:spPr bwMode="auto">
              <a:xfrm>
                <a:off x="1917" y="1152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1950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67" name="Rectangle 86"/>
              <p:cNvSpPr>
                <a:spLocks noChangeArrowheads="1"/>
              </p:cNvSpPr>
              <p:nvPr/>
            </p:nvSpPr>
            <p:spPr bwMode="auto">
              <a:xfrm>
                <a:off x="1917" y="1152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87"/>
            <p:cNvGrpSpPr>
              <a:grpSpLocks/>
            </p:cNvGrpSpPr>
            <p:nvPr/>
          </p:nvGrpSpPr>
          <p:grpSpPr bwMode="auto">
            <a:xfrm>
              <a:off x="2383" y="1152"/>
              <a:ext cx="466" cy="384"/>
              <a:chOff x="2383" y="1152"/>
              <a:chExt cx="466" cy="384"/>
            </a:xfrm>
          </p:grpSpPr>
          <p:sp>
            <p:nvSpPr>
              <p:cNvPr id="264" name="Rectangle 88"/>
              <p:cNvSpPr>
                <a:spLocks noChangeArrowheads="1"/>
              </p:cNvSpPr>
              <p:nvPr/>
            </p:nvSpPr>
            <p:spPr bwMode="auto">
              <a:xfrm>
                <a:off x="2383" y="1152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1980.0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65" name="Rectangle 89"/>
              <p:cNvSpPr>
                <a:spLocks noChangeArrowheads="1"/>
              </p:cNvSpPr>
              <p:nvPr/>
            </p:nvSpPr>
            <p:spPr bwMode="auto">
              <a:xfrm>
                <a:off x="2383" y="1152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90"/>
            <p:cNvGrpSpPr>
              <a:grpSpLocks/>
            </p:cNvGrpSpPr>
            <p:nvPr/>
          </p:nvGrpSpPr>
          <p:grpSpPr bwMode="auto">
            <a:xfrm>
              <a:off x="2849" y="1152"/>
              <a:ext cx="466" cy="384"/>
              <a:chOff x="2849" y="1152"/>
              <a:chExt cx="466" cy="384"/>
            </a:xfrm>
          </p:grpSpPr>
          <p:sp>
            <p:nvSpPr>
              <p:cNvPr id="262" name="Rectangle 91"/>
              <p:cNvSpPr>
                <a:spLocks noChangeArrowheads="1"/>
              </p:cNvSpPr>
              <p:nvPr/>
            </p:nvSpPr>
            <p:spPr bwMode="auto">
              <a:xfrm>
                <a:off x="2849" y="1152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MHz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63" name="Rectangle 92"/>
              <p:cNvSpPr>
                <a:spLocks noChangeArrowheads="1"/>
              </p:cNvSpPr>
              <p:nvPr/>
            </p:nvSpPr>
            <p:spPr bwMode="auto">
              <a:xfrm>
                <a:off x="2849" y="1152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93"/>
            <p:cNvGrpSpPr>
              <a:grpSpLocks/>
            </p:cNvGrpSpPr>
            <p:nvPr/>
          </p:nvGrpSpPr>
          <p:grpSpPr bwMode="auto">
            <a:xfrm>
              <a:off x="3315" y="1152"/>
              <a:ext cx="512" cy="384"/>
              <a:chOff x="3315" y="1152"/>
              <a:chExt cx="512" cy="384"/>
            </a:xfrm>
          </p:grpSpPr>
          <p:sp>
            <p:nvSpPr>
              <p:cNvPr id="260" name="Rectangle 94"/>
              <p:cNvSpPr>
                <a:spLocks noChangeArrowheads="1"/>
              </p:cNvSpPr>
              <p:nvPr/>
            </p:nvSpPr>
            <p:spPr bwMode="auto">
              <a:xfrm>
                <a:off x="3315" y="1152"/>
                <a:ext cx="512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61" name="Rectangle 95"/>
              <p:cNvSpPr>
                <a:spLocks noChangeArrowheads="1"/>
              </p:cNvSpPr>
              <p:nvPr/>
            </p:nvSpPr>
            <p:spPr bwMode="auto">
              <a:xfrm>
                <a:off x="3315" y="1152"/>
                <a:ext cx="512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96"/>
            <p:cNvGrpSpPr>
              <a:grpSpLocks/>
            </p:cNvGrpSpPr>
            <p:nvPr/>
          </p:nvGrpSpPr>
          <p:grpSpPr bwMode="auto">
            <a:xfrm>
              <a:off x="0" y="1536"/>
              <a:ext cx="864" cy="384"/>
              <a:chOff x="0" y="1536"/>
              <a:chExt cx="864" cy="384"/>
            </a:xfrm>
          </p:grpSpPr>
          <p:sp>
            <p:nvSpPr>
              <p:cNvPr id="258" name="Rectangle 97"/>
              <p:cNvSpPr>
                <a:spLocks noChangeArrowheads="1"/>
              </p:cNvSpPr>
              <p:nvPr/>
            </p:nvSpPr>
            <p:spPr bwMode="auto">
              <a:xfrm>
                <a:off x="0" y="1536"/>
                <a:ext cx="864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Gain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eaLnBrk="0" hangingPunct="0"/>
                <a:endParaRPr lang="en-US" altLang="en-US"/>
              </a:p>
            </p:txBody>
          </p:sp>
          <p:sp>
            <p:nvSpPr>
              <p:cNvPr id="259" name="Rectangle 98"/>
              <p:cNvSpPr>
                <a:spLocks noChangeArrowheads="1"/>
              </p:cNvSpPr>
              <p:nvPr/>
            </p:nvSpPr>
            <p:spPr bwMode="auto">
              <a:xfrm>
                <a:off x="0" y="1536"/>
                <a:ext cx="864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99"/>
            <p:cNvGrpSpPr>
              <a:grpSpLocks/>
            </p:cNvGrpSpPr>
            <p:nvPr/>
          </p:nvGrpSpPr>
          <p:grpSpPr bwMode="auto">
            <a:xfrm>
              <a:off x="864" y="1536"/>
              <a:ext cx="587" cy="384"/>
              <a:chOff x="864" y="1536"/>
              <a:chExt cx="587" cy="384"/>
            </a:xfrm>
          </p:grpSpPr>
          <p:sp>
            <p:nvSpPr>
              <p:cNvPr id="256" name="Rectangle 100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58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57" name="Rectangle 101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587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102"/>
            <p:cNvGrpSpPr>
              <a:grpSpLocks/>
            </p:cNvGrpSpPr>
            <p:nvPr/>
          </p:nvGrpSpPr>
          <p:grpSpPr bwMode="auto">
            <a:xfrm>
              <a:off x="1451" y="1536"/>
              <a:ext cx="466" cy="384"/>
              <a:chOff x="1451" y="1536"/>
              <a:chExt cx="466" cy="384"/>
            </a:xfrm>
          </p:grpSpPr>
          <p:sp>
            <p:nvSpPr>
              <p:cNvPr id="254" name="Rectangle 103"/>
              <p:cNvSpPr>
                <a:spLocks noChangeArrowheads="1"/>
              </p:cNvSpPr>
              <p:nvPr/>
            </p:nvSpPr>
            <p:spPr bwMode="auto">
              <a:xfrm>
                <a:off x="1451" y="1536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20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55" name="Rectangle 104"/>
              <p:cNvSpPr>
                <a:spLocks noChangeArrowheads="1"/>
              </p:cNvSpPr>
              <p:nvPr/>
            </p:nvSpPr>
            <p:spPr bwMode="auto">
              <a:xfrm>
                <a:off x="1451" y="1536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" name="Group 105"/>
            <p:cNvGrpSpPr>
              <a:grpSpLocks/>
            </p:cNvGrpSpPr>
            <p:nvPr/>
          </p:nvGrpSpPr>
          <p:grpSpPr bwMode="auto">
            <a:xfrm>
              <a:off x="1917" y="1536"/>
              <a:ext cx="466" cy="384"/>
              <a:chOff x="1917" y="1536"/>
              <a:chExt cx="466" cy="384"/>
            </a:xfrm>
          </p:grpSpPr>
          <p:sp>
            <p:nvSpPr>
              <p:cNvPr id="252" name="Rectangle 106"/>
              <p:cNvSpPr>
                <a:spLocks noChangeArrowheads="1"/>
              </p:cNvSpPr>
              <p:nvPr/>
            </p:nvSpPr>
            <p:spPr bwMode="auto">
              <a:xfrm>
                <a:off x="1917" y="1536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21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53" name="Rectangle 107"/>
              <p:cNvSpPr>
                <a:spLocks noChangeArrowheads="1"/>
              </p:cNvSpPr>
              <p:nvPr/>
            </p:nvSpPr>
            <p:spPr bwMode="auto">
              <a:xfrm>
                <a:off x="1917" y="1536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" name="Group 108"/>
            <p:cNvGrpSpPr>
              <a:grpSpLocks/>
            </p:cNvGrpSpPr>
            <p:nvPr/>
          </p:nvGrpSpPr>
          <p:grpSpPr bwMode="auto">
            <a:xfrm>
              <a:off x="2383" y="1536"/>
              <a:ext cx="466" cy="384"/>
              <a:chOff x="2383" y="1536"/>
              <a:chExt cx="466" cy="384"/>
            </a:xfrm>
          </p:grpSpPr>
          <p:sp>
            <p:nvSpPr>
              <p:cNvPr id="250" name="Rectangle 109"/>
              <p:cNvSpPr>
                <a:spLocks noChangeArrowheads="1"/>
              </p:cNvSpPr>
              <p:nvPr/>
            </p:nvSpPr>
            <p:spPr bwMode="auto">
              <a:xfrm>
                <a:off x="2383" y="1536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22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51" name="Rectangle 110"/>
              <p:cNvSpPr>
                <a:spLocks noChangeArrowheads="1"/>
              </p:cNvSpPr>
              <p:nvPr/>
            </p:nvSpPr>
            <p:spPr bwMode="auto">
              <a:xfrm>
                <a:off x="2383" y="1536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" name="Group 111"/>
            <p:cNvGrpSpPr>
              <a:grpSpLocks/>
            </p:cNvGrpSpPr>
            <p:nvPr/>
          </p:nvGrpSpPr>
          <p:grpSpPr bwMode="auto">
            <a:xfrm>
              <a:off x="2849" y="1536"/>
              <a:ext cx="466" cy="384"/>
              <a:chOff x="2849" y="1536"/>
              <a:chExt cx="466" cy="384"/>
            </a:xfrm>
          </p:grpSpPr>
          <p:sp>
            <p:nvSpPr>
              <p:cNvPr id="248" name="Rectangle 112"/>
              <p:cNvSpPr>
                <a:spLocks noChangeArrowheads="1"/>
              </p:cNvSpPr>
              <p:nvPr/>
            </p:nvSpPr>
            <p:spPr bwMode="auto">
              <a:xfrm>
                <a:off x="2849" y="1536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DB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49" name="Rectangle 113"/>
              <p:cNvSpPr>
                <a:spLocks noChangeArrowheads="1"/>
              </p:cNvSpPr>
              <p:nvPr/>
            </p:nvSpPr>
            <p:spPr bwMode="auto">
              <a:xfrm>
                <a:off x="2849" y="1536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114"/>
            <p:cNvGrpSpPr>
              <a:grpSpLocks/>
            </p:cNvGrpSpPr>
            <p:nvPr/>
          </p:nvGrpSpPr>
          <p:grpSpPr bwMode="auto">
            <a:xfrm>
              <a:off x="3315" y="1536"/>
              <a:ext cx="512" cy="384"/>
              <a:chOff x="3315" y="1536"/>
              <a:chExt cx="512" cy="384"/>
            </a:xfrm>
          </p:grpSpPr>
          <p:sp>
            <p:nvSpPr>
              <p:cNvPr id="246" name="Rectangle 115"/>
              <p:cNvSpPr>
                <a:spLocks noChangeArrowheads="1"/>
              </p:cNvSpPr>
              <p:nvPr/>
            </p:nvSpPr>
            <p:spPr bwMode="auto">
              <a:xfrm>
                <a:off x="3315" y="1536"/>
                <a:ext cx="512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47" name="Rectangle 116"/>
              <p:cNvSpPr>
                <a:spLocks noChangeArrowheads="1"/>
              </p:cNvSpPr>
              <p:nvPr/>
            </p:nvSpPr>
            <p:spPr bwMode="auto">
              <a:xfrm>
                <a:off x="3315" y="1536"/>
                <a:ext cx="512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" name="Group 117"/>
            <p:cNvGrpSpPr>
              <a:grpSpLocks/>
            </p:cNvGrpSpPr>
            <p:nvPr/>
          </p:nvGrpSpPr>
          <p:grpSpPr bwMode="auto">
            <a:xfrm>
              <a:off x="0" y="1920"/>
              <a:ext cx="864" cy="384"/>
              <a:chOff x="0" y="1920"/>
              <a:chExt cx="864" cy="384"/>
            </a:xfrm>
          </p:grpSpPr>
          <p:sp>
            <p:nvSpPr>
              <p:cNvPr id="244" name="Rectangle 118"/>
              <p:cNvSpPr>
                <a:spLocks noChangeArrowheads="1"/>
              </p:cNvSpPr>
              <p:nvPr/>
            </p:nvSpPr>
            <p:spPr bwMode="auto">
              <a:xfrm>
                <a:off x="0" y="1920"/>
                <a:ext cx="864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Gain vs temp/voltage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eaLnBrk="0" hangingPunct="0"/>
                <a:endParaRPr lang="en-US" altLang="en-US"/>
              </a:p>
            </p:txBody>
          </p:sp>
          <p:sp>
            <p:nvSpPr>
              <p:cNvPr id="245" name="Rectangle 119"/>
              <p:cNvSpPr>
                <a:spLocks noChangeArrowheads="1"/>
              </p:cNvSpPr>
              <p:nvPr/>
            </p:nvSpPr>
            <p:spPr bwMode="auto">
              <a:xfrm>
                <a:off x="0" y="1920"/>
                <a:ext cx="864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" name="Group 120"/>
            <p:cNvGrpSpPr>
              <a:grpSpLocks/>
            </p:cNvGrpSpPr>
            <p:nvPr/>
          </p:nvGrpSpPr>
          <p:grpSpPr bwMode="auto">
            <a:xfrm>
              <a:off x="864" y="1920"/>
              <a:ext cx="587" cy="384"/>
              <a:chOff x="864" y="1920"/>
              <a:chExt cx="587" cy="384"/>
            </a:xfrm>
          </p:grpSpPr>
          <p:sp>
            <p:nvSpPr>
              <p:cNvPr id="242" name="Rectangle 121"/>
              <p:cNvSpPr>
                <a:spLocks noChangeArrowheads="1"/>
              </p:cNvSpPr>
              <p:nvPr/>
            </p:nvSpPr>
            <p:spPr bwMode="auto">
              <a:xfrm>
                <a:off x="864" y="1920"/>
                <a:ext cx="58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43" name="Rectangle 122"/>
              <p:cNvSpPr>
                <a:spLocks noChangeArrowheads="1"/>
              </p:cNvSpPr>
              <p:nvPr/>
            </p:nvSpPr>
            <p:spPr bwMode="auto">
              <a:xfrm>
                <a:off x="864" y="1920"/>
                <a:ext cx="587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" name="Group 123"/>
            <p:cNvGrpSpPr>
              <a:grpSpLocks/>
            </p:cNvGrpSpPr>
            <p:nvPr/>
          </p:nvGrpSpPr>
          <p:grpSpPr bwMode="auto">
            <a:xfrm>
              <a:off x="1451" y="1920"/>
              <a:ext cx="466" cy="384"/>
              <a:chOff x="1451" y="1920"/>
              <a:chExt cx="466" cy="384"/>
            </a:xfrm>
          </p:grpSpPr>
          <p:sp>
            <p:nvSpPr>
              <p:cNvPr id="240" name="Rectangle 124"/>
              <p:cNvSpPr>
                <a:spLocks noChangeArrowheads="1"/>
              </p:cNvSpPr>
              <p:nvPr/>
            </p:nvSpPr>
            <p:spPr bwMode="auto">
              <a:xfrm>
                <a:off x="1451" y="1920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41" name="Rectangle 125"/>
              <p:cNvSpPr>
                <a:spLocks noChangeArrowheads="1"/>
              </p:cNvSpPr>
              <p:nvPr/>
            </p:nvSpPr>
            <p:spPr bwMode="auto">
              <a:xfrm>
                <a:off x="1451" y="1920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" name="Group 126"/>
            <p:cNvGrpSpPr>
              <a:grpSpLocks/>
            </p:cNvGrpSpPr>
            <p:nvPr/>
          </p:nvGrpSpPr>
          <p:grpSpPr bwMode="auto">
            <a:xfrm>
              <a:off x="1917" y="1920"/>
              <a:ext cx="466" cy="384"/>
              <a:chOff x="1917" y="1920"/>
              <a:chExt cx="466" cy="384"/>
            </a:xfrm>
          </p:grpSpPr>
          <p:sp>
            <p:nvSpPr>
              <p:cNvPr id="238" name="Rectangle 127"/>
              <p:cNvSpPr>
                <a:spLocks noChangeArrowheads="1"/>
              </p:cNvSpPr>
              <p:nvPr/>
            </p:nvSpPr>
            <p:spPr bwMode="auto">
              <a:xfrm>
                <a:off x="1917" y="1920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39" name="Rectangle 128"/>
              <p:cNvSpPr>
                <a:spLocks noChangeArrowheads="1"/>
              </p:cNvSpPr>
              <p:nvPr/>
            </p:nvSpPr>
            <p:spPr bwMode="auto">
              <a:xfrm>
                <a:off x="1917" y="1920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" name="Group 129"/>
            <p:cNvGrpSpPr>
              <a:grpSpLocks/>
            </p:cNvGrpSpPr>
            <p:nvPr/>
          </p:nvGrpSpPr>
          <p:grpSpPr bwMode="auto">
            <a:xfrm>
              <a:off x="2383" y="1920"/>
              <a:ext cx="466" cy="384"/>
              <a:chOff x="2383" y="1920"/>
              <a:chExt cx="466" cy="384"/>
            </a:xfrm>
          </p:grpSpPr>
          <p:sp>
            <p:nvSpPr>
              <p:cNvPr id="236" name="Rectangle 130"/>
              <p:cNvSpPr>
                <a:spLocks noChangeArrowheads="1"/>
              </p:cNvSpPr>
              <p:nvPr/>
            </p:nvSpPr>
            <p:spPr bwMode="auto">
              <a:xfrm>
                <a:off x="2383" y="1920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+/-1.5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37" name="Rectangle 131"/>
              <p:cNvSpPr>
                <a:spLocks noChangeArrowheads="1"/>
              </p:cNvSpPr>
              <p:nvPr/>
            </p:nvSpPr>
            <p:spPr bwMode="auto">
              <a:xfrm>
                <a:off x="2383" y="1920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" name="Group 132"/>
            <p:cNvGrpSpPr>
              <a:grpSpLocks/>
            </p:cNvGrpSpPr>
            <p:nvPr/>
          </p:nvGrpSpPr>
          <p:grpSpPr bwMode="auto">
            <a:xfrm>
              <a:off x="2849" y="1920"/>
              <a:ext cx="466" cy="384"/>
              <a:chOff x="2849" y="1920"/>
              <a:chExt cx="466" cy="384"/>
            </a:xfrm>
          </p:grpSpPr>
          <p:sp>
            <p:nvSpPr>
              <p:cNvPr id="234" name="Rectangle 133"/>
              <p:cNvSpPr>
                <a:spLocks noChangeArrowheads="1"/>
              </p:cNvSpPr>
              <p:nvPr/>
            </p:nvSpPr>
            <p:spPr bwMode="auto">
              <a:xfrm>
                <a:off x="2849" y="1920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DB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35" name="Rectangle 134"/>
              <p:cNvSpPr>
                <a:spLocks noChangeArrowheads="1"/>
              </p:cNvSpPr>
              <p:nvPr/>
            </p:nvSpPr>
            <p:spPr bwMode="auto">
              <a:xfrm>
                <a:off x="2849" y="1920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" name="Group 135"/>
            <p:cNvGrpSpPr>
              <a:grpSpLocks/>
            </p:cNvGrpSpPr>
            <p:nvPr/>
          </p:nvGrpSpPr>
          <p:grpSpPr bwMode="auto">
            <a:xfrm>
              <a:off x="3315" y="1920"/>
              <a:ext cx="512" cy="384"/>
              <a:chOff x="3315" y="1920"/>
              <a:chExt cx="512" cy="384"/>
            </a:xfrm>
          </p:grpSpPr>
          <p:sp>
            <p:nvSpPr>
              <p:cNvPr id="232" name="Rectangle 136"/>
              <p:cNvSpPr>
                <a:spLocks noChangeArrowheads="1"/>
              </p:cNvSpPr>
              <p:nvPr/>
            </p:nvSpPr>
            <p:spPr bwMode="auto">
              <a:xfrm>
                <a:off x="3315" y="1920"/>
                <a:ext cx="512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-40 to +85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33" name="Rectangle 137"/>
              <p:cNvSpPr>
                <a:spLocks noChangeArrowheads="1"/>
              </p:cNvSpPr>
              <p:nvPr/>
            </p:nvSpPr>
            <p:spPr bwMode="auto">
              <a:xfrm>
                <a:off x="3315" y="1920"/>
                <a:ext cx="512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oup 138"/>
            <p:cNvGrpSpPr>
              <a:grpSpLocks/>
            </p:cNvGrpSpPr>
            <p:nvPr/>
          </p:nvGrpSpPr>
          <p:grpSpPr bwMode="auto">
            <a:xfrm>
              <a:off x="0" y="2304"/>
              <a:ext cx="864" cy="384"/>
              <a:chOff x="0" y="2304"/>
              <a:chExt cx="864" cy="384"/>
            </a:xfrm>
          </p:grpSpPr>
          <p:sp>
            <p:nvSpPr>
              <p:cNvPr id="230" name="Rectangle 139"/>
              <p:cNvSpPr>
                <a:spLocks noChangeArrowheads="1"/>
              </p:cNvSpPr>
              <p:nvPr/>
            </p:nvSpPr>
            <p:spPr bwMode="auto">
              <a:xfrm>
                <a:off x="0" y="2304"/>
                <a:ext cx="864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Output Power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eaLnBrk="0" hangingPunct="0"/>
                <a:endParaRPr lang="en-US" altLang="en-US"/>
              </a:p>
            </p:txBody>
          </p:sp>
          <p:sp>
            <p:nvSpPr>
              <p:cNvPr id="231" name="Rectangle 140"/>
              <p:cNvSpPr>
                <a:spLocks noChangeArrowheads="1"/>
              </p:cNvSpPr>
              <p:nvPr/>
            </p:nvSpPr>
            <p:spPr bwMode="auto">
              <a:xfrm>
                <a:off x="0" y="2304"/>
                <a:ext cx="864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141"/>
            <p:cNvGrpSpPr>
              <a:grpSpLocks/>
            </p:cNvGrpSpPr>
            <p:nvPr/>
          </p:nvGrpSpPr>
          <p:grpSpPr bwMode="auto">
            <a:xfrm>
              <a:off x="864" y="2304"/>
              <a:ext cx="587" cy="384"/>
              <a:chOff x="864" y="2304"/>
              <a:chExt cx="587" cy="384"/>
            </a:xfrm>
          </p:grpSpPr>
          <p:sp>
            <p:nvSpPr>
              <p:cNvPr id="228" name="Rectangle 142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58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29" name="Rectangle 143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587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" name="Group 144"/>
            <p:cNvGrpSpPr>
              <a:grpSpLocks/>
            </p:cNvGrpSpPr>
            <p:nvPr/>
          </p:nvGrpSpPr>
          <p:grpSpPr bwMode="auto">
            <a:xfrm>
              <a:off x="1451" y="2304"/>
              <a:ext cx="466" cy="384"/>
              <a:chOff x="1451" y="2304"/>
              <a:chExt cx="466" cy="384"/>
            </a:xfrm>
          </p:grpSpPr>
          <p:sp>
            <p:nvSpPr>
              <p:cNvPr id="226" name="Rectangle 145"/>
              <p:cNvSpPr>
                <a:spLocks noChangeArrowheads="1"/>
              </p:cNvSpPr>
              <p:nvPr/>
            </p:nvSpPr>
            <p:spPr bwMode="auto">
              <a:xfrm>
                <a:off x="1451" y="2304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13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27" name="Rectangle 146"/>
              <p:cNvSpPr>
                <a:spLocks noChangeArrowheads="1"/>
              </p:cNvSpPr>
              <p:nvPr/>
            </p:nvSpPr>
            <p:spPr bwMode="auto">
              <a:xfrm>
                <a:off x="1451" y="2304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" name="Group 147"/>
            <p:cNvGrpSpPr>
              <a:grpSpLocks/>
            </p:cNvGrpSpPr>
            <p:nvPr/>
          </p:nvGrpSpPr>
          <p:grpSpPr bwMode="auto">
            <a:xfrm>
              <a:off x="1917" y="2304"/>
              <a:ext cx="466" cy="384"/>
              <a:chOff x="1917" y="2304"/>
              <a:chExt cx="466" cy="384"/>
            </a:xfrm>
          </p:grpSpPr>
          <p:sp>
            <p:nvSpPr>
              <p:cNvPr id="224" name="Rectangle 148"/>
              <p:cNvSpPr>
                <a:spLocks noChangeArrowheads="1"/>
              </p:cNvSpPr>
              <p:nvPr/>
            </p:nvSpPr>
            <p:spPr bwMode="auto">
              <a:xfrm>
                <a:off x="1917" y="2304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25" name="Rectangle 149"/>
              <p:cNvSpPr>
                <a:spLocks noChangeArrowheads="1"/>
              </p:cNvSpPr>
              <p:nvPr/>
            </p:nvSpPr>
            <p:spPr bwMode="auto">
              <a:xfrm>
                <a:off x="1917" y="2304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" name="Group 150"/>
            <p:cNvGrpSpPr>
              <a:grpSpLocks/>
            </p:cNvGrpSpPr>
            <p:nvPr/>
          </p:nvGrpSpPr>
          <p:grpSpPr bwMode="auto">
            <a:xfrm>
              <a:off x="2383" y="2304"/>
              <a:ext cx="466" cy="384"/>
              <a:chOff x="2383" y="2304"/>
              <a:chExt cx="466" cy="384"/>
            </a:xfrm>
          </p:grpSpPr>
          <p:sp>
            <p:nvSpPr>
              <p:cNvPr id="222" name="Rectangle 151"/>
              <p:cNvSpPr>
                <a:spLocks noChangeArrowheads="1"/>
              </p:cNvSpPr>
              <p:nvPr/>
            </p:nvSpPr>
            <p:spPr bwMode="auto">
              <a:xfrm>
                <a:off x="2383" y="2304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23" name="Rectangle 152"/>
              <p:cNvSpPr>
                <a:spLocks noChangeArrowheads="1"/>
              </p:cNvSpPr>
              <p:nvPr/>
            </p:nvSpPr>
            <p:spPr bwMode="auto">
              <a:xfrm>
                <a:off x="2383" y="2304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" name="Group 153"/>
            <p:cNvGrpSpPr>
              <a:grpSpLocks/>
            </p:cNvGrpSpPr>
            <p:nvPr/>
          </p:nvGrpSpPr>
          <p:grpSpPr bwMode="auto">
            <a:xfrm>
              <a:off x="2849" y="2304"/>
              <a:ext cx="466" cy="384"/>
              <a:chOff x="2849" y="2304"/>
              <a:chExt cx="466" cy="384"/>
            </a:xfrm>
          </p:grpSpPr>
          <p:sp>
            <p:nvSpPr>
              <p:cNvPr id="220" name="Rectangle 154"/>
              <p:cNvSpPr>
                <a:spLocks noChangeArrowheads="1"/>
              </p:cNvSpPr>
              <p:nvPr/>
            </p:nvSpPr>
            <p:spPr bwMode="auto">
              <a:xfrm>
                <a:off x="2849" y="2304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dBm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21" name="Rectangle 155"/>
              <p:cNvSpPr>
                <a:spLocks noChangeArrowheads="1"/>
              </p:cNvSpPr>
              <p:nvPr/>
            </p:nvSpPr>
            <p:spPr bwMode="auto">
              <a:xfrm>
                <a:off x="2849" y="2304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" name="Group 156"/>
            <p:cNvGrpSpPr>
              <a:grpSpLocks/>
            </p:cNvGrpSpPr>
            <p:nvPr/>
          </p:nvGrpSpPr>
          <p:grpSpPr bwMode="auto">
            <a:xfrm>
              <a:off x="3315" y="2304"/>
              <a:ext cx="512" cy="384"/>
              <a:chOff x="3315" y="2304"/>
              <a:chExt cx="512" cy="384"/>
            </a:xfrm>
          </p:grpSpPr>
          <p:sp>
            <p:nvSpPr>
              <p:cNvPr id="218" name="Rectangle 157"/>
              <p:cNvSpPr>
                <a:spLocks noChangeArrowheads="1"/>
              </p:cNvSpPr>
              <p:nvPr/>
            </p:nvSpPr>
            <p:spPr bwMode="auto">
              <a:xfrm>
                <a:off x="3315" y="2304"/>
                <a:ext cx="512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19" name="Rectangle 158"/>
              <p:cNvSpPr>
                <a:spLocks noChangeArrowheads="1"/>
              </p:cNvSpPr>
              <p:nvPr/>
            </p:nvSpPr>
            <p:spPr bwMode="auto">
              <a:xfrm>
                <a:off x="3315" y="2304"/>
                <a:ext cx="512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" name="Group 159"/>
            <p:cNvGrpSpPr>
              <a:grpSpLocks/>
            </p:cNvGrpSpPr>
            <p:nvPr/>
          </p:nvGrpSpPr>
          <p:grpSpPr bwMode="auto">
            <a:xfrm>
              <a:off x="0" y="2688"/>
              <a:ext cx="864" cy="384"/>
              <a:chOff x="0" y="2688"/>
              <a:chExt cx="864" cy="384"/>
            </a:xfrm>
          </p:grpSpPr>
          <p:sp>
            <p:nvSpPr>
              <p:cNvPr id="216" name="Rectangle 160"/>
              <p:cNvSpPr>
                <a:spLocks noChangeArrowheads="1"/>
              </p:cNvSpPr>
              <p:nvPr/>
            </p:nvSpPr>
            <p:spPr bwMode="auto">
              <a:xfrm>
                <a:off x="0" y="2688"/>
                <a:ext cx="864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PAE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eaLnBrk="0" hangingPunct="0"/>
                <a:endParaRPr lang="en-US" altLang="en-US"/>
              </a:p>
            </p:txBody>
          </p:sp>
          <p:sp>
            <p:nvSpPr>
              <p:cNvPr id="217" name="Rectangle 161"/>
              <p:cNvSpPr>
                <a:spLocks noChangeArrowheads="1"/>
              </p:cNvSpPr>
              <p:nvPr/>
            </p:nvSpPr>
            <p:spPr bwMode="auto">
              <a:xfrm>
                <a:off x="0" y="2688"/>
                <a:ext cx="864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8" name="Group 162"/>
            <p:cNvGrpSpPr>
              <a:grpSpLocks/>
            </p:cNvGrpSpPr>
            <p:nvPr/>
          </p:nvGrpSpPr>
          <p:grpSpPr bwMode="auto">
            <a:xfrm>
              <a:off x="864" y="2688"/>
              <a:ext cx="587" cy="384"/>
              <a:chOff x="864" y="2688"/>
              <a:chExt cx="587" cy="384"/>
            </a:xfrm>
          </p:grpSpPr>
          <p:sp>
            <p:nvSpPr>
              <p:cNvPr id="214" name="Rectangle 163"/>
              <p:cNvSpPr>
                <a:spLocks noChangeArrowheads="1"/>
              </p:cNvSpPr>
              <p:nvPr/>
            </p:nvSpPr>
            <p:spPr bwMode="auto">
              <a:xfrm>
                <a:off x="864" y="2688"/>
                <a:ext cx="58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15" name="Rectangle 164"/>
              <p:cNvSpPr>
                <a:spLocks noChangeArrowheads="1"/>
              </p:cNvSpPr>
              <p:nvPr/>
            </p:nvSpPr>
            <p:spPr bwMode="auto">
              <a:xfrm>
                <a:off x="864" y="2688"/>
                <a:ext cx="587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" name="Group 165"/>
            <p:cNvGrpSpPr>
              <a:grpSpLocks/>
            </p:cNvGrpSpPr>
            <p:nvPr/>
          </p:nvGrpSpPr>
          <p:grpSpPr bwMode="auto">
            <a:xfrm>
              <a:off x="1451" y="2688"/>
              <a:ext cx="466" cy="384"/>
              <a:chOff x="1451" y="2688"/>
              <a:chExt cx="466" cy="384"/>
            </a:xfrm>
          </p:grpSpPr>
          <p:sp>
            <p:nvSpPr>
              <p:cNvPr id="212" name="Rectangle 166"/>
              <p:cNvSpPr>
                <a:spLocks noChangeArrowheads="1"/>
              </p:cNvSpPr>
              <p:nvPr/>
            </p:nvSpPr>
            <p:spPr bwMode="auto">
              <a:xfrm>
                <a:off x="1451" y="2688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10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13" name="Rectangle 167"/>
              <p:cNvSpPr>
                <a:spLocks noChangeArrowheads="1"/>
              </p:cNvSpPr>
              <p:nvPr/>
            </p:nvSpPr>
            <p:spPr bwMode="auto">
              <a:xfrm>
                <a:off x="1451" y="2688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0" name="Group 168"/>
            <p:cNvGrpSpPr>
              <a:grpSpLocks/>
            </p:cNvGrpSpPr>
            <p:nvPr/>
          </p:nvGrpSpPr>
          <p:grpSpPr bwMode="auto">
            <a:xfrm>
              <a:off x="1917" y="2688"/>
              <a:ext cx="466" cy="384"/>
              <a:chOff x="1917" y="2688"/>
              <a:chExt cx="466" cy="384"/>
            </a:xfrm>
          </p:grpSpPr>
          <p:sp>
            <p:nvSpPr>
              <p:cNvPr id="210" name="Rectangle 169"/>
              <p:cNvSpPr>
                <a:spLocks noChangeArrowheads="1"/>
              </p:cNvSpPr>
              <p:nvPr/>
            </p:nvSpPr>
            <p:spPr bwMode="auto">
              <a:xfrm>
                <a:off x="1917" y="2688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11" name="Rectangle 170"/>
              <p:cNvSpPr>
                <a:spLocks noChangeArrowheads="1"/>
              </p:cNvSpPr>
              <p:nvPr/>
            </p:nvSpPr>
            <p:spPr bwMode="auto">
              <a:xfrm>
                <a:off x="1917" y="2688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" name="Group 171"/>
            <p:cNvGrpSpPr>
              <a:grpSpLocks/>
            </p:cNvGrpSpPr>
            <p:nvPr/>
          </p:nvGrpSpPr>
          <p:grpSpPr bwMode="auto">
            <a:xfrm>
              <a:off x="2383" y="2688"/>
              <a:ext cx="466" cy="384"/>
              <a:chOff x="2383" y="2688"/>
              <a:chExt cx="466" cy="384"/>
            </a:xfrm>
          </p:grpSpPr>
          <p:sp>
            <p:nvSpPr>
              <p:cNvPr id="208" name="Rectangle 172"/>
              <p:cNvSpPr>
                <a:spLocks noChangeArrowheads="1"/>
              </p:cNvSpPr>
              <p:nvPr/>
            </p:nvSpPr>
            <p:spPr bwMode="auto">
              <a:xfrm>
                <a:off x="2383" y="2688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09" name="Rectangle 173"/>
              <p:cNvSpPr>
                <a:spLocks noChangeArrowheads="1"/>
              </p:cNvSpPr>
              <p:nvPr/>
            </p:nvSpPr>
            <p:spPr bwMode="auto">
              <a:xfrm>
                <a:off x="2383" y="2688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" name="Group 174"/>
            <p:cNvGrpSpPr>
              <a:grpSpLocks/>
            </p:cNvGrpSpPr>
            <p:nvPr/>
          </p:nvGrpSpPr>
          <p:grpSpPr bwMode="auto">
            <a:xfrm>
              <a:off x="2849" y="2688"/>
              <a:ext cx="466" cy="384"/>
              <a:chOff x="2849" y="2688"/>
              <a:chExt cx="466" cy="384"/>
            </a:xfrm>
          </p:grpSpPr>
          <p:sp>
            <p:nvSpPr>
              <p:cNvPr id="206" name="Rectangle 175"/>
              <p:cNvSpPr>
                <a:spLocks noChangeArrowheads="1"/>
              </p:cNvSpPr>
              <p:nvPr/>
            </p:nvSpPr>
            <p:spPr bwMode="auto">
              <a:xfrm>
                <a:off x="2849" y="2688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%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07" name="Rectangle 176"/>
              <p:cNvSpPr>
                <a:spLocks noChangeArrowheads="1"/>
              </p:cNvSpPr>
              <p:nvPr/>
            </p:nvSpPr>
            <p:spPr bwMode="auto">
              <a:xfrm>
                <a:off x="2849" y="2688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177"/>
            <p:cNvGrpSpPr>
              <a:grpSpLocks/>
            </p:cNvGrpSpPr>
            <p:nvPr/>
          </p:nvGrpSpPr>
          <p:grpSpPr bwMode="auto">
            <a:xfrm>
              <a:off x="3315" y="2688"/>
              <a:ext cx="512" cy="384"/>
              <a:chOff x="3315" y="2688"/>
              <a:chExt cx="512" cy="384"/>
            </a:xfrm>
          </p:grpSpPr>
          <p:sp>
            <p:nvSpPr>
              <p:cNvPr id="204" name="Rectangle 178"/>
              <p:cNvSpPr>
                <a:spLocks noChangeArrowheads="1"/>
              </p:cNvSpPr>
              <p:nvPr/>
            </p:nvSpPr>
            <p:spPr bwMode="auto">
              <a:xfrm>
                <a:off x="3315" y="2688"/>
                <a:ext cx="512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05" name="Rectangle 179"/>
              <p:cNvSpPr>
                <a:spLocks noChangeArrowheads="1"/>
              </p:cNvSpPr>
              <p:nvPr/>
            </p:nvSpPr>
            <p:spPr bwMode="auto">
              <a:xfrm>
                <a:off x="3315" y="2688"/>
                <a:ext cx="512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" name="Group 180"/>
            <p:cNvGrpSpPr>
              <a:grpSpLocks/>
            </p:cNvGrpSpPr>
            <p:nvPr/>
          </p:nvGrpSpPr>
          <p:grpSpPr bwMode="auto">
            <a:xfrm>
              <a:off x="0" y="3072"/>
              <a:ext cx="864" cy="384"/>
              <a:chOff x="0" y="3072"/>
              <a:chExt cx="864" cy="384"/>
            </a:xfrm>
          </p:grpSpPr>
          <p:sp>
            <p:nvSpPr>
              <p:cNvPr id="202" name="Rectangle 181"/>
              <p:cNvSpPr>
                <a:spLocks noChangeArrowheads="1"/>
              </p:cNvSpPr>
              <p:nvPr/>
            </p:nvSpPr>
            <p:spPr bwMode="auto">
              <a:xfrm>
                <a:off x="0" y="3072"/>
                <a:ext cx="864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ACP1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eaLnBrk="0" hangingPunct="0"/>
                <a:endParaRPr lang="en-US" altLang="en-US"/>
              </a:p>
            </p:txBody>
          </p:sp>
          <p:sp>
            <p:nvSpPr>
              <p:cNvPr id="203" name="Rectangle 182"/>
              <p:cNvSpPr>
                <a:spLocks noChangeArrowheads="1"/>
              </p:cNvSpPr>
              <p:nvPr/>
            </p:nvSpPr>
            <p:spPr bwMode="auto">
              <a:xfrm>
                <a:off x="0" y="3072"/>
                <a:ext cx="864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" name="Group 183"/>
            <p:cNvGrpSpPr>
              <a:grpSpLocks/>
            </p:cNvGrpSpPr>
            <p:nvPr/>
          </p:nvGrpSpPr>
          <p:grpSpPr bwMode="auto">
            <a:xfrm>
              <a:off x="864" y="3072"/>
              <a:ext cx="587" cy="384"/>
              <a:chOff x="864" y="3072"/>
              <a:chExt cx="587" cy="384"/>
            </a:xfrm>
          </p:grpSpPr>
          <p:sp>
            <p:nvSpPr>
              <p:cNvPr id="200" name="Rectangle 184"/>
              <p:cNvSpPr>
                <a:spLocks noChangeArrowheads="1"/>
              </p:cNvSpPr>
              <p:nvPr/>
            </p:nvSpPr>
            <p:spPr bwMode="auto">
              <a:xfrm>
                <a:off x="864" y="3072"/>
                <a:ext cx="58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201" name="Rectangle 185"/>
              <p:cNvSpPr>
                <a:spLocks noChangeArrowheads="1"/>
              </p:cNvSpPr>
              <p:nvPr/>
            </p:nvSpPr>
            <p:spPr bwMode="auto">
              <a:xfrm>
                <a:off x="864" y="3072"/>
                <a:ext cx="587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" name="Group 186"/>
            <p:cNvGrpSpPr>
              <a:grpSpLocks/>
            </p:cNvGrpSpPr>
            <p:nvPr/>
          </p:nvGrpSpPr>
          <p:grpSpPr bwMode="auto">
            <a:xfrm>
              <a:off x="1451" y="3072"/>
              <a:ext cx="466" cy="384"/>
              <a:chOff x="1451" y="3072"/>
              <a:chExt cx="466" cy="384"/>
            </a:xfrm>
          </p:grpSpPr>
          <p:sp>
            <p:nvSpPr>
              <p:cNvPr id="198" name="Rectangle 187"/>
              <p:cNvSpPr>
                <a:spLocks noChangeArrowheads="1"/>
              </p:cNvSpPr>
              <p:nvPr/>
            </p:nvSpPr>
            <p:spPr bwMode="auto">
              <a:xfrm>
                <a:off x="1451" y="3072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99" name="Rectangle 188"/>
              <p:cNvSpPr>
                <a:spLocks noChangeArrowheads="1"/>
              </p:cNvSpPr>
              <p:nvPr/>
            </p:nvSpPr>
            <p:spPr bwMode="auto">
              <a:xfrm>
                <a:off x="1451" y="3072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" name="Group 189"/>
            <p:cNvGrpSpPr>
              <a:grpSpLocks/>
            </p:cNvGrpSpPr>
            <p:nvPr/>
          </p:nvGrpSpPr>
          <p:grpSpPr bwMode="auto">
            <a:xfrm>
              <a:off x="1917" y="3072"/>
              <a:ext cx="466" cy="384"/>
              <a:chOff x="1917" y="3072"/>
              <a:chExt cx="466" cy="384"/>
            </a:xfrm>
          </p:grpSpPr>
          <p:sp>
            <p:nvSpPr>
              <p:cNvPr id="196" name="Rectangle 190"/>
              <p:cNvSpPr>
                <a:spLocks noChangeArrowheads="1"/>
              </p:cNvSpPr>
              <p:nvPr/>
            </p:nvSpPr>
            <p:spPr bwMode="auto">
              <a:xfrm>
                <a:off x="1917" y="3072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97" name="Rectangle 191"/>
              <p:cNvSpPr>
                <a:spLocks noChangeArrowheads="1"/>
              </p:cNvSpPr>
              <p:nvPr/>
            </p:nvSpPr>
            <p:spPr bwMode="auto">
              <a:xfrm>
                <a:off x="1917" y="3072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" name="Group 192"/>
            <p:cNvGrpSpPr>
              <a:grpSpLocks/>
            </p:cNvGrpSpPr>
            <p:nvPr/>
          </p:nvGrpSpPr>
          <p:grpSpPr bwMode="auto">
            <a:xfrm>
              <a:off x="2383" y="3072"/>
              <a:ext cx="466" cy="384"/>
              <a:chOff x="2383" y="3072"/>
              <a:chExt cx="466" cy="384"/>
            </a:xfrm>
          </p:grpSpPr>
          <p:sp>
            <p:nvSpPr>
              <p:cNvPr id="194" name="Rectangle 193"/>
              <p:cNvSpPr>
                <a:spLocks noChangeArrowheads="1"/>
              </p:cNvSpPr>
              <p:nvPr/>
            </p:nvSpPr>
            <p:spPr bwMode="auto">
              <a:xfrm>
                <a:off x="2383" y="3072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-36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95" name="Rectangle 194"/>
              <p:cNvSpPr>
                <a:spLocks noChangeArrowheads="1"/>
              </p:cNvSpPr>
              <p:nvPr/>
            </p:nvSpPr>
            <p:spPr bwMode="auto">
              <a:xfrm>
                <a:off x="2383" y="3072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" name="Group 195"/>
            <p:cNvGrpSpPr>
              <a:grpSpLocks/>
            </p:cNvGrpSpPr>
            <p:nvPr/>
          </p:nvGrpSpPr>
          <p:grpSpPr bwMode="auto">
            <a:xfrm>
              <a:off x="2849" y="3072"/>
              <a:ext cx="466" cy="384"/>
              <a:chOff x="2849" y="3072"/>
              <a:chExt cx="466" cy="384"/>
            </a:xfrm>
          </p:grpSpPr>
          <p:sp>
            <p:nvSpPr>
              <p:cNvPr id="192" name="Rectangle 196"/>
              <p:cNvSpPr>
                <a:spLocks noChangeArrowheads="1"/>
              </p:cNvSpPr>
              <p:nvPr/>
            </p:nvSpPr>
            <p:spPr bwMode="auto">
              <a:xfrm>
                <a:off x="2849" y="3072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dBc</a:t>
                </a:r>
                <a:endParaRPr lang="en-US" altLang="en-US" sz="800" dirty="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 dirty="0"/>
              </a:p>
            </p:txBody>
          </p:sp>
          <p:sp>
            <p:nvSpPr>
              <p:cNvPr id="193" name="Rectangle 197"/>
              <p:cNvSpPr>
                <a:spLocks noChangeArrowheads="1"/>
              </p:cNvSpPr>
              <p:nvPr/>
            </p:nvSpPr>
            <p:spPr bwMode="auto">
              <a:xfrm>
                <a:off x="2849" y="3072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" name="Group 198"/>
            <p:cNvGrpSpPr>
              <a:grpSpLocks/>
            </p:cNvGrpSpPr>
            <p:nvPr/>
          </p:nvGrpSpPr>
          <p:grpSpPr bwMode="auto">
            <a:xfrm>
              <a:off x="3315" y="3072"/>
              <a:ext cx="512" cy="384"/>
              <a:chOff x="3315" y="3072"/>
              <a:chExt cx="512" cy="384"/>
            </a:xfrm>
          </p:grpSpPr>
          <p:sp>
            <p:nvSpPr>
              <p:cNvPr id="190" name="Rectangle 199"/>
              <p:cNvSpPr>
                <a:spLocks noChangeArrowheads="1"/>
              </p:cNvSpPr>
              <p:nvPr/>
            </p:nvSpPr>
            <p:spPr bwMode="auto">
              <a:xfrm>
                <a:off x="3315" y="3072"/>
                <a:ext cx="512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±5 MHz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91" name="Rectangle 200"/>
              <p:cNvSpPr>
                <a:spLocks noChangeArrowheads="1"/>
              </p:cNvSpPr>
              <p:nvPr/>
            </p:nvSpPr>
            <p:spPr bwMode="auto">
              <a:xfrm>
                <a:off x="3315" y="3072"/>
                <a:ext cx="512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201"/>
            <p:cNvGrpSpPr>
              <a:grpSpLocks/>
            </p:cNvGrpSpPr>
            <p:nvPr/>
          </p:nvGrpSpPr>
          <p:grpSpPr bwMode="auto">
            <a:xfrm>
              <a:off x="0" y="3456"/>
              <a:ext cx="864" cy="384"/>
              <a:chOff x="0" y="3456"/>
              <a:chExt cx="864" cy="384"/>
            </a:xfrm>
          </p:grpSpPr>
          <p:sp>
            <p:nvSpPr>
              <p:cNvPr id="188" name="Rectangle 202"/>
              <p:cNvSpPr>
                <a:spLocks noChangeArrowheads="1"/>
              </p:cNvSpPr>
              <p:nvPr/>
            </p:nvSpPr>
            <p:spPr bwMode="auto">
              <a:xfrm>
                <a:off x="0" y="3456"/>
                <a:ext cx="864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ACP2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eaLnBrk="0" hangingPunct="0"/>
                <a:endParaRPr lang="en-US" altLang="en-US"/>
              </a:p>
            </p:txBody>
          </p:sp>
          <p:sp>
            <p:nvSpPr>
              <p:cNvPr id="189" name="Rectangle 203"/>
              <p:cNvSpPr>
                <a:spLocks noChangeArrowheads="1"/>
              </p:cNvSpPr>
              <p:nvPr/>
            </p:nvSpPr>
            <p:spPr bwMode="auto">
              <a:xfrm>
                <a:off x="0" y="3456"/>
                <a:ext cx="864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" name="Group 204"/>
            <p:cNvGrpSpPr>
              <a:grpSpLocks/>
            </p:cNvGrpSpPr>
            <p:nvPr/>
          </p:nvGrpSpPr>
          <p:grpSpPr bwMode="auto">
            <a:xfrm>
              <a:off x="864" y="3456"/>
              <a:ext cx="587" cy="384"/>
              <a:chOff x="864" y="3456"/>
              <a:chExt cx="587" cy="384"/>
            </a:xfrm>
          </p:grpSpPr>
          <p:sp>
            <p:nvSpPr>
              <p:cNvPr id="186" name="Rectangle 205"/>
              <p:cNvSpPr>
                <a:spLocks noChangeArrowheads="1"/>
              </p:cNvSpPr>
              <p:nvPr/>
            </p:nvSpPr>
            <p:spPr bwMode="auto">
              <a:xfrm>
                <a:off x="864" y="3456"/>
                <a:ext cx="58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87" name="Rectangle 206"/>
              <p:cNvSpPr>
                <a:spLocks noChangeArrowheads="1"/>
              </p:cNvSpPr>
              <p:nvPr/>
            </p:nvSpPr>
            <p:spPr bwMode="auto">
              <a:xfrm>
                <a:off x="864" y="3456"/>
                <a:ext cx="587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" name="Group 207"/>
            <p:cNvGrpSpPr>
              <a:grpSpLocks/>
            </p:cNvGrpSpPr>
            <p:nvPr/>
          </p:nvGrpSpPr>
          <p:grpSpPr bwMode="auto">
            <a:xfrm>
              <a:off x="1451" y="3456"/>
              <a:ext cx="466" cy="384"/>
              <a:chOff x="1451" y="3456"/>
              <a:chExt cx="466" cy="384"/>
            </a:xfrm>
          </p:grpSpPr>
          <p:sp>
            <p:nvSpPr>
              <p:cNvPr id="184" name="Rectangle 208"/>
              <p:cNvSpPr>
                <a:spLocks noChangeArrowheads="1"/>
              </p:cNvSpPr>
              <p:nvPr/>
            </p:nvSpPr>
            <p:spPr bwMode="auto">
              <a:xfrm>
                <a:off x="1451" y="3456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85" name="Rectangle 209"/>
              <p:cNvSpPr>
                <a:spLocks noChangeArrowheads="1"/>
              </p:cNvSpPr>
              <p:nvPr/>
            </p:nvSpPr>
            <p:spPr bwMode="auto">
              <a:xfrm>
                <a:off x="1451" y="3456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" name="Group 210"/>
            <p:cNvGrpSpPr>
              <a:grpSpLocks/>
            </p:cNvGrpSpPr>
            <p:nvPr/>
          </p:nvGrpSpPr>
          <p:grpSpPr bwMode="auto">
            <a:xfrm>
              <a:off x="1917" y="3456"/>
              <a:ext cx="466" cy="384"/>
              <a:chOff x="1917" y="3456"/>
              <a:chExt cx="466" cy="384"/>
            </a:xfrm>
          </p:grpSpPr>
          <p:sp>
            <p:nvSpPr>
              <p:cNvPr id="182" name="Rectangle 211"/>
              <p:cNvSpPr>
                <a:spLocks noChangeArrowheads="1"/>
              </p:cNvSpPr>
              <p:nvPr/>
            </p:nvSpPr>
            <p:spPr bwMode="auto">
              <a:xfrm>
                <a:off x="1917" y="3456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83" name="Rectangle 212"/>
              <p:cNvSpPr>
                <a:spLocks noChangeArrowheads="1"/>
              </p:cNvSpPr>
              <p:nvPr/>
            </p:nvSpPr>
            <p:spPr bwMode="auto">
              <a:xfrm>
                <a:off x="1917" y="3456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" name="Group 213"/>
            <p:cNvGrpSpPr>
              <a:grpSpLocks/>
            </p:cNvGrpSpPr>
            <p:nvPr/>
          </p:nvGrpSpPr>
          <p:grpSpPr bwMode="auto">
            <a:xfrm>
              <a:off x="2383" y="3456"/>
              <a:ext cx="466" cy="384"/>
              <a:chOff x="2383" y="3456"/>
              <a:chExt cx="466" cy="384"/>
            </a:xfrm>
          </p:grpSpPr>
          <p:sp>
            <p:nvSpPr>
              <p:cNvPr id="180" name="Rectangle 214"/>
              <p:cNvSpPr>
                <a:spLocks noChangeArrowheads="1"/>
              </p:cNvSpPr>
              <p:nvPr/>
            </p:nvSpPr>
            <p:spPr bwMode="auto">
              <a:xfrm>
                <a:off x="2383" y="3456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-46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81" name="Rectangle 215"/>
              <p:cNvSpPr>
                <a:spLocks noChangeArrowheads="1"/>
              </p:cNvSpPr>
              <p:nvPr/>
            </p:nvSpPr>
            <p:spPr bwMode="auto">
              <a:xfrm>
                <a:off x="2383" y="3456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" name="Group 216"/>
            <p:cNvGrpSpPr>
              <a:grpSpLocks/>
            </p:cNvGrpSpPr>
            <p:nvPr/>
          </p:nvGrpSpPr>
          <p:grpSpPr bwMode="auto">
            <a:xfrm>
              <a:off x="2849" y="3456"/>
              <a:ext cx="466" cy="384"/>
              <a:chOff x="2849" y="3456"/>
              <a:chExt cx="466" cy="384"/>
            </a:xfrm>
          </p:grpSpPr>
          <p:sp>
            <p:nvSpPr>
              <p:cNvPr id="178" name="Rectangle 217"/>
              <p:cNvSpPr>
                <a:spLocks noChangeArrowheads="1"/>
              </p:cNvSpPr>
              <p:nvPr/>
            </p:nvSpPr>
            <p:spPr bwMode="auto">
              <a:xfrm>
                <a:off x="2849" y="3456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dBc</a:t>
                </a:r>
                <a:endParaRPr lang="en-US" altLang="en-US" sz="800" dirty="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 dirty="0"/>
              </a:p>
            </p:txBody>
          </p:sp>
          <p:sp>
            <p:nvSpPr>
              <p:cNvPr id="179" name="Rectangle 218"/>
              <p:cNvSpPr>
                <a:spLocks noChangeArrowheads="1"/>
              </p:cNvSpPr>
              <p:nvPr/>
            </p:nvSpPr>
            <p:spPr bwMode="auto">
              <a:xfrm>
                <a:off x="2849" y="3456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7" name="Group 219"/>
            <p:cNvGrpSpPr>
              <a:grpSpLocks/>
            </p:cNvGrpSpPr>
            <p:nvPr/>
          </p:nvGrpSpPr>
          <p:grpSpPr bwMode="auto">
            <a:xfrm>
              <a:off x="3315" y="3456"/>
              <a:ext cx="512" cy="384"/>
              <a:chOff x="3315" y="3456"/>
              <a:chExt cx="512" cy="384"/>
            </a:xfrm>
          </p:grpSpPr>
          <p:sp>
            <p:nvSpPr>
              <p:cNvPr id="176" name="Rectangle 220"/>
              <p:cNvSpPr>
                <a:spLocks noChangeArrowheads="1"/>
              </p:cNvSpPr>
              <p:nvPr/>
            </p:nvSpPr>
            <p:spPr bwMode="auto">
              <a:xfrm>
                <a:off x="3315" y="3456"/>
                <a:ext cx="512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±10 MHz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77" name="Rectangle 221"/>
              <p:cNvSpPr>
                <a:spLocks noChangeArrowheads="1"/>
              </p:cNvSpPr>
              <p:nvPr/>
            </p:nvSpPr>
            <p:spPr bwMode="auto">
              <a:xfrm>
                <a:off x="3315" y="3456"/>
                <a:ext cx="512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8" name="Group 222"/>
            <p:cNvGrpSpPr>
              <a:grpSpLocks/>
            </p:cNvGrpSpPr>
            <p:nvPr/>
          </p:nvGrpSpPr>
          <p:grpSpPr bwMode="auto">
            <a:xfrm>
              <a:off x="0" y="3840"/>
              <a:ext cx="864" cy="384"/>
              <a:chOff x="0" y="3840"/>
              <a:chExt cx="864" cy="384"/>
            </a:xfrm>
          </p:grpSpPr>
          <p:sp>
            <p:nvSpPr>
              <p:cNvPr id="174" name="Rectangle 223"/>
              <p:cNvSpPr>
                <a:spLocks noChangeArrowheads="1"/>
              </p:cNvSpPr>
              <p:nvPr/>
            </p:nvSpPr>
            <p:spPr bwMode="auto">
              <a:xfrm>
                <a:off x="0" y="3840"/>
                <a:ext cx="864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ACP3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eaLnBrk="0" hangingPunct="0"/>
                <a:endParaRPr lang="en-US" altLang="en-US"/>
              </a:p>
            </p:txBody>
          </p:sp>
          <p:sp>
            <p:nvSpPr>
              <p:cNvPr id="175" name="Rectangle 224"/>
              <p:cNvSpPr>
                <a:spLocks noChangeArrowheads="1"/>
              </p:cNvSpPr>
              <p:nvPr/>
            </p:nvSpPr>
            <p:spPr bwMode="auto">
              <a:xfrm>
                <a:off x="0" y="3840"/>
                <a:ext cx="864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9" name="Group 225"/>
            <p:cNvGrpSpPr>
              <a:grpSpLocks/>
            </p:cNvGrpSpPr>
            <p:nvPr/>
          </p:nvGrpSpPr>
          <p:grpSpPr bwMode="auto">
            <a:xfrm>
              <a:off x="864" y="3840"/>
              <a:ext cx="587" cy="384"/>
              <a:chOff x="864" y="3840"/>
              <a:chExt cx="587" cy="384"/>
            </a:xfrm>
          </p:grpSpPr>
          <p:sp>
            <p:nvSpPr>
              <p:cNvPr id="172" name="Rectangle 226"/>
              <p:cNvSpPr>
                <a:spLocks noChangeArrowheads="1"/>
              </p:cNvSpPr>
              <p:nvPr/>
            </p:nvSpPr>
            <p:spPr bwMode="auto">
              <a:xfrm>
                <a:off x="864" y="3840"/>
                <a:ext cx="58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73" name="Rectangle 227"/>
              <p:cNvSpPr>
                <a:spLocks noChangeArrowheads="1"/>
              </p:cNvSpPr>
              <p:nvPr/>
            </p:nvSpPr>
            <p:spPr bwMode="auto">
              <a:xfrm>
                <a:off x="864" y="3840"/>
                <a:ext cx="587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0" name="Group 228"/>
            <p:cNvGrpSpPr>
              <a:grpSpLocks/>
            </p:cNvGrpSpPr>
            <p:nvPr/>
          </p:nvGrpSpPr>
          <p:grpSpPr bwMode="auto">
            <a:xfrm>
              <a:off x="1451" y="3840"/>
              <a:ext cx="466" cy="384"/>
              <a:chOff x="1451" y="3840"/>
              <a:chExt cx="466" cy="384"/>
            </a:xfrm>
          </p:grpSpPr>
          <p:sp>
            <p:nvSpPr>
              <p:cNvPr id="170" name="Rectangle 229"/>
              <p:cNvSpPr>
                <a:spLocks noChangeArrowheads="1"/>
              </p:cNvSpPr>
              <p:nvPr/>
            </p:nvSpPr>
            <p:spPr bwMode="auto">
              <a:xfrm>
                <a:off x="1451" y="3840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71" name="Rectangle 230"/>
              <p:cNvSpPr>
                <a:spLocks noChangeArrowheads="1"/>
              </p:cNvSpPr>
              <p:nvPr/>
            </p:nvSpPr>
            <p:spPr bwMode="auto">
              <a:xfrm>
                <a:off x="1451" y="3840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" name="Group 231"/>
            <p:cNvGrpSpPr>
              <a:grpSpLocks/>
            </p:cNvGrpSpPr>
            <p:nvPr/>
          </p:nvGrpSpPr>
          <p:grpSpPr bwMode="auto">
            <a:xfrm>
              <a:off x="1917" y="3840"/>
              <a:ext cx="466" cy="384"/>
              <a:chOff x="1917" y="3840"/>
              <a:chExt cx="466" cy="384"/>
            </a:xfrm>
          </p:grpSpPr>
          <p:sp>
            <p:nvSpPr>
              <p:cNvPr id="168" name="Rectangle 232"/>
              <p:cNvSpPr>
                <a:spLocks noChangeArrowheads="1"/>
              </p:cNvSpPr>
              <p:nvPr/>
            </p:nvSpPr>
            <p:spPr bwMode="auto">
              <a:xfrm>
                <a:off x="1917" y="3840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69" name="Rectangle 233"/>
              <p:cNvSpPr>
                <a:spLocks noChangeArrowheads="1"/>
              </p:cNvSpPr>
              <p:nvPr/>
            </p:nvSpPr>
            <p:spPr bwMode="auto">
              <a:xfrm>
                <a:off x="1917" y="3840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" name="Group 234"/>
            <p:cNvGrpSpPr>
              <a:grpSpLocks/>
            </p:cNvGrpSpPr>
            <p:nvPr/>
          </p:nvGrpSpPr>
          <p:grpSpPr bwMode="auto">
            <a:xfrm>
              <a:off x="2383" y="3840"/>
              <a:ext cx="466" cy="384"/>
              <a:chOff x="2383" y="3840"/>
              <a:chExt cx="466" cy="384"/>
            </a:xfrm>
          </p:grpSpPr>
          <p:sp>
            <p:nvSpPr>
              <p:cNvPr id="166" name="Rectangle 235"/>
              <p:cNvSpPr>
                <a:spLocks noChangeArrowheads="1"/>
              </p:cNvSpPr>
              <p:nvPr/>
            </p:nvSpPr>
            <p:spPr bwMode="auto">
              <a:xfrm>
                <a:off x="2383" y="3840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-56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67" name="Rectangle 236"/>
              <p:cNvSpPr>
                <a:spLocks noChangeArrowheads="1"/>
              </p:cNvSpPr>
              <p:nvPr/>
            </p:nvSpPr>
            <p:spPr bwMode="auto">
              <a:xfrm>
                <a:off x="2383" y="3840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" name="Group 237"/>
            <p:cNvGrpSpPr>
              <a:grpSpLocks/>
            </p:cNvGrpSpPr>
            <p:nvPr/>
          </p:nvGrpSpPr>
          <p:grpSpPr bwMode="auto">
            <a:xfrm>
              <a:off x="2849" y="3840"/>
              <a:ext cx="466" cy="384"/>
              <a:chOff x="2849" y="3840"/>
              <a:chExt cx="466" cy="384"/>
            </a:xfrm>
          </p:grpSpPr>
          <p:sp>
            <p:nvSpPr>
              <p:cNvPr id="164" name="Rectangle 238"/>
              <p:cNvSpPr>
                <a:spLocks noChangeArrowheads="1"/>
              </p:cNvSpPr>
              <p:nvPr/>
            </p:nvSpPr>
            <p:spPr bwMode="auto">
              <a:xfrm>
                <a:off x="2849" y="3840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dBc</a:t>
                </a:r>
                <a:endParaRPr lang="en-US" altLang="en-US" sz="800" dirty="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 dirty="0"/>
              </a:p>
            </p:txBody>
          </p:sp>
          <p:sp>
            <p:nvSpPr>
              <p:cNvPr id="165" name="Rectangle 239"/>
              <p:cNvSpPr>
                <a:spLocks noChangeArrowheads="1"/>
              </p:cNvSpPr>
              <p:nvPr/>
            </p:nvSpPr>
            <p:spPr bwMode="auto">
              <a:xfrm>
                <a:off x="2849" y="3840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" name="Group 240"/>
            <p:cNvGrpSpPr>
              <a:grpSpLocks/>
            </p:cNvGrpSpPr>
            <p:nvPr/>
          </p:nvGrpSpPr>
          <p:grpSpPr bwMode="auto">
            <a:xfrm>
              <a:off x="3315" y="3840"/>
              <a:ext cx="512" cy="384"/>
              <a:chOff x="3315" y="3840"/>
              <a:chExt cx="512" cy="384"/>
            </a:xfrm>
          </p:grpSpPr>
          <p:sp>
            <p:nvSpPr>
              <p:cNvPr id="162" name="Rectangle 241"/>
              <p:cNvSpPr>
                <a:spLocks noChangeArrowheads="1"/>
              </p:cNvSpPr>
              <p:nvPr/>
            </p:nvSpPr>
            <p:spPr bwMode="auto">
              <a:xfrm>
                <a:off x="3315" y="3840"/>
                <a:ext cx="512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±15 MHz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63" name="Rectangle 242"/>
              <p:cNvSpPr>
                <a:spLocks noChangeArrowheads="1"/>
              </p:cNvSpPr>
              <p:nvPr/>
            </p:nvSpPr>
            <p:spPr bwMode="auto">
              <a:xfrm>
                <a:off x="3315" y="3840"/>
                <a:ext cx="512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" name="Group 243"/>
            <p:cNvGrpSpPr>
              <a:grpSpLocks/>
            </p:cNvGrpSpPr>
            <p:nvPr/>
          </p:nvGrpSpPr>
          <p:grpSpPr bwMode="auto">
            <a:xfrm>
              <a:off x="0" y="4224"/>
              <a:ext cx="864" cy="480"/>
              <a:chOff x="0" y="4224"/>
              <a:chExt cx="864" cy="480"/>
            </a:xfrm>
          </p:grpSpPr>
          <p:sp>
            <p:nvSpPr>
              <p:cNvPr id="160" name="Rectangle 244"/>
              <p:cNvSpPr>
                <a:spLocks noChangeArrowheads="1"/>
              </p:cNvSpPr>
              <p:nvPr/>
            </p:nvSpPr>
            <p:spPr bwMode="auto">
              <a:xfrm>
                <a:off x="0" y="4224"/>
                <a:ext cx="864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Stability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eaLnBrk="0" hangingPunct="0"/>
                <a:endParaRPr lang="en-US" altLang="en-US"/>
              </a:p>
            </p:txBody>
          </p:sp>
          <p:sp>
            <p:nvSpPr>
              <p:cNvPr id="161" name="Rectangle 245"/>
              <p:cNvSpPr>
                <a:spLocks noChangeArrowheads="1"/>
              </p:cNvSpPr>
              <p:nvPr/>
            </p:nvSpPr>
            <p:spPr bwMode="auto">
              <a:xfrm>
                <a:off x="0" y="4224"/>
                <a:ext cx="864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" name="Group 246"/>
            <p:cNvGrpSpPr>
              <a:grpSpLocks/>
            </p:cNvGrpSpPr>
            <p:nvPr/>
          </p:nvGrpSpPr>
          <p:grpSpPr bwMode="auto">
            <a:xfrm>
              <a:off x="864" y="4224"/>
              <a:ext cx="587" cy="480"/>
              <a:chOff x="864" y="4224"/>
              <a:chExt cx="587" cy="480"/>
            </a:xfrm>
          </p:grpSpPr>
          <p:sp>
            <p:nvSpPr>
              <p:cNvPr id="158" name="Rectangle 247"/>
              <p:cNvSpPr>
                <a:spLocks noChangeArrowheads="1"/>
              </p:cNvSpPr>
              <p:nvPr/>
            </p:nvSpPr>
            <p:spPr bwMode="auto">
              <a:xfrm>
                <a:off x="864" y="4224"/>
                <a:ext cx="58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59" name="Rectangle 248"/>
              <p:cNvSpPr>
                <a:spLocks noChangeArrowheads="1"/>
              </p:cNvSpPr>
              <p:nvPr/>
            </p:nvSpPr>
            <p:spPr bwMode="auto">
              <a:xfrm>
                <a:off x="864" y="4224"/>
                <a:ext cx="587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" name="Group 249"/>
            <p:cNvGrpSpPr>
              <a:grpSpLocks/>
            </p:cNvGrpSpPr>
            <p:nvPr/>
          </p:nvGrpSpPr>
          <p:grpSpPr bwMode="auto">
            <a:xfrm>
              <a:off x="1451" y="4224"/>
              <a:ext cx="466" cy="480"/>
              <a:chOff x="1451" y="4224"/>
              <a:chExt cx="466" cy="480"/>
            </a:xfrm>
          </p:grpSpPr>
          <p:sp>
            <p:nvSpPr>
              <p:cNvPr id="156" name="Rectangle 250"/>
              <p:cNvSpPr>
                <a:spLocks noChangeArrowheads="1"/>
              </p:cNvSpPr>
              <p:nvPr/>
            </p:nvSpPr>
            <p:spPr bwMode="auto">
              <a:xfrm>
                <a:off x="1451" y="4224"/>
                <a:ext cx="466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57" name="Rectangle 251"/>
              <p:cNvSpPr>
                <a:spLocks noChangeArrowheads="1"/>
              </p:cNvSpPr>
              <p:nvPr/>
            </p:nvSpPr>
            <p:spPr bwMode="auto">
              <a:xfrm>
                <a:off x="1451" y="4224"/>
                <a:ext cx="466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" name="Group 252"/>
            <p:cNvGrpSpPr>
              <a:grpSpLocks/>
            </p:cNvGrpSpPr>
            <p:nvPr/>
          </p:nvGrpSpPr>
          <p:grpSpPr bwMode="auto">
            <a:xfrm>
              <a:off x="1917" y="4224"/>
              <a:ext cx="466" cy="480"/>
              <a:chOff x="1917" y="4224"/>
              <a:chExt cx="466" cy="480"/>
            </a:xfrm>
          </p:grpSpPr>
          <p:sp>
            <p:nvSpPr>
              <p:cNvPr id="154" name="Rectangle 253"/>
              <p:cNvSpPr>
                <a:spLocks noChangeArrowheads="1"/>
              </p:cNvSpPr>
              <p:nvPr/>
            </p:nvSpPr>
            <p:spPr bwMode="auto">
              <a:xfrm>
                <a:off x="1917" y="4224"/>
                <a:ext cx="466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55" name="Rectangle 254"/>
              <p:cNvSpPr>
                <a:spLocks noChangeArrowheads="1"/>
              </p:cNvSpPr>
              <p:nvPr/>
            </p:nvSpPr>
            <p:spPr bwMode="auto">
              <a:xfrm>
                <a:off x="1917" y="4224"/>
                <a:ext cx="466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" name="Group 255"/>
            <p:cNvGrpSpPr>
              <a:grpSpLocks/>
            </p:cNvGrpSpPr>
            <p:nvPr/>
          </p:nvGrpSpPr>
          <p:grpSpPr bwMode="auto">
            <a:xfrm>
              <a:off x="2383" y="4224"/>
              <a:ext cx="466" cy="480"/>
              <a:chOff x="2383" y="4224"/>
              <a:chExt cx="466" cy="480"/>
            </a:xfrm>
          </p:grpSpPr>
          <p:sp>
            <p:nvSpPr>
              <p:cNvPr id="152" name="Rectangle 256"/>
              <p:cNvSpPr>
                <a:spLocks noChangeArrowheads="1"/>
              </p:cNvSpPr>
              <p:nvPr/>
            </p:nvSpPr>
            <p:spPr bwMode="auto">
              <a:xfrm>
                <a:off x="2383" y="4224"/>
                <a:ext cx="466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-60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53" name="Rectangle 257"/>
              <p:cNvSpPr>
                <a:spLocks noChangeArrowheads="1"/>
              </p:cNvSpPr>
              <p:nvPr/>
            </p:nvSpPr>
            <p:spPr bwMode="auto">
              <a:xfrm>
                <a:off x="2383" y="4224"/>
                <a:ext cx="466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0" name="Group 258"/>
            <p:cNvGrpSpPr>
              <a:grpSpLocks/>
            </p:cNvGrpSpPr>
            <p:nvPr/>
          </p:nvGrpSpPr>
          <p:grpSpPr bwMode="auto">
            <a:xfrm>
              <a:off x="2849" y="4224"/>
              <a:ext cx="466" cy="480"/>
              <a:chOff x="2849" y="4224"/>
              <a:chExt cx="466" cy="480"/>
            </a:xfrm>
          </p:grpSpPr>
          <p:sp>
            <p:nvSpPr>
              <p:cNvPr id="150" name="Rectangle 259"/>
              <p:cNvSpPr>
                <a:spLocks noChangeArrowheads="1"/>
              </p:cNvSpPr>
              <p:nvPr/>
            </p:nvSpPr>
            <p:spPr bwMode="auto">
              <a:xfrm>
                <a:off x="2849" y="4224"/>
                <a:ext cx="466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dBc</a:t>
                </a:r>
                <a:endParaRPr lang="en-US" altLang="en-US" sz="800" dirty="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 dirty="0"/>
              </a:p>
            </p:txBody>
          </p:sp>
          <p:sp>
            <p:nvSpPr>
              <p:cNvPr id="151" name="Rectangle 260"/>
              <p:cNvSpPr>
                <a:spLocks noChangeArrowheads="1"/>
              </p:cNvSpPr>
              <p:nvPr/>
            </p:nvSpPr>
            <p:spPr bwMode="auto">
              <a:xfrm>
                <a:off x="2849" y="4224"/>
                <a:ext cx="466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" name="Group 261"/>
            <p:cNvGrpSpPr>
              <a:grpSpLocks/>
            </p:cNvGrpSpPr>
            <p:nvPr/>
          </p:nvGrpSpPr>
          <p:grpSpPr bwMode="auto">
            <a:xfrm>
              <a:off x="3315" y="4224"/>
              <a:ext cx="512" cy="480"/>
              <a:chOff x="3315" y="4224"/>
              <a:chExt cx="512" cy="480"/>
            </a:xfrm>
          </p:grpSpPr>
          <p:sp>
            <p:nvSpPr>
              <p:cNvPr id="148" name="Rectangle 262"/>
              <p:cNvSpPr>
                <a:spLocks noChangeArrowheads="1"/>
              </p:cNvSpPr>
              <p:nvPr/>
            </p:nvSpPr>
            <p:spPr bwMode="auto">
              <a:xfrm>
                <a:off x="3315" y="4224"/>
                <a:ext cx="51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Maximum spurs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49" name="Rectangle 263"/>
              <p:cNvSpPr>
                <a:spLocks noChangeArrowheads="1"/>
              </p:cNvSpPr>
              <p:nvPr/>
            </p:nvSpPr>
            <p:spPr bwMode="auto">
              <a:xfrm>
                <a:off x="3315" y="4224"/>
                <a:ext cx="512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" name="Group 264"/>
            <p:cNvGrpSpPr>
              <a:grpSpLocks/>
            </p:cNvGrpSpPr>
            <p:nvPr/>
          </p:nvGrpSpPr>
          <p:grpSpPr bwMode="auto">
            <a:xfrm>
              <a:off x="0" y="4704"/>
              <a:ext cx="864" cy="384"/>
              <a:chOff x="0" y="4704"/>
              <a:chExt cx="864" cy="384"/>
            </a:xfrm>
          </p:grpSpPr>
          <p:sp>
            <p:nvSpPr>
              <p:cNvPr id="146" name="Rectangle 265"/>
              <p:cNvSpPr>
                <a:spLocks noChangeArrowheads="1"/>
              </p:cNvSpPr>
              <p:nvPr/>
            </p:nvSpPr>
            <p:spPr bwMode="auto">
              <a:xfrm>
                <a:off x="0" y="4704"/>
                <a:ext cx="864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Harmonics (2)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eaLnBrk="0" hangingPunct="0"/>
                <a:endParaRPr lang="en-US" altLang="en-US"/>
              </a:p>
            </p:txBody>
          </p:sp>
          <p:sp>
            <p:nvSpPr>
              <p:cNvPr id="147" name="Rectangle 266"/>
              <p:cNvSpPr>
                <a:spLocks noChangeArrowheads="1"/>
              </p:cNvSpPr>
              <p:nvPr/>
            </p:nvSpPr>
            <p:spPr bwMode="auto">
              <a:xfrm>
                <a:off x="0" y="4704"/>
                <a:ext cx="864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" name="Group 267"/>
            <p:cNvGrpSpPr>
              <a:grpSpLocks/>
            </p:cNvGrpSpPr>
            <p:nvPr/>
          </p:nvGrpSpPr>
          <p:grpSpPr bwMode="auto">
            <a:xfrm>
              <a:off x="864" y="4704"/>
              <a:ext cx="587" cy="384"/>
              <a:chOff x="864" y="4704"/>
              <a:chExt cx="587" cy="384"/>
            </a:xfrm>
          </p:grpSpPr>
          <p:sp>
            <p:nvSpPr>
              <p:cNvPr id="144" name="Rectangle 268"/>
              <p:cNvSpPr>
                <a:spLocks noChangeArrowheads="1"/>
              </p:cNvSpPr>
              <p:nvPr/>
            </p:nvSpPr>
            <p:spPr bwMode="auto">
              <a:xfrm>
                <a:off x="864" y="4704"/>
                <a:ext cx="58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45" name="Rectangle 269"/>
              <p:cNvSpPr>
                <a:spLocks noChangeArrowheads="1"/>
              </p:cNvSpPr>
              <p:nvPr/>
            </p:nvSpPr>
            <p:spPr bwMode="auto">
              <a:xfrm>
                <a:off x="864" y="4704"/>
                <a:ext cx="587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4" name="Group 270"/>
            <p:cNvGrpSpPr>
              <a:grpSpLocks/>
            </p:cNvGrpSpPr>
            <p:nvPr/>
          </p:nvGrpSpPr>
          <p:grpSpPr bwMode="auto">
            <a:xfrm>
              <a:off x="1451" y="4704"/>
              <a:ext cx="466" cy="384"/>
              <a:chOff x="1451" y="4704"/>
              <a:chExt cx="466" cy="384"/>
            </a:xfrm>
          </p:grpSpPr>
          <p:sp>
            <p:nvSpPr>
              <p:cNvPr id="142" name="Rectangle 271"/>
              <p:cNvSpPr>
                <a:spLocks noChangeArrowheads="1"/>
              </p:cNvSpPr>
              <p:nvPr/>
            </p:nvSpPr>
            <p:spPr bwMode="auto">
              <a:xfrm>
                <a:off x="1451" y="4704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43" name="Rectangle 272"/>
              <p:cNvSpPr>
                <a:spLocks noChangeArrowheads="1"/>
              </p:cNvSpPr>
              <p:nvPr/>
            </p:nvSpPr>
            <p:spPr bwMode="auto">
              <a:xfrm>
                <a:off x="1451" y="4704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5" name="Group 273"/>
            <p:cNvGrpSpPr>
              <a:grpSpLocks/>
            </p:cNvGrpSpPr>
            <p:nvPr/>
          </p:nvGrpSpPr>
          <p:grpSpPr bwMode="auto">
            <a:xfrm>
              <a:off x="1917" y="4704"/>
              <a:ext cx="466" cy="384"/>
              <a:chOff x="1917" y="4704"/>
              <a:chExt cx="466" cy="384"/>
            </a:xfrm>
          </p:grpSpPr>
          <p:sp>
            <p:nvSpPr>
              <p:cNvPr id="140" name="Rectangle 274"/>
              <p:cNvSpPr>
                <a:spLocks noChangeArrowheads="1"/>
              </p:cNvSpPr>
              <p:nvPr/>
            </p:nvSpPr>
            <p:spPr bwMode="auto">
              <a:xfrm>
                <a:off x="1917" y="4704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41" name="Rectangle 275"/>
              <p:cNvSpPr>
                <a:spLocks noChangeArrowheads="1"/>
              </p:cNvSpPr>
              <p:nvPr/>
            </p:nvSpPr>
            <p:spPr bwMode="auto">
              <a:xfrm>
                <a:off x="1917" y="4704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6" name="Group 276"/>
            <p:cNvGrpSpPr>
              <a:grpSpLocks/>
            </p:cNvGrpSpPr>
            <p:nvPr/>
          </p:nvGrpSpPr>
          <p:grpSpPr bwMode="auto">
            <a:xfrm>
              <a:off x="2383" y="4704"/>
              <a:ext cx="466" cy="384"/>
              <a:chOff x="2383" y="4704"/>
              <a:chExt cx="466" cy="384"/>
            </a:xfrm>
          </p:grpSpPr>
          <p:sp>
            <p:nvSpPr>
              <p:cNvPr id="138" name="Rectangle 277"/>
              <p:cNvSpPr>
                <a:spLocks noChangeArrowheads="1"/>
              </p:cNvSpPr>
              <p:nvPr/>
            </p:nvSpPr>
            <p:spPr bwMode="auto">
              <a:xfrm>
                <a:off x="2383" y="4704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-30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39" name="Rectangle 278"/>
              <p:cNvSpPr>
                <a:spLocks noChangeArrowheads="1"/>
              </p:cNvSpPr>
              <p:nvPr/>
            </p:nvSpPr>
            <p:spPr bwMode="auto">
              <a:xfrm>
                <a:off x="2383" y="4704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7" name="Group 279"/>
            <p:cNvGrpSpPr>
              <a:grpSpLocks/>
            </p:cNvGrpSpPr>
            <p:nvPr/>
          </p:nvGrpSpPr>
          <p:grpSpPr bwMode="auto">
            <a:xfrm>
              <a:off x="2849" y="4704"/>
              <a:ext cx="466" cy="384"/>
              <a:chOff x="2849" y="4704"/>
              <a:chExt cx="466" cy="384"/>
            </a:xfrm>
          </p:grpSpPr>
          <p:sp>
            <p:nvSpPr>
              <p:cNvPr id="136" name="Rectangle 280"/>
              <p:cNvSpPr>
                <a:spLocks noChangeArrowheads="1"/>
              </p:cNvSpPr>
              <p:nvPr/>
            </p:nvSpPr>
            <p:spPr bwMode="auto">
              <a:xfrm>
                <a:off x="2849" y="4704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dBc</a:t>
                </a:r>
                <a:endParaRPr lang="en-US" altLang="en-US" sz="800" dirty="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 dirty="0"/>
              </a:p>
            </p:txBody>
          </p:sp>
          <p:sp>
            <p:nvSpPr>
              <p:cNvPr id="137" name="Rectangle 281"/>
              <p:cNvSpPr>
                <a:spLocks noChangeArrowheads="1"/>
              </p:cNvSpPr>
              <p:nvPr/>
            </p:nvSpPr>
            <p:spPr bwMode="auto">
              <a:xfrm>
                <a:off x="2849" y="4704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8" name="Group 282"/>
            <p:cNvGrpSpPr>
              <a:grpSpLocks/>
            </p:cNvGrpSpPr>
            <p:nvPr/>
          </p:nvGrpSpPr>
          <p:grpSpPr bwMode="auto">
            <a:xfrm>
              <a:off x="3315" y="4704"/>
              <a:ext cx="512" cy="384"/>
              <a:chOff x="3315" y="4704"/>
              <a:chExt cx="512" cy="384"/>
            </a:xfrm>
          </p:grpSpPr>
          <p:sp>
            <p:nvSpPr>
              <p:cNvPr id="134" name="Rectangle 283"/>
              <p:cNvSpPr>
                <a:spLocks noChangeArrowheads="1"/>
              </p:cNvSpPr>
              <p:nvPr/>
            </p:nvSpPr>
            <p:spPr bwMode="auto">
              <a:xfrm>
                <a:off x="3315" y="4704"/>
                <a:ext cx="512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35" name="Rectangle 284"/>
              <p:cNvSpPr>
                <a:spLocks noChangeArrowheads="1"/>
              </p:cNvSpPr>
              <p:nvPr/>
            </p:nvSpPr>
            <p:spPr bwMode="auto">
              <a:xfrm>
                <a:off x="3315" y="4704"/>
                <a:ext cx="512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9" name="Group 285"/>
            <p:cNvGrpSpPr>
              <a:grpSpLocks/>
            </p:cNvGrpSpPr>
            <p:nvPr/>
          </p:nvGrpSpPr>
          <p:grpSpPr bwMode="auto">
            <a:xfrm>
              <a:off x="0" y="5088"/>
              <a:ext cx="864" cy="384"/>
              <a:chOff x="0" y="5088"/>
              <a:chExt cx="864" cy="384"/>
            </a:xfrm>
          </p:grpSpPr>
          <p:sp>
            <p:nvSpPr>
              <p:cNvPr id="132" name="Rectangle 286"/>
              <p:cNvSpPr>
                <a:spLocks noChangeArrowheads="1"/>
              </p:cNvSpPr>
              <p:nvPr/>
            </p:nvSpPr>
            <p:spPr bwMode="auto">
              <a:xfrm>
                <a:off x="0" y="5088"/>
                <a:ext cx="864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Input VSWR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eaLnBrk="0" hangingPunct="0"/>
                <a:endParaRPr lang="en-US" altLang="en-US"/>
              </a:p>
            </p:txBody>
          </p:sp>
          <p:sp>
            <p:nvSpPr>
              <p:cNvPr id="133" name="Rectangle 287"/>
              <p:cNvSpPr>
                <a:spLocks noChangeArrowheads="1"/>
              </p:cNvSpPr>
              <p:nvPr/>
            </p:nvSpPr>
            <p:spPr bwMode="auto">
              <a:xfrm>
                <a:off x="0" y="5088"/>
                <a:ext cx="864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0" name="Group 288"/>
            <p:cNvGrpSpPr>
              <a:grpSpLocks/>
            </p:cNvGrpSpPr>
            <p:nvPr/>
          </p:nvGrpSpPr>
          <p:grpSpPr bwMode="auto">
            <a:xfrm>
              <a:off x="864" y="5088"/>
              <a:ext cx="587" cy="384"/>
              <a:chOff x="864" y="5088"/>
              <a:chExt cx="587" cy="384"/>
            </a:xfrm>
          </p:grpSpPr>
          <p:sp>
            <p:nvSpPr>
              <p:cNvPr id="130" name="Rectangle 289"/>
              <p:cNvSpPr>
                <a:spLocks noChangeArrowheads="1"/>
              </p:cNvSpPr>
              <p:nvPr/>
            </p:nvSpPr>
            <p:spPr bwMode="auto">
              <a:xfrm>
                <a:off x="864" y="5088"/>
                <a:ext cx="58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31" name="Rectangle 290"/>
              <p:cNvSpPr>
                <a:spLocks noChangeArrowheads="1"/>
              </p:cNvSpPr>
              <p:nvPr/>
            </p:nvSpPr>
            <p:spPr bwMode="auto">
              <a:xfrm>
                <a:off x="864" y="5088"/>
                <a:ext cx="587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1" name="Group 291"/>
            <p:cNvGrpSpPr>
              <a:grpSpLocks/>
            </p:cNvGrpSpPr>
            <p:nvPr/>
          </p:nvGrpSpPr>
          <p:grpSpPr bwMode="auto">
            <a:xfrm>
              <a:off x="1451" y="5088"/>
              <a:ext cx="466" cy="384"/>
              <a:chOff x="1451" y="5088"/>
              <a:chExt cx="466" cy="384"/>
            </a:xfrm>
          </p:grpSpPr>
          <p:sp>
            <p:nvSpPr>
              <p:cNvPr id="128" name="Rectangle 292"/>
              <p:cNvSpPr>
                <a:spLocks noChangeArrowheads="1"/>
              </p:cNvSpPr>
              <p:nvPr/>
            </p:nvSpPr>
            <p:spPr bwMode="auto">
              <a:xfrm>
                <a:off x="1451" y="5088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29" name="Rectangle 293"/>
              <p:cNvSpPr>
                <a:spLocks noChangeArrowheads="1"/>
              </p:cNvSpPr>
              <p:nvPr/>
            </p:nvSpPr>
            <p:spPr bwMode="auto">
              <a:xfrm>
                <a:off x="1451" y="5088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" name="Group 294"/>
            <p:cNvGrpSpPr>
              <a:grpSpLocks/>
            </p:cNvGrpSpPr>
            <p:nvPr/>
          </p:nvGrpSpPr>
          <p:grpSpPr bwMode="auto">
            <a:xfrm>
              <a:off x="1917" y="5088"/>
              <a:ext cx="466" cy="384"/>
              <a:chOff x="1917" y="5088"/>
              <a:chExt cx="466" cy="384"/>
            </a:xfrm>
          </p:grpSpPr>
          <p:sp>
            <p:nvSpPr>
              <p:cNvPr id="126" name="Rectangle 295"/>
              <p:cNvSpPr>
                <a:spLocks noChangeArrowheads="1"/>
              </p:cNvSpPr>
              <p:nvPr/>
            </p:nvSpPr>
            <p:spPr bwMode="auto">
              <a:xfrm>
                <a:off x="1917" y="5088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27" name="Rectangle 296"/>
              <p:cNvSpPr>
                <a:spLocks noChangeArrowheads="1"/>
              </p:cNvSpPr>
              <p:nvPr/>
            </p:nvSpPr>
            <p:spPr bwMode="auto">
              <a:xfrm>
                <a:off x="1917" y="5088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3" name="Group 297"/>
            <p:cNvGrpSpPr>
              <a:grpSpLocks/>
            </p:cNvGrpSpPr>
            <p:nvPr/>
          </p:nvGrpSpPr>
          <p:grpSpPr bwMode="auto">
            <a:xfrm>
              <a:off x="2383" y="5088"/>
              <a:ext cx="466" cy="384"/>
              <a:chOff x="2383" y="5088"/>
              <a:chExt cx="466" cy="384"/>
            </a:xfrm>
          </p:grpSpPr>
          <p:sp>
            <p:nvSpPr>
              <p:cNvPr id="124" name="Rectangle 298"/>
              <p:cNvSpPr>
                <a:spLocks noChangeArrowheads="1"/>
              </p:cNvSpPr>
              <p:nvPr/>
            </p:nvSpPr>
            <p:spPr bwMode="auto">
              <a:xfrm>
                <a:off x="2383" y="5088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2:1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25" name="Rectangle 299"/>
              <p:cNvSpPr>
                <a:spLocks noChangeArrowheads="1"/>
              </p:cNvSpPr>
              <p:nvPr/>
            </p:nvSpPr>
            <p:spPr bwMode="auto">
              <a:xfrm>
                <a:off x="2383" y="5088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" name="Group 300"/>
            <p:cNvGrpSpPr>
              <a:grpSpLocks/>
            </p:cNvGrpSpPr>
            <p:nvPr/>
          </p:nvGrpSpPr>
          <p:grpSpPr bwMode="auto">
            <a:xfrm>
              <a:off x="2849" y="5088"/>
              <a:ext cx="466" cy="384"/>
              <a:chOff x="2849" y="5088"/>
              <a:chExt cx="466" cy="384"/>
            </a:xfrm>
          </p:grpSpPr>
          <p:sp>
            <p:nvSpPr>
              <p:cNvPr id="122" name="Rectangle 301"/>
              <p:cNvSpPr>
                <a:spLocks noChangeArrowheads="1"/>
              </p:cNvSpPr>
              <p:nvPr/>
            </p:nvSpPr>
            <p:spPr bwMode="auto">
              <a:xfrm>
                <a:off x="2849" y="5088"/>
                <a:ext cx="46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23" name="Rectangle 302"/>
              <p:cNvSpPr>
                <a:spLocks noChangeArrowheads="1"/>
              </p:cNvSpPr>
              <p:nvPr/>
            </p:nvSpPr>
            <p:spPr bwMode="auto">
              <a:xfrm>
                <a:off x="2849" y="5088"/>
                <a:ext cx="46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5" name="Group 303"/>
            <p:cNvGrpSpPr>
              <a:grpSpLocks/>
            </p:cNvGrpSpPr>
            <p:nvPr/>
          </p:nvGrpSpPr>
          <p:grpSpPr bwMode="auto">
            <a:xfrm>
              <a:off x="3315" y="5088"/>
              <a:ext cx="512" cy="384"/>
              <a:chOff x="3315" y="5088"/>
              <a:chExt cx="512" cy="384"/>
            </a:xfrm>
          </p:grpSpPr>
          <p:sp>
            <p:nvSpPr>
              <p:cNvPr id="120" name="Rectangle 304"/>
              <p:cNvSpPr>
                <a:spLocks noChangeArrowheads="1"/>
              </p:cNvSpPr>
              <p:nvPr/>
            </p:nvSpPr>
            <p:spPr bwMode="auto">
              <a:xfrm>
                <a:off x="3315" y="5088"/>
                <a:ext cx="512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21" name="Rectangle 305"/>
              <p:cNvSpPr>
                <a:spLocks noChangeArrowheads="1"/>
              </p:cNvSpPr>
              <p:nvPr/>
            </p:nvSpPr>
            <p:spPr bwMode="auto">
              <a:xfrm>
                <a:off x="3315" y="5088"/>
                <a:ext cx="512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" name="Group 306"/>
            <p:cNvGrpSpPr>
              <a:grpSpLocks/>
            </p:cNvGrpSpPr>
            <p:nvPr/>
          </p:nvGrpSpPr>
          <p:grpSpPr bwMode="auto">
            <a:xfrm>
              <a:off x="0" y="5472"/>
              <a:ext cx="864" cy="480"/>
              <a:chOff x="0" y="5472"/>
              <a:chExt cx="864" cy="480"/>
            </a:xfrm>
          </p:grpSpPr>
          <p:sp>
            <p:nvSpPr>
              <p:cNvPr id="118" name="Rectangle 307"/>
              <p:cNvSpPr>
                <a:spLocks noChangeArrowheads="1"/>
              </p:cNvSpPr>
              <p:nvPr/>
            </p:nvSpPr>
            <p:spPr bwMode="auto">
              <a:xfrm>
                <a:off x="0" y="5472"/>
                <a:ext cx="864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520700" algn="l"/>
                    <a:tab pos="-92075" algn="l"/>
                    <a:tab pos="384175" algn="l"/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Ruggedness VSWR (3)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eaLnBrk="0" hangingPunct="0"/>
                <a:endParaRPr lang="en-US" altLang="en-US"/>
              </a:p>
            </p:txBody>
          </p:sp>
          <p:sp>
            <p:nvSpPr>
              <p:cNvPr id="119" name="Rectangle 308"/>
              <p:cNvSpPr>
                <a:spLocks noChangeArrowheads="1"/>
              </p:cNvSpPr>
              <p:nvPr/>
            </p:nvSpPr>
            <p:spPr bwMode="auto">
              <a:xfrm>
                <a:off x="0" y="5472"/>
                <a:ext cx="864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7" name="Group 309"/>
            <p:cNvGrpSpPr>
              <a:grpSpLocks/>
            </p:cNvGrpSpPr>
            <p:nvPr/>
          </p:nvGrpSpPr>
          <p:grpSpPr bwMode="auto">
            <a:xfrm>
              <a:off x="864" y="5472"/>
              <a:ext cx="587" cy="480"/>
              <a:chOff x="864" y="5472"/>
              <a:chExt cx="587" cy="480"/>
            </a:xfrm>
          </p:grpSpPr>
          <p:sp>
            <p:nvSpPr>
              <p:cNvPr id="116" name="Rectangle 310"/>
              <p:cNvSpPr>
                <a:spLocks noChangeArrowheads="1"/>
              </p:cNvSpPr>
              <p:nvPr/>
            </p:nvSpPr>
            <p:spPr bwMode="auto">
              <a:xfrm>
                <a:off x="864" y="5472"/>
                <a:ext cx="58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17" name="Rectangle 311"/>
              <p:cNvSpPr>
                <a:spLocks noChangeArrowheads="1"/>
              </p:cNvSpPr>
              <p:nvPr/>
            </p:nvSpPr>
            <p:spPr bwMode="auto">
              <a:xfrm>
                <a:off x="864" y="5472"/>
                <a:ext cx="587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" name="Group 312"/>
            <p:cNvGrpSpPr>
              <a:grpSpLocks/>
            </p:cNvGrpSpPr>
            <p:nvPr/>
          </p:nvGrpSpPr>
          <p:grpSpPr bwMode="auto">
            <a:xfrm>
              <a:off x="1451" y="5472"/>
              <a:ext cx="466" cy="480"/>
              <a:chOff x="1451" y="5472"/>
              <a:chExt cx="466" cy="480"/>
            </a:xfrm>
          </p:grpSpPr>
          <p:sp>
            <p:nvSpPr>
              <p:cNvPr id="114" name="Rectangle 313"/>
              <p:cNvSpPr>
                <a:spLocks noChangeArrowheads="1"/>
              </p:cNvSpPr>
              <p:nvPr/>
            </p:nvSpPr>
            <p:spPr bwMode="auto">
              <a:xfrm>
                <a:off x="1451" y="5472"/>
                <a:ext cx="466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10:1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15" name="Rectangle 314"/>
              <p:cNvSpPr>
                <a:spLocks noChangeArrowheads="1"/>
              </p:cNvSpPr>
              <p:nvPr/>
            </p:nvSpPr>
            <p:spPr bwMode="auto">
              <a:xfrm>
                <a:off x="1451" y="5472"/>
                <a:ext cx="466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9" name="Group 315"/>
            <p:cNvGrpSpPr>
              <a:grpSpLocks/>
            </p:cNvGrpSpPr>
            <p:nvPr/>
          </p:nvGrpSpPr>
          <p:grpSpPr bwMode="auto">
            <a:xfrm>
              <a:off x="1917" y="5472"/>
              <a:ext cx="466" cy="480"/>
              <a:chOff x="1917" y="5472"/>
              <a:chExt cx="466" cy="480"/>
            </a:xfrm>
          </p:grpSpPr>
          <p:sp>
            <p:nvSpPr>
              <p:cNvPr id="112" name="Rectangle 316"/>
              <p:cNvSpPr>
                <a:spLocks noChangeArrowheads="1"/>
              </p:cNvSpPr>
              <p:nvPr/>
            </p:nvSpPr>
            <p:spPr bwMode="auto">
              <a:xfrm>
                <a:off x="1917" y="5472"/>
                <a:ext cx="466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13" name="Rectangle 317"/>
              <p:cNvSpPr>
                <a:spLocks noChangeArrowheads="1"/>
              </p:cNvSpPr>
              <p:nvPr/>
            </p:nvSpPr>
            <p:spPr bwMode="auto">
              <a:xfrm>
                <a:off x="1917" y="5472"/>
                <a:ext cx="466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" name="Group 318"/>
            <p:cNvGrpSpPr>
              <a:grpSpLocks/>
            </p:cNvGrpSpPr>
            <p:nvPr/>
          </p:nvGrpSpPr>
          <p:grpSpPr bwMode="auto">
            <a:xfrm>
              <a:off x="2383" y="5472"/>
              <a:ext cx="466" cy="480"/>
              <a:chOff x="2383" y="5472"/>
              <a:chExt cx="466" cy="480"/>
            </a:xfrm>
          </p:grpSpPr>
          <p:sp>
            <p:nvSpPr>
              <p:cNvPr id="110" name="Rectangle 319"/>
              <p:cNvSpPr>
                <a:spLocks noChangeArrowheads="1"/>
              </p:cNvSpPr>
              <p:nvPr/>
            </p:nvSpPr>
            <p:spPr bwMode="auto">
              <a:xfrm>
                <a:off x="2383" y="5472"/>
                <a:ext cx="466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11" name="Rectangle 320"/>
              <p:cNvSpPr>
                <a:spLocks noChangeArrowheads="1"/>
              </p:cNvSpPr>
              <p:nvPr/>
            </p:nvSpPr>
            <p:spPr bwMode="auto">
              <a:xfrm>
                <a:off x="2383" y="5472"/>
                <a:ext cx="466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1" name="Group 321"/>
            <p:cNvGrpSpPr>
              <a:grpSpLocks/>
            </p:cNvGrpSpPr>
            <p:nvPr/>
          </p:nvGrpSpPr>
          <p:grpSpPr bwMode="auto">
            <a:xfrm>
              <a:off x="2849" y="5472"/>
              <a:ext cx="466" cy="480"/>
              <a:chOff x="2849" y="5472"/>
              <a:chExt cx="466" cy="480"/>
            </a:xfrm>
          </p:grpSpPr>
          <p:sp>
            <p:nvSpPr>
              <p:cNvPr id="108" name="Rectangle 322"/>
              <p:cNvSpPr>
                <a:spLocks noChangeArrowheads="1"/>
              </p:cNvSpPr>
              <p:nvPr/>
            </p:nvSpPr>
            <p:spPr bwMode="auto">
              <a:xfrm>
                <a:off x="2849" y="5472"/>
                <a:ext cx="466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--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09" name="Rectangle 323"/>
              <p:cNvSpPr>
                <a:spLocks noChangeArrowheads="1"/>
              </p:cNvSpPr>
              <p:nvPr/>
            </p:nvSpPr>
            <p:spPr bwMode="auto">
              <a:xfrm>
                <a:off x="2849" y="5472"/>
                <a:ext cx="466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" name="Group 324"/>
            <p:cNvGrpSpPr>
              <a:grpSpLocks/>
            </p:cNvGrpSpPr>
            <p:nvPr/>
          </p:nvGrpSpPr>
          <p:grpSpPr bwMode="auto">
            <a:xfrm>
              <a:off x="3315" y="5472"/>
              <a:ext cx="512" cy="480"/>
              <a:chOff x="3315" y="5472"/>
              <a:chExt cx="512" cy="480"/>
            </a:xfrm>
          </p:grpSpPr>
          <p:sp>
            <p:nvSpPr>
              <p:cNvPr id="106" name="Rectangle 325"/>
              <p:cNvSpPr>
                <a:spLocks noChangeArrowheads="1"/>
              </p:cNvSpPr>
              <p:nvPr/>
            </p:nvSpPr>
            <p:spPr bwMode="auto">
              <a:xfrm>
                <a:off x="3315" y="5472"/>
                <a:ext cx="51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No damage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 eaLnBrk="0" hangingPunct="0"/>
                <a:endParaRPr lang="en-US" altLang="en-US"/>
              </a:p>
            </p:txBody>
          </p:sp>
          <p:sp>
            <p:nvSpPr>
              <p:cNvPr id="107" name="Rectangle 326"/>
              <p:cNvSpPr>
                <a:spLocks noChangeArrowheads="1"/>
              </p:cNvSpPr>
              <p:nvPr/>
            </p:nvSpPr>
            <p:spPr bwMode="auto">
              <a:xfrm>
                <a:off x="3315" y="5472"/>
                <a:ext cx="512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" name="Group 327"/>
            <p:cNvGrpSpPr>
              <a:grpSpLocks/>
            </p:cNvGrpSpPr>
            <p:nvPr/>
          </p:nvGrpSpPr>
          <p:grpSpPr bwMode="auto">
            <a:xfrm>
              <a:off x="0" y="5952"/>
              <a:ext cx="3827" cy="576"/>
              <a:chOff x="0" y="5952"/>
              <a:chExt cx="3827" cy="576"/>
            </a:xfrm>
          </p:grpSpPr>
          <p:sp>
            <p:nvSpPr>
              <p:cNvPr id="104" name="Rectangle 328"/>
              <p:cNvSpPr>
                <a:spLocks noChangeArrowheads="1"/>
              </p:cNvSpPr>
              <p:nvPr/>
            </p:nvSpPr>
            <p:spPr bwMode="auto">
              <a:xfrm>
                <a:off x="0" y="5952"/>
                <a:ext cx="3827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indent="-228600">
                  <a:tabLst>
                    <a:tab pos="-739775" algn="r"/>
                    <a:tab pos="-676275" algn="l"/>
                    <a:tab pos="165100" algn="r"/>
                    <a:tab pos="228600" algn="l"/>
                    <a:tab pos="257175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tabLst>
                    <a:tab pos="-739775" algn="r"/>
                    <a:tab pos="-676275" algn="l"/>
                    <a:tab pos="165100" algn="r"/>
                    <a:tab pos="228600" algn="l"/>
                    <a:tab pos="257175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tabLst>
                    <a:tab pos="-739775" algn="r"/>
                    <a:tab pos="-676275" algn="l"/>
                    <a:tab pos="165100" algn="r"/>
                    <a:tab pos="228600" algn="l"/>
                    <a:tab pos="257175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tabLst>
                    <a:tab pos="-739775" algn="r"/>
                    <a:tab pos="-676275" algn="l"/>
                    <a:tab pos="165100" algn="r"/>
                    <a:tab pos="228600" algn="l"/>
                    <a:tab pos="257175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tabLst>
                    <a:tab pos="-739775" algn="r"/>
                    <a:tab pos="-676275" algn="l"/>
                    <a:tab pos="165100" algn="r"/>
                    <a:tab pos="228600" algn="l"/>
                    <a:tab pos="257175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739775" algn="r"/>
                    <a:tab pos="-676275" algn="l"/>
                    <a:tab pos="165100" algn="r"/>
                    <a:tab pos="228600" algn="l"/>
                    <a:tab pos="257175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739775" algn="r"/>
                    <a:tab pos="-676275" algn="l"/>
                    <a:tab pos="165100" algn="r"/>
                    <a:tab pos="228600" algn="l"/>
                    <a:tab pos="257175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739775" algn="r"/>
                    <a:tab pos="-676275" algn="l"/>
                    <a:tab pos="165100" algn="r"/>
                    <a:tab pos="228600" algn="l"/>
                    <a:tab pos="257175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-739775" algn="r"/>
                    <a:tab pos="-676275" algn="l"/>
                    <a:tab pos="165100" algn="r"/>
                    <a:tab pos="228600" algn="l"/>
                    <a:tab pos="257175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1.		ON/OFF input logic ‘0’ = 0Vdc-0.6Vdc; logic ‘1’ = 2Vdc-VCC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eaLnBrk="0" hangingPunct="0"/>
                <a:r>
                  <a:rPr lang="en-US" altLang="en-US" sz="1000">
                    <a:solidFill>
                      <a:srgbClr val="000000"/>
                    </a:solidFill>
                    <a:latin typeface="Helvetica" panose="020B0604020202020204" pitchFamily="34" charset="0"/>
                    <a:cs typeface="Times New Roman" panose="02020603050405020304" pitchFamily="18" charset="0"/>
                  </a:rPr>
                  <a:t> 2. </a:t>
                </a:r>
                <a:r>
                  <a:rPr lang="en-US" altLang="en-US" sz="7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   		</a:t>
                </a:r>
                <a:r>
                  <a:rPr lang="en-US" altLang="en-US" sz="1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Out-of-band load VSWR &lt;5:1, in-band load VSWR &lt;3:1 With Pin = +3dBm, VCC = 5Vdc</a:t>
                </a:r>
                <a:endParaRPr lang="en-US" altLang="en-US" sz="800">
                  <a:solidFill>
                    <a:srgbClr val="00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endParaRPr>
              </a:p>
              <a:p>
                <a:pPr eaLnBrk="0" hangingPunct="0"/>
                <a:endParaRPr lang="en-US" altLang="en-US"/>
              </a:p>
            </p:txBody>
          </p:sp>
          <p:sp>
            <p:nvSpPr>
              <p:cNvPr id="105" name="Rectangle 329"/>
              <p:cNvSpPr>
                <a:spLocks noChangeArrowheads="1"/>
              </p:cNvSpPr>
              <p:nvPr/>
            </p:nvSpPr>
            <p:spPr bwMode="auto">
              <a:xfrm>
                <a:off x="0" y="5952"/>
                <a:ext cx="3827" cy="5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302" name="Group 3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990817"/>
              </p:ext>
            </p:extLst>
          </p:nvPr>
        </p:nvGraphicFramePr>
        <p:xfrm>
          <a:off x="7376375" y="2918138"/>
          <a:ext cx="1524000" cy="3429002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Mea. / Sim.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23 / 23.5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1.1 to –1.3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44 / Nil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56 / Nil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TBD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TBD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6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TBD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TBD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03" name="Slide Number Placeholder 30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 Layout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918952" y="522611"/>
            <a:ext cx="9697795" cy="5706526"/>
            <a:chOff x="1918952" y="522611"/>
            <a:chExt cx="9697795" cy="5706526"/>
          </a:xfrm>
        </p:grpSpPr>
        <p:graphicFrame>
          <p:nvGraphicFramePr>
            <p:cNvPr id="3" name="Object 10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9575230"/>
                </p:ext>
              </p:extLst>
            </p:nvPr>
          </p:nvGraphicFramePr>
          <p:xfrm>
            <a:off x="3747756" y="522611"/>
            <a:ext cx="6040188" cy="57065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6" name="Bitmap Image" r:id="rId3" imgW="7190476" imgH="6792273" progId="Paint.Picture">
                    <p:embed/>
                  </p:oleObj>
                </mc:Choice>
                <mc:Fallback>
                  <p:oleObj name="Bitmap Image" r:id="rId3" imgW="7190476" imgH="6792273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7756" y="522611"/>
                          <a:ext cx="6040188" cy="57065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" name="Straight Arrow Connector 4"/>
            <p:cNvCxnSpPr/>
            <p:nvPr/>
          </p:nvCxnSpPr>
          <p:spPr>
            <a:xfrm flipH="1">
              <a:off x="3284113" y="3090930"/>
              <a:ext cx="75985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918953" y="2767764"/>
              <a:ext cx="15969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Power Cell with Ballasting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72777" y="5859805"/>
              <a:ext cx="1596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Driver Cell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3284113" y="4569854"/>
              <a:ext cx="231605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918952" y="4385188"/>
              <a:ext cx="1596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Inter Stage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9015211" y="2576479"/>
              <a:ext cx="1107583" cy="10167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9015211" y="2176530"/>
              <a:ext cx="1107583" cy="3090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0019766" y="2202288"/>
              <a:ext cx="15969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Bandgap Bias Circuits</a:t>
              </a:r>
              <a:endParaRPr lang="en-US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Device Benchmarking &amp; Modelling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IBM SiGe HBT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Benchmarking Strategy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Devices for Benchmarking</a:t>
                </a:r>
              </a:p>
              <a:p>
                <a:pPr lvl="2"/>
                <a:r>
                  <a:rPr lang="en-US" dirty="0" smtClean="0"/>
                  <a:t>3 HBT device sizes are selected for benchmarking based on previous benchmarking experience of various HBT sizes-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320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- smallest cell is expected to be driver stage and largest cell is expected to be power cell</a:t>
                </a:r>
              </a:p>
              <a:p>
                <a:pPr lvl="2"/>
                <a:r>
                  <a:rPr lang="en-US" dirty="0" smtClean="0"/>
                  <a:t>DC biasing: </a:t>
                </a:r>
              </a:p>
              <a:p>
                <a:pPr lvl="3"/>
                <a:r>
                  <a:rPr lang="en-US" dirty="0"/>
                  <a:t>based on HBT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characteristics and Class AB operation</a:t>
                </a:r>
              </a:p>
              <a:p>
                <a:pPr lvl="3"/>
                <a:r>
                  <a:rPr lang="en-US" dirty="0"/>
                  <a:t>Base Ballasting for thermal stability on largest cell (5 </a:t>
                </a:r>
                <a:r>
                  <a:rPr lang="el-GR" dirty="0"/>
                  <a:t>Ω</a:t>
                </a:r>
                <a:r>
                  <a:rPr lang="en-US" dirty="0"/>
                  <a:t>)</a:t>
                </a:r>
              </a:p>
              <a:p>
                <a:pPr lvl="2"/>
                <a:r>
                  <a:rPr lang="en-US" dirty="0" smtClean="0"/>
                  <a:t>Probing Solution:</a:t>
                </a:r>
              </a:p>
              <a:p>
                <a:pPr lvl="3"/>
                <a:r>
                  <a:rPr lang="en-US" dirty="0" smtClean="0"/>
                  <a:t>ATN Probe station is used for Load Pull using WCDMA Signals</a:t>
                </a:r>
              </a:p>
              <a:p>
                <a:pPr lvl="2"/>
                <a:r>
                  <a:rPr lang="en-US" dirty="0" smtClean="0"/>
                  <a:t>Pre-tuned Device on Board:</a:t>
                </a:r>
              </a:p>
              <a:p>
                <a:pPr lvl="3"/>
                <a:r>
                  <a:rPr lang="en-US" dirty="0" smtClean="0"/>
                  <a:t>Devices are small signal tuned on RF board</a:t>
                </a:r>
              </a:p>
              <a:p>
                <a:pPr lvl="3"/>
                <a:r>
                  <a:rPr lang="en-US" dirty="0" smtClean="0"/>
                  <a:t>Pre-tuned devices are further tuned for linearity at desired output power on Maury Load Pull Stand.</a:t>
                </a:r>
              </a:p>
              <a:p>
                <a:pPr lvl="2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241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0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Benchmarking Boards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18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4847614" y="1814389"/>
            <a:ext cx="7080369" cy="3104614"/>
            <a:chOff x="4912008" y="2471212"/>
            <a:chExt cx="7080369" cy="3104614"/>
          </a:xfrm>
        </p:grpSpPr>
        <p:pic>
          <p:nvPicPr>
            <p:cNvPr id="6" name="Picture 2" descr="C:\AdvDesSys1.3\bin\WCDMA_prj\data\P1010034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03" t="23470" r="1380" b="22236"/>
            <a:stretch/>
          </p:blipFill>
          <p:spPr bwMode="auto">
            <a:xfrm>
              <a:off x="6942786" y="2471212"/>
              <a:ext cx="3335628" cy="2678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8449615" y="5206494"/>
                  <a:ext cx="2549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19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20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dirty="0" smtClean="0"/>
                    <a:t>HBT Power Cell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9615" y="5206494"/>
                  <a:ext cx="254967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8197" r="-143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/>
            <p:nvPr/>
          </p:nvCxnSpPr>
          <p:spPr>
            <a:xfrm>
              <a:off x="8745829" y="4029557"/>
              <a:ext cx="798490" cy="117693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6593983" y="3309870"/>
              <a:ext cx="2151846" cy="34773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6593983" y="3438659"/>
              <a:ext cx="1403798" cy="59089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9288062" y="2504331"/>
                  <a:ext cx="5125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8062" y="2504331"/>
                  <a:ext cx="5125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8720855" y="2504331"/>
                  <a:ext cx="5672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0855" y="2504331"/>
                  <a:ext cx="567207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827666" y="2550276"/>
                  <a:ext cx="7187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𝑁𝐷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7666" y="2550276"/>
                  <a:ext cx="718787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/>
            <p:cNvSpPr txBox="1"/>
            <p:nvPr/>
          </p:nvSpPr>
          <p:spPr>
            <a:xfrm>
              <a:off x="4912008" y="3129565"/>
              <a:ext cx="17424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Bias De-coupling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6654473" y="3950872"/>
              <a:ext cx="377393" cy="15870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195247" y="3935104"/>
              <a:ext cx="15632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Input Coupling</a:t>
              </a:r>
            </a:p>
            <a:p>
              <a:pPr algn="ctr"/>
              <a:r>
                <a:rPr lang="en-US" dirty="0" smtClean="0"/>
                <a:t>Cap</a:t>
              </a:r>
              <a:endParaRPr lang="en-US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10109915" y="3950872"/>
              <a:ext cx="347730" cy="15870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0257607" y="4102804"/>
              <a:ext cx="17347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Output Coupling</a:t>
              </a:r>
            </a:p>
            <a:p>
              <a:pPr algn="ctr"/>
              <a:r>
                <a:rPr lang="en-US" dirty="0" smtClean="0"/>
                <a:t>Cap</a:t>
              </a:r>
              <a:endParaRPr lang="en-US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9145074" y="4109575"/>
              <a:ext cx="1312571" cy="82303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0370682" y="4780686"/>
              <a:ext cx="15086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Output Match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679743" y="5183455"/>
              <a:ext cx="13370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Input Match</a:t>
              </a:r>
              <a:endParaRPr lang="en-US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7547020" y="4029557"/>
              <a:ext cx="798490" cy="117693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1346479" y="3077285"/>
            <a:ext cx="3919047" cy="3071495"/>
            <a:chOff x="1403851" y="3150993"/>
            <a:chExt cx="3919047" cy="3071495"/>
          </a:xfrm>
        </p:grpSpPr>
        <p:pic>
          <p:nvPicPr>
            <p:cNvPr id="7" name="Picture 2" descr="C:\AdvDesSys1.3\bin\WCDMA_prj\data\P1010034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3" t="23472" r="52596" b="22757"/>
            <a:stretch/>
          </p:blipFill>
          <p:spPr bwMode="auto">
            <a:xfrm>
              <a:off x="1403851" y="3200108"/>
              <a:ext cx="3412902" cy="2653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2901466" y="5853156"/>
                  <a:ext cx="24214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20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dirty="0" smtClean="0"/>
                    <a:t>HBT Power Cell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1466" y="5853156"/>
                  <a:ext cx="2421432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8197" r="-151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Arrow Connector 35"/>
            <p:cNvCxnSpPr/>
            <p:nvPr/>
          </p:nvCxnSpPr>
          <p:spPr>
            <a:xfrm>
              <a:off x="3197680" y="4676219"/>
              <a:ext cx="691740" cy="122605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3739913" y="3150993"/>
                  <a:ext cx="5125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9913" y="3150993"/>
                  <a:ext cx="51251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172706" y="3150993"/>
                  <a:ext cx="5672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2706" y="3150993"/>
                  <a:ext cx="567207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1918908" y="3679602"/>
                  <a:ext cx="7187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𝑁𝐷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8908" y="3679602"/>
                  <a:ext cx="718787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2750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Quiescent Current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HBT Quiescent Current depends on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characteristics 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Gummel Plot Characteristics</a:t>
                </a:r>
              </a:p>
              <a:p>
                <a:pPr lvl="2"/>
                <a:r>
                  <a:rPr lang="en-US" dirty="0" smtClean="0"/>
                  <a:t>Desired AM-AM, AM-PM Characteristics &amp; Distortion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5431911" y="1954974"/>
            <a:ext cx="6588361" cy="4221989"/>
            <a:chOff x="5349817" y="1996225"/>
            <a:chExt cx="6588361" cy="4221989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" name="Object 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27120509"/>
                    </p:ext>
                  </p:extLst>
                </p:nvPr>
              </p:nvGraphicFramePr>
              <p:xfrm>
                <a:off x="5349817" y="3660795"/>
                <a:ext cx="2842202" cy="208230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224" name="Bitmap Image" r:id="rId4" imgW="3209524" imgH="2352381" progId="Paint.Picture">
                        <p:embed/>
                      </p:oleObj>
                    </mc:Choice>
                    <mc:Fallback>
                      <p:oleObj name="Bitmap Image" r:id="rId4" imgW="3209524" imgH="2352381" progId="Paint.Picture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349817" y="3660795"/>
                              <a:ext cx="2842202" cy="208230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6" name="Object 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27120509"/>
                    </p:ext>
                  </p:extLst>
                </p:nvPr>
              </p:nvGraphicFramePr>
              <p:xfrm>
                <a:off x="5349817" y="3660795"/>
                <a:ext cx="2842202" cy="208230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64" name="Bitmap Image" r:id="rId6" imgW="3209524" imgH="2352381" progId="Paint.Picture">
                        <p:embed/>
                      </p:oleObj>
                    </mc:Choice>
                    <mc:Fallback>
                      <p:oleObj name="Bitmap Image" r:id="rId6" imgW="3209524" imgH="2352381" progId="Paint.Picture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349817" y="3660795"/>
                              <a:ext cx="2842202" cy="208230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" name="Object 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646372745"/>
                    </p:ext>
                  </p:extLst>
                </p:nvPr>
              </p:nvGraphicFramePr>
              <p:xfrm>
                <a:off x="8027831" y="2143477"/>
                <a:ext cx="3910347" cy="15877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225" name="Bitmap Image" r:id="rId8" imgW="5514286" imgH="2238687" progId="Paint.Picture">
                        <p:embed/>
                      </p:oleObj>
                    </mc:Choice>
                    <mc:Fallback>
                      <p:oleObj name="Bitmap Image" r:id="rId8" imgW="5514286" imgH="2238687" progId="Paint.Picture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027831" y="2143477"/>
                              <a:ext cx="3910347" cy="15877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7" name="Object 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646372745"/>
                    </p:ext>
                  </p:extLst>
                </p:nvPr>
              </p:nvGraphicFramePr>
              <p:xfrm>
                <a:off x="8027831" y="2143477"/>
                <a:ext cx="3910347" cy="15877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65" name="Bitmap Image" r:id="rId10" imgW="5514286" imgH="2238687" progId="Paint.Picture">
                        <p:embed/>
                      </p:oleObj>
                    </mc:Choice>
                    <mc:Fallback>
                      <p:oleObj name="Bitmap Image" r:id="rId10" imgW="5514286" imgH="2238687" progId="Paint.Picture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027831" y="2143477"/>
                              <a:ext cx="3910347" cy="15877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84405244"/>
                    </p:ext>
                  </p:extLst>
                </p:nvPr>
              </p:nvGraphicFramePr>
              <p:xfrm>
                <a:off x="8027830" y="3965035"/>
                <a:ext cx="3827149" cy="15877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226" name="Bitmap Image" r:id="rId12" imgW="5323810" imgH="2209524" progId="Paint.Picture">
                        <p:embed/>
                      </p:oleObj>
                    </mc:Choice>
                    <mc:Fallback>
                      <p:oleObj name="Bitmap Image" r:id="rId12" imgW="5323810" imgH="2209524" progId="Paint.Picture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027830" y="3965035"/>
                              <a:ext cx="3827149" cy="15877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8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84405244"/>
                    </p:ext>
                  </p:extLst>
                </p:nvPr>
              </p:nvGraphicFramePr>
              <p:xfrm>
                <a:off x="8027830" y="3965035"/>
                <a:ext cx="3827149" cy="15877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66" name="Bitmap Image" r:id="rId14" imgW="5323810" imgH="2209524" progId="Paint.Picture">
                        <p:embed/>
                      </p:oleObj>
                    </mc:Choice>
                    <mc:Fallback>
                      <p:oleObj name="Bitmap Image" r:id="rId14" imgW="5323810" imgH="2209524" progId="Paint.Picture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027830" y="3965035"/>
                              <a:ext cx="3827149" cy="15877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9" name="Rectangle 8"/>
            <p:cNvSpPr/>
            <p:nvPr/>
          </p:nvSpPr>
          <p:spPr>
            <a:xfrm>
              <a:off x="7868992" y="1996225"/>
              <a:ext cx="4069186" cy="418073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68992" y="5633439"/>
              <a:ext cx="40691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Class B (Top) &amp; Deep AB (Bottom) Performance across power</a:t>
              </a:r>
              <a:endParaRPr lang="en-US" sz="16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49817" y="3503054"/>
              <a:ext cx="2472743" cy="267390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514005" y="5653074"/>
                  <a:ext cx="217144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sz="1600" dirty="0"/>
                    <a:t> Vs.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a14:m>
                  <a:r>
                    <a:rPr lang="en-US" sz="1600" dirty="0"/>
                    <a:t> characteristics </a:t>
                  </a: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4005" y="5653074"/>
                  <a:ext cx="2171445" cy="338554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281" t="-5455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756106" y="3461803"/>
            <a:ext cx="4675805" cy="2673910"/>
            <a:chOff x="756106" y="3461803"/>
            <a:chExt cx="4675805" cy="2673910"/>
          </a:xfrm>
        </p:grpSpPr>
        <p:graphicFrame>
          <p:nvGraphicFramePr>
            <p:cNvPr id="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7808392"/>
                </p:ext>
              </p:extLst>
            </p:nvPr>
          </p:nvGraphicFramePr>
          <p:xfrm>
            <a:off x="756106" y="3662646"/>
            <a:ext cx="4675805" cy="2084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7" name="Bitmap Image" r:id="rId17" imgW="5276190" imgH="2352381" progId="Paint.Picture">
                    <p:embed/>
                  </p:oleObj>
                </mc:Choice>
                <mc:Fallback>
                  <p:oleObj name="Bitmap Image" r:id="rId17" imgW="5276190" imgH="235238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6106" y="3662646"/>
                          <a:ext cx="4675805" cy="20842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ctangle 13"/>
            <p:cNvSpPr/>
            <p:nvPr/>
          </p:nvSpPr>
          <p:spPr>
            <a:xfrm>
              <a:off x="790406" y="3461803"/>
              <a:ext cx="4641505" cy="26739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27779" y="5602740"/>
              <a:ext cx="14145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Gummel Plot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5208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C21D-FF3C-4821-A842-6B524DB7FC80}" type="datetime1">
              <a:rPr lang="en-US" smtClean="0"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Spreading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6290-C1F3-405E-9FA2-AE458911A456}" type="slidenum">
              <a:rPr lang="en-US" smtClean="0"/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SiGe Amplifiers in IEEE MTT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323" y="1556922"/>
            <a:ext cx="4861265" cy="516455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117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Maury Setup for tuning devices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872770"/>
              </p:ext>
            </p:extLst>
          </p:nvPr>
        </p:nvGraphicFramePr>
        <p:xfrm>
          <a:off x="826393" y="1639172"/>
          <a:ext cx="10943151" cy="2391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Bitmap Image" r:id="rId3" imgW="13857143" imgH="2505425" progId="Paint.Picture">
                  <p:embed/>
                </p:oleObj>
              </mc:Choice>
              <mc:Fallback>
                <p:oleObj name="Bitmap Image" r:id="rId3" imgW="13857143" imgH="250542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393" y="1639172"/>
                        <a:ext cx="10943151" cy="2391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1217" y="3692921"/>
            <a:ext cx="1104832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i="1" dirty="0">
                <a:solidFill>
                  <a:srgbClr val="0000FF"/>
                </a:solidFill>
              </a:rPr>
              <a:t>Notes</a:t>
            </a:r>
          </a:p>
          <a:p>
            <a:pPr lvl="1">
              <a:buFontTx/>
              <a:buChar char="•"/>
            </a:pPr>
            <a:r>
              <a:rPr lang="en-US" altLang="en-US" sz="1400" dirty="0">
                <a:solidFill>
                  <a:schemeClr val="tx2"/>
                </a:solidFill>
              </a:rPr>
              <a:t> </a:t>
            </a:r>
            <a:r>
              <a:rPr lang="en-US" altLang="en-US" sz="1400" dirty="0"/>
              <a:t>Signal Generator settings for WCDMA 3GPP- Most of the </a:t>
            </a:r>
            <a:r>
              <a:rPr lang="en-US" altLang="en-US" sz="1400" dirty="0" smtClean="0"/>
              <a:t>ESGs have </a:t>
            </a:r>
            <a:r>
              <a:rPr lang="en-US" altLang="en-US" sz="1400" dirty="0"/>
              <a:t>standard settings. Else do the following –</a:t>
            </a:r>
          </a:p>
          <a:p>
            <a:pPr lvl="2"/>
            <a:r>
              <a:rPr lang="en-US" altLang="en-US" sz="1400" dirty="0"/>
              <a:t>Mode     </a:t>
            </a:r>
            <a:r>
              <a:rPr lang="en-US" altLang="en-US" sz="1400" dirty="0" err="1"/>
              <a:t>Arb</a:t>
            </a:r>
            <a:r>
              <a:rPr lang="en-US" altLang="en-US" sz="1400" dirty="0"/>
              <a:t> Waveform    CDMA Formats   </a:t>
            </a:r>
            <a:r>
              <a:rPr lang="en-US" altLang="en-US" sz="1400" dirty="0" smtClean="0"/>
              <a:t>W-CDMA(3GPP)    Link=UP       </a:t>
            </a:r>
            <a:r>
              <a:rPr lang="en-US" altLang="en-US" sz="1400" dirty="0"/>
              <a:t>W-CDMA Select(DPCCH)= </a:t>
            </a:r>
            <a:r>
              <a:rPr lang="en-US" altLang="en-US" sz="1400" dirty="0" smtClean="0"/>
              <a:t>DPCCH +1DPDCH     </a:t>
            </a:r>
            <a:r>
              <a:rPr lang="en-US" altLang="en-US" sz="1400" dirty="0"/>
              <a:t>W-CDMA=ON</a:t>
            </a:r>
          </a:p>
          <a:p>
            <a:pPr lvl="1">
              <a:buFontTx/>
              <a:buChar char="•"/>
            </a:pPr>
            <a:r>
              <a:rPr lang="en-US" altLang="en-US" sz="1400" dirty="0"/>
              <a:t> Analyzer Settings- Setup the desired ACP Mode, Make sure the </a:t>
            </a:r>
            <a:r>
              <a:rPr lang="en-US" altLang="en-US" sz="1400" dirty="0" smtClean="0"/>
              <a:t>following-</a:t>
            </a:r>
            <a:endParaRPr lang="en-US" altLang="en-US" sz="1400" dirty="0"/>
          </a:p>
          <a:p>
            <a:pPr lvl="2">
              <a:buFontTx/>
              <a:buChar char="•"/>
            </a:pPr>
            <a:r>
              <a:rPr lang="en-US" altLang="en-US" sz="1400" dirty="0"/>
              <a:t> Center Frequency=1.95GHz</a:t>
            </a:r>
          </a:p>
          <a:p>
            <a:pPr lvl="2">
              <a:buFontTx/>
              <a:buChar char="•"/>
            </a:pPr>
            <a:r>
              <a:rPr lang="en-US" altLang="en-US" sz="1400" dirty="0"/>
              <a:t> Frequency </a:t>
            </a:r>
            <a:r>
              <a:rPr lang="en-US" altLang="en-US" sz="1400" dirty="0" smtClean="0"/>
              <a:t>Span=24.6848MHz</a:t>
            </a:r>
          </a:p>
          <a:p>
            <a:pPr lvl="2">
              <a:buFontTx/>
              <a:buChar char="•"/>
            </a:pPr>
            <a:r>
              <a:rPr lang="en-US" altLang="en-US" sz="1400" dirty="0" smtClean="0"/>
              <a:t> RF </a:t>
            </a:r>
            <a:r>
              <a:rPr lang="en-US" altLang="en-US" sz="1400" dirty="0"/>
              <a:t>attenuation – Not significant (Typically </a:t>
            </a:r>
            <a:r>
              <a:rPr lang="en-US" altLang="en-US" sz="1400" dirty="0" smtClean="0"/>
              <a:t>10dB)</a:t>
            </a:r>
          </a:p>
          <a:p>
            <a:pPr lvl="2">
              <a:buFontTx/>
              <a:buChar char="•"/>
            </a:pPr>
            <a:r>
              <a:rPr lang="en-US" altLang="en-US" sz="1400" dirty="0"/>
              <a:t> </a:t>
            </a:r>
            <a:r>
              <a:rPr lang="en-US" altLang="en-US" sz="1400" dirty="0" smtClean="0"/>
              <a:t>Resolution </a:t>
            </a:r>
            <a:r>
              <a:rPr lang="en-US" altLang="en-US" sz="1400" dirty="0"/>
              <a:t>Bandwidth- </a:t>
            </a:r>
            <a:r>
              <a:rPr lang="en-US" altLang="en-US" sz="1400" dirty="0" smtClean="0"/>
              <a:t>30KHz</a:t>
            </a:r>
          </a:p>
          <a:p>
            <a:pPr lvl="2">
              <a:buFontTx/>
              <a:buChar char="•"/>
            </a:pPr>
            <a:r>
              <a:rPr lang="en-US" altLang="en-US" sz="1400" dirty="0"/>
              <a:t> </a:t>
            </a:r>
            <a:r>
              <a:rPr lang="en-US" altLang="en-US" sz="1400" dirty="0" smtClean="0"/>
              <a:t>Video </a:t>
            </a:r>
            <a:r>
              <a:rPr lang="en-US" altLang="en-US" sz="1400" dirty="0"/>
              <a:t>Bandwidth- </a:t>
            </a:r>
            <a:r>
              <a:rPr lang="en-US" altLang="en-US" sz="1400" dirty="0" smtClean="0"/>
              <a:t>300KHz</a:t>
            </a:r>
          </a:p>
          <a:p>
            <a:pPr lvl="2">
              <a:buFontTx/>
              <a:buChar char="•"/>
            </a:pPr>
            <a:r>
              <a:rPr lang="en-US" altLang="en-US" sz="1400" dirty="0"/>
              <a:t> </a:t>
            </a:r>
            <a:r>
              <a:rPr lang="en-US" altLang="en-US" sz="1400" dirty="0" smtClean="0"/>
              <a:t>Sweep </a:t>
            </a:r>
            <a:r>
              <a:rPr lang="en-US" altLang="en-US" sz="1400" dirty="0"/>
              <a:t>Time- 2 </a:t>
            </a:r>
            <a:r>
              <a:rPr lang="en-US" altLang="en-US" sz="1400" dirty="0" smtClean="0"/>
              <a:t>Seconds</a:t>
            </a:r>
          </a:p>
          <a:p>
            <a:pPr lvl="2">
              <a:buFontTx/>
              <a:buChar char="•"/>
            </a:pPr>
            <a:r>
              <a:rPr lang="en-US" altLang="en-US" sz="1400" dirty="0"/>
              <a:t> </a:t>
            </a:r>
            <a:r>
              <a:rPr lang="en-US" altLang="en-US" sz="1400" dirty="0" smtClean="0"/>
              <a:t>Trace1: </a:t>
            </a:r>
            <a:r>
              <a:rPr lang="en-US" altLang="en-US" sz="1400" dirty="0"/>
              <a:t>Detector </a:t>
            </a:r>
            <a:r>
              <a:rPr lang="en-US" altLang="en-US" sz="1400" dirty="0" smtClean="0"/>
              <a:t>RMS</a:t>
            </a:r>
            <a:endParaRPr lang="en-US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625796" y="4514710"/>
            <a:ext cx="226049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•"/>
            </a:pPr>
            <a:r>
              <a:rPr lang="en-US" altLang="en-US" sz="1400" dirty="0"/>
              <a:t>No. of Adjacent Channels-2</a:t>
            </a:r>
          </a:p>
          <a:p>
            <a:pPr>
              <a:buFontTx/>
              <a:buChar char="•"/>
            </a:pPr>
            <a:r>
              <a:rPr lang="en-US" altLang="en-US" sz="1400" dirty="0"/>
              <a:t>ACP Channel Bandwidths-</a:t>
            </a:r>
          </a:p>
          <a:p>
            <a:pPr lvl="1">
              <a:buFontTx/>
              <a:buChar char="•"/>
            </a:pPr>
            <a:r>
              <a:rPr lang="en-US" altLang="en-US" sz="1400" dirty="0"/>
              <a:t>CH- 3.84MHz</a:t>
            </a:r>
          </a:p>
          <a:p>
            <a:pPr lvl="1">
              <a:buFontTx/>
              <a:buChar char="•"/>
            </a:pPr>
            <a:r>
              <a:rPr lang="en-US" altLang="en-US" sz="1400" dirty="0"/>
              <a:t>Adj.- 3.84MHz</a:t>
            </a:r>
          </a:p>
          <a:p>
            <a:pPr lvl="1">
              <a:buFontTx/>
              <a:buChar char="•"/>
            </a:pPr>
            <a:r>
              <a:rPr lang="en-US" altLang="en-US" sz="1400" dirty="0"/>
              <a:t>Alt.- 3.84MHz</a:t>
            </a:r>
          </a:p>
          <a:p>
            <a:pPr>
              <a:buFontTx/>
              <a:buChar char="•"/>
            </a:pPr>
            <a:r>
              <a:rPr lang="en-US" altLang="en-US" sz="1400" dirty="0"/>
              <a:t>Channel Spacing-</a:t>
            </a:r>
          </a:p>
          <a:p>
            <a:pPr lvl="1">
              <a:buFontTx/>
              <a:buChar char="•"/>
            </a:pPr>
            <a:r>
              <a:rPr lang="en-US" altLang="en-US" sz="1400" dirty="0"/>
              <a:t>Adj.- 5MHz</a:t>
            </a:r>
          </a:p>
          <a:p>
            <a:pPr lvl="1">
              <a:buFontTx/>
              <a:buChar char="•"/>
            </a:pPr>
            <a:r>
              <a:rPr lang="en-US" altLang="en-US" sz="1400" dirty="0"/>
              <a:t>Alt.- </a:t>
            </a:r>
            <a:r>
              <a:rPr lang="en-US" altLang="en-US" sz="1400" dirty="0" smtClean="0"/>
              <a:t>10MHz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0125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Benchmarked Performance (Power Stage)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Power Cell Characterization (CW)</a:t>
                </a:r>
              </a:p>
              <a:p>
                <a:pPr lvl="2"/>
                <a:r>
                  <a:rPr lang="en-US" dirty="0" smtClean="0"/>
                  <a:t>Size: 1920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Assembly on FR4 Evaluation Board</a:t>
                </a:r>
              </a:p>
              <a:p>
                <a:pPr lvl="2"/>
                <a:r>
                  <a:rPr lang="en-US" dirty="0" smtClean="0"/>
                  <a:t>Quiescent current: 38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lvl="2"/>
                <a:r>
                  <a:rPr lang="en-US" dirty="0" smtClean="0"/>
                  <a:t>Supply Voltage: 3V</a:t>
                </a:r>
              </a:p>
              <a:p>
                <a:pPr lvl="2"/>
                <a:r>
                  <a:rPr lang="en-US" dirty="0" smtClean="0"/>
                  <a:t>Output Power: 24 dBm including on-board losses</a:t>
                </a:r>
              </a:p>
              <a:p>
                <a:pPr lvl="2"/>
                <a:r>
                  <a:rPr lang="en-US" dirty="0" smtClean="0"/>
                  <a:t>Gain: 11.469 dB</a:t>
                </a:r>
              </a:p>
              <a:p>
                <a:pPr lvl="2"/>
                <a:r>
                  <a:rPr lang="en-US" dirty="0" smtClean="0"/>
                  <a:t>ACPR: -40.52 dBc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=181.92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=2.1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=0.795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PAE=43.9%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6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Cell Linearity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22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674253" y="1013619"/>
            <a:ext cx="9144000" cy="6019800"/>
            <a:chOff x="0" y="0"/>
            <a:chExt cx="9144000" cy="6019800"/>
          </a:xfrm>
        </p:grpSpPr>
        <p:graphicFrame>
          <p:nvGraphicFramePr>
            <p:cNvPr id="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8991584"/>
                </p:ext>
              </p:extLst>
            </p:nvPr>
          </p:nvGraphicFramePr>
          <p:xfrm>
            <a:off x="0" y="0"/>
            <a:ext cx="9144000" cy="6019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3" name="Chart" r:id="rId3" imgW="9525305" imgH="5496154" progId="Excel.Chart.8">
                    <p:embed/>
                  </p:oleObj>
                </mc:Choice>
                <mc:Fallback>
                  <p:oleObj name="Chart" r:id="rId3" imgW="9525305" imgH="5496154" progId="Excel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9144000" cy="6019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4"/>
            <p:cNvSpPr>
              <a:spLocks noChangeShapeType="1"/>
            </p:cNvSpPr>
            <p:nvPr/>
          </p:nvSpPr>
          <p:spPr bwMode="auto">
            <a:xfrm flipV="1">
              <a:off x="7620000" y="1828800"/>
              <a:ext cx="0" cy="350520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7543800" y="3048000"/>
              <a:ext cx="152400" cy="152400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7543800" y="1752600"/>
              <a:ext cx="152400" cy="152400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7543800" y="1981200"/>
              <a:ext cx="152400" cy="152400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7543800" y="4191000"/>
              <a:ext cx="152400" cy="152400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 flipV="1">
              <a:off x="7239000" y="1295400"/>
              <a:ext cx="3810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H="1">
              <a:off x="7086600" y="2057400"/>
              <a:ext cx="533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 flipV="1">
              <a:off x="7086600" y="2819400"/>
              <a:ext cx="533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H="1" flipV="1">
              <a:off x="7086600" y="3886200"/>
              <a:ext cx="533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6248400" y="2133600"/>
              <a:ext cx="10668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/>
                <a:t>-36.6dBc</a:t>
              </a: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6858000" y="990600"/>
              <a:ext cx="9144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/>
                <a:t>38.7%</a:t>
              </a: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6324600" y="2514600"/>
              <a:ext cx="8382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/>
                <a:t>24dBm</a:t>
              </a: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6400800" y="3581400"/>
              <a:ext cx="10668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/>
                <a:t>11.469dB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415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Benchmarked Performance (Driver Stage)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Driver Cell Characterization (CW)</a:t>
                </a:r>
              </a:p>
              <a:p>
                <a:pPr lvl="2"/>
                <a:r>
                  <a:rPr lang="en-US" dirty="0" smtClean="0"/>
                  <a:t>Size: 320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Assembly on FR4 Evaluation Board</a:t>
                </a:r>
              </a:p>
              <a:p>
                <a:pPr lvl="2"/>
                <a:r>
                  <a:rPr lang="en-US" dirty="0" smtClean="0"/>
                  <a:t>Quiescent current: 15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lvl="2"/>
                <a:r>
                  <a:rPr lang="en-US" dirty="0" smtClean="0"/>
                  <a:t>Supply Voltage: 3V</a:t>
                </a:r>
              </a:p>
              <a:p>
                <a:pPr lvl="2"/>
                <a:r>
                  <a:rPr lang="en-US" dirty="0" smtClean="0"/>
                  <a:t>Output Power: 16 dBm including on-board losses</a:t>
                </a:r>
              </a:p>
              <a:p>
                <a:pPr lvl="2"/>
                <a:r>
                  <a:rPr lang="en-US" dirty="0" smtClean="0"/>
                  <a:t>Gain: 16 dB</a:t>
                </a:r>
              </a:p>
              <a:p>
                <a:pPr lvl="2"/>
                <a:r>
                  <a:rPr lang="en-US" dirty="0" smtClean="0"/>
                  <a:t>ACPR: -51 dBc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=26.175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=0.37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=0.815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PAE=50%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2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 Cell Linearity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24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828800" y="1027906"/>
            <a:ext cx="9144000" cy="6019800"/>
            <a:chOff x="0" y="0"/>
            <a:chExt cx="9144000" cy="6019800"/>
          </a:xfrm>
        </p:grpSpPr>
        <p:grpSp>
          <p:nvGrpSpPr>
            <p:cNvPr id="18" name="Group 17"/>
            <p:cNvGrpSpPr/>
            <p:nvPr/>
          </p:nvGrpSpPr>
          <p:grpSpPr>
            <a:xfrm>
              <a:off x="0" y="0"/>
              <a:ext cx="9144000" cy="6019800"/>
              <a:chOff x="0" y="0"/>
              <a:chExt cx="9144000" cy="6019800"/>
            </a:xfrm>
          </p:grpSpPr>
          <p:graphicFrame>
            <p:nvGraphicFramePr>
              <p:cNvPr id="24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66770522"/>
                  </p:ext>
                </p:extLst>
              </p:nvPr>
            </p:nvGraphicFramePr>
            <p:xfrm>
              <a:off x="0" y="0"/>
              <a:ext cx="9144000" cy="6019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57" name="Chart" r:id="rId3" imgW="9372905" imgH="5372405" progId="Excel.Chart.8">
                      <p:embed/>
                    </p:oleObj>
                  </mc:Choice>
                  <mc:Fallback>
                    <p:oleObj name="Chart" r:id="rId3" imgW="9372905" imgH="5372405" progId="Excel.Char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0"/>
                            <a:ext cx="9144000" cy="6019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" name="Line 6"/>
              <p:cNvSpPr>
                <a:spLocks noChangeShapeType="1"/>
              </p:cNvSpPr>
              <p:nvPr/>
            </p:nvSpPr>
            <p:spPr bwMode="auto">
              <a:xfrm flipV="1">
                <a:off x="5257800" y="2133600"/>
                <a:ext cx="0" cy="3200400"/>
              </a:xfrm>
              <a:prstGeom prst="line">
                <a:avLst/>
              </a:prstGeom>
              <a:noFill/>
              <a:ln w="444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Oval 7"/>
              <p:cNvSpPr>
                <a:spLocks noChangeArrowheads="1"/>
              </p:cNvSpPr>
              <p:nvPr/>
            </p:nvSpPr>
            <p:spPr bwMode="auto">
              <a:xfrm>
                <a:off x="5181600" y="1981200"/>
                <a:ext cx="228600" cy="228600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" name="Oval 8"/>
              <p:cNvSpPr>
                <a:spLocks noChangeArrowheads="1"/>
              </p:cNvSpPr>
              <p:nvPr/>
            </p:nvSpPr>
            <p:spPr bwMode="auto">
              <a:xfrm>
                <a:off x="5181600" y="2743200"/>
                <a:ext cx="228600" cy="228600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8" name="Oval 9"/>
              <p:cNvSpPr>
                <a:spLocks noChangeArrowheads="1"/>
              </p:cNvSpPr>
              <p:nvPr/>
            </p:nvSpPr>
            <p:spPr bwMode="auto">
              <a:xfrm>
                <a:off x="5181600" y="3886200"/>
                <a:ext cx="228600" cy="228600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" name="Oval 10"/>
              <p:cNvSpPr>
                <a:spLocks noChangeArrowheads="1"/>
              </p:cNvSpPr>
              <p:nvPr/>
            </p:nvSpPr>
            <p:spPr bwMode="auto">
              <a:xfrm>
                <a:off x="5181600" y="4267200"/>
                <a:ext cx="228600" cy="228600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" name="Line 11"/>
              <p:cNvSpPr>
                <a:spLocks noChangeShapeType="1"/>
              </p:cNvSpPr>
              <p:nvPr/>
            </p:nvSpPr>
            <p:spPr bwMode="auto">
              <a:xfrm flipV="1">
                <a:off x="5334000" y="1676400"/>
                <a:ext cx="68580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2"/>
              <p:cNvSpPr>
                <a:spLocks noChangeShapeType="1"/>
              </p:cNvSpPr>
              <p:nvPr/>
            </p:nvSpPr>
            <p:spPr bwMode="auto">
              <a:xfrm flipV="1">
                <a:off x="5334000" y="3581400"/>
                <a:ext cx="68580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3"/>
              <p:cNvSpPr>
                <a:spLocks noChangeShapeType="1"/>
              </p:cNvSpPr>
              <p:nvPr/>
            </p:nvSpPr>
            <p:spPr bwMode="auto">
              <a:xfrm flipV="1">
                <a:off x="5257800" y="4038600"/>
                <a:ext cx="68580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4"/>
              <p:cNvSpPr>
                <a:spLocks noChangeShapeType="1"/>
              </p:cNvSpPr>
              <p:nvPr/>
            </p:nvSpPr>
            <p:spPr bwMode="auto">
              <a:xfrm>
                <a:off x="5257800" y="2895600"/>
                <a:ext cx="6858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5943600" y="1447800"/>
              <a:ext cx="9144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/>
                <a:t>-40dBc</a:t>
              </a: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5943600" y="2971800"/>
              <a:ext cx="9906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/>
                <a:t>32.738%</a:t>
              </a: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5943600" y="3429000"/>
              <a:ext cx="9144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/>
                <a:t>17.6mA</a:t>
              </a: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5867400" y="3810000"/>
              <a:ext cx="11430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/>
                <a:t>12.42dB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5867400" y="3962400"/>
              <a:ext cx="10668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/>
                <a:t>12.58dBm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229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Stage PA (Ugly but it works)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2" descr="C:\AdvDesSys1.3\bin\WCDMA_prj\data\P10100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8" b="22961"/>
          <a:stretch/>
        </p:blipFill>
        <p:spPr bwMode="auto">
          <a:xfrm>
            <a:off x="2324100" y="2550015"/>
            <a:ext cx="7543800" cy="265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332849" y="3770142"/>
            <a:ext cx="3600537" cy="492369"/>
          </a:xfrm>
          <a:prstGeom prst="roundRect">
            <a:avLst/>
          </a:prstGeom>
          <a:solidFill>
            <a:schemeClr val="accent1">
              <a:alpha val="38000"/>
            </a:schemeClr>
          </a:soli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780628" y="4262511"/>
            <a:ext cx="787790" cy="130829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97415" y="5504063"/>
            <a:ext cx="512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Inter stage probed for impedance on Cascade Probe Station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5529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Data from Hybrid PA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353464"/>
              </p:ext>
            </p:extLst>
          </p:nvPr>
        </p:nvGraphicFramePr>
        <p:xfrm>
          <a:off x="2077791" y="1539875"/>
          <a:ext cx="777240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Worksheet" r:id="rId3" imgW="6124956" imgH="5515356" progId="Excel.Sheet.8">
                  <p:embed/>
                </p:oleObj>
              </mc:Choice>
              <mc:Fallback>
                <p:oleObj name="Worksheet" r:id="rId3" imgW="6124956" imgH="551535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7791" y="1539875"/>
                        <a:ext cx="777240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446986" y="4130675"/>
            <a:ext cx="7403205" cy="15799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53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Modelling &amp; Implementation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Implementing Two Stage PA on IC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59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Stability of HBT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49252" y="1690687"/>
            <a:ext cx="359320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Multiplicity of device or fingers does not serve as good HBT model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842458" y="2013852"/>
            <a:ext cx="7212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4792442" y="1667604"/>
            <a:ext cx="82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reason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5585566" y="1690687"/>
            <a:ext cx="302503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Distributed Self heating leading to thermal instability</a:t>
            </a:r>
            <a:endParaRPr lang="en-US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1088606" y="2488365"/>
            <a:ext cx="4901521" cy="2857500"/>
            <a:chOff x="719136" y="1524000"/>
            <a:chExt cx="4901521" cy="2857500"/>
          </a:xfrm>
        </p:grpSpPr>
        <p:grpSp>
          <p:nvGrpSpPr>
            <p:cNvPr id="106" name="Group 105"/>
            <p:cNvGrpSpPr/>
            <p:nvPr/>
          </p:nvGrpSpPr>
          <p:grpSpPr>
            <a:xfrm>
              <a:off x="719136" y="1524000"/>
              <a:ext cx="4538664" cy="2822377"/>
              <a:chOff x="719136" y="1524000"/>
              <a:chExt cx="4538664" cy="2822377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719136" y="1524000"/>
                <a:ext cx="4533135" cy="2755566"/>
                <a:chOff x="719136" y="1524000"/>
                <a:chExt cx="4533135" cy="2755566"/>
              </a:xfrm>
            </p:grpSpPr>
            <p:sp>
              <p:nvSpPr>
                <p:cNvPr id="119" name="Rectangle 118"/>
                <p:cNvSpPr/>
                <p:nvPr/>
              </p:nvSpPr>
              <p:spPr bwMode="auto">
                <a:xfrm>
                  <a:off x="1952393" y="2224977"/>
                  <a:ext cx="201348" cy="1812872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0" name="Rectangle 119"/>
                <p:cNvSpPr/>
                <p:nvPr/>
              </p:nvSpPr>
              <p:spPr bwMode="auto">
                <a:xfrm>
                  <a:off x="2153741" y="2394179"/>
                  <a:ext cx="561047" cy="96687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 bwMode="auto">
                <a:xfrm>
                  <a:off x="1391346" y="2394179"/>
                  <a:ext cx="561047" cy="96687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2" name="Rectangle 121"/>
                <p:cNvSpPr/>
                <p:nvPr/>
              </p:nvSpPr>
              <p:spPr bwMode="auto">
                <a:xfrm>
                  <a:off x="2146401" y="2780925"/>
                  <a:ext cx="561047" cy="96687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 bwMode="auto">
                <a:xfrm>
                  <a:off x="1384005" y="2780925"/>
                  <a:ext cx="561047" cy="96687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4" name="Rectangle 123"/>
                <p:cNvSpPr/>
                <p:nvPr/>
              </p:nvSpPr>
              <p:spPr bwMode="auto">
                <a:xfrm>
                  <a:off x="2146401" y="3191843"/>
                  <a:ext cx="561047" cy="96687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5" name="Rectangle 124"/>
                <p:cNvSpPr/>
                <p:nvPr/>
              </p:nvSpPr>
              <p:spPr bwMode="auto">
                <a:xfrm>
                  <a:off x="1384005" y="3191843"/>
                  <a:ext cx="561047" cy="96687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6" name="Rectangle 125"/>
                <p:cNvSpPr/>
                <p:nvPr/>
              </p:nvSpPr>
              <p:spPr bwMode="auto">
                <a:xfrm>
                  <a:off x="2146401" y="3578589"/>
                  <a:ext cx="561047" cy="96687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7" name="Rectangle 126"/>
                <p:cNvSpPr/>
                <p:nvPr/>
              </p:nvSpPr>
              <p:spPr bwMode="auto">
                <a:xfrm>
                  <a:off x="1384005" y="3578589"/>
                  <a:ext cx="561047" cy="96687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8" name="Rectangle 127"/>
                <p:cNvSpPr/>
                <p:nvPr/>
              </p:nvSpPr>
              <p:spPr bwMode="auto">
                <a:xfrm>
                  <a:off x="2919283" y="2224977"/>
                  <a:ext cx="201348" cy="1812872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9" name="Rectangle 128"/>
                <p:cNvSpPr/>
                <p:nvPr/>
              </p:nvSpPr>
              <p:spPr bwMode="auto">
                <a:xfrm>
                  <a:off x="3120631" y="2587552"/>
                  <a:ext cx="561047" cy="96687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0" name="Rectangle 129"/>
                <p:cNvSpPr/>
                <p:nvPr/>
              </p:nvSpPr>
              <p:spPr bwMode="auto">
                <a:xfrm>
                  <a:off x="2358236" y="2587552"/>
                  <a:ext cx="561047" cy="96687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1" name="Rectangle 130"/>
                <p:cNvSpPr/>
                <p:nvPr/>
              </p:nvSpPr>
              <p:spPr bwMode="auto">
                <a:xfrm>
                  <a:off x="3113291" y="2974298"/>
                  <a:ext cx="561047" cy="96687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2" name="Rectangle 131"/>
                <p:cNvSpPr/>
                <p:nvPr/>
              </p:nvSpPr>
              <p:spPr bwMode="auto">
                <a:xfrm>
                  <a:off x="2350895" y="2974298"/>
                  <a:ext cx="561047" cy="96687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3" name="Rectangle 132"/>
                <p:cNvSpPr/>
                <p:nvPr/>
              </p:nvSpPr>
              <p:spPr bwMode="auto">
                <a:xfrm>
                  <a:off x="3113291" y="3385216"/>
                  <a:ext cx="561047" cy="96687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4" name="Rectangle 133"/>
                <p:cNvSpPr/>
                <p:nvPr/>
              </p:nvSpPr>
              <p:spPr bwMode="auto">
                <a:xfrm>
                  <a:off x="2350895" y="3385216"/>
                  <a:ext cx="561047" cy="96687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5" name="Rectangle 134"/>
                <p:cNvSpPr/>
                <p:nvPr/>
              </p:nvSpPr>
              <p:spPr bwMode="auto">
                <a:xfrm>
                  <a:off x="3113291" y="3771962"/>
                  <a:ext cx="561047" cy="96687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6" name="Rectangle 135"/>
                <p:cNvSpPr/>
                <p:nvPr/>
              </p:nvSpPr>
              <p:spPr bwMode="auto">
                <a:xfrm>
                  <a:off x="2350895" y="3771962"/>
                  <a:ext cx="561047" cy="96687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7" name="Rectangle 136"/>
                <p:cNvSpPr/>
                <p:nvPr/>
              </p:nvSpPr>
              <p:spPr bwMode="auto">
                <a:xfrm>
                  <a:off x="1006477" y="2224977"/>
                  <a:ext cx="201348" cy="1812872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 bwMode="auto">
                <a:xfrm>
                  <a:off x="1207825" y="2587552"/>
                  <a:ext cx="561047" cy="96687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9" name="Rectangle 138"/>
                <p:cNvSpPr/>
                <p:nvPr/>
              </p:nvSpPr>
              <p:spPr bwMode="auto">
                <a:xfrm>
                  <a:off x="1200485" y="2974298"/>
                  <a:ext cx="561047" cy="96687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0" name="Rectangle 139"/>
                <p:cNvSpPr/>
                <p:nvPr/>
              </p:nvSpPr>
              <p:spPr bwMode="auto">
                <a:xfrm>
                  <a:off x="1200485" y="3385216"/>
                  <a:ext cx="561047" cy="96687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1" name="Rectangle 140"/>
                <p:cNvSpPr/>
                <p:nvPr/>
              </p:nvSpPr>
              <p:spPr bwMode="auto">
                <a:xfrm>
                  <a:off x="1200485" y="3771962"/>
                  <a:ext cx="561047" cy="96687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2" name="Rectangle 141"/>
                <p:cNvSpPr/>
                <p:nvPr/>
              </p:nvSpPr>
              <p:spPr bwMode="auto">
                <a:xfrm>
                  <a:off x="3857858" y="2224977"/>
                  <a:ext cx="201348" cy="1812872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3" name="Rectangle 142"/>
                <p:cNvSpPr/>
                <p:nvPr/>
              </p:nvSpPr>
              <p:spPr bwMode="auto">
                <a:xfrm>
                  <a:off x="3296811" y="2394179"/>
                  <a:ext cx="561047" cy="96687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4" name="Rectangle 143"/>
                <p:cNvSpPr/>
                <p:nvPr/>
              </p:nvSpPr>
              <p:spPr bwMode="auto">
                <a:xfrm>
                  <a:off x="3289470" y="2780925"/>
                  <a:ext cx="561047" cy="96687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5" name="Rectangle 144"/>
                <p:cNvSpPr/>
                <p:nvPr/>
              </p:nvSpPr>
              <p:spPr bwMode="auto">
                <a:xfrm>
                  <a:off x="3289470" y="3191843"/>
                  <a:ext cx="561047" cy="96687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6" name="Rectangle 145"/>
                <p:cNvSpPr/>
                <p:nvPr/>
              </p:nvSpPr>
              <p:spPr bwMode="auto">
                <a:xfrm>
                  <a:off x="3289470" y="3578589"/>
                  <a:ext cx="561047" cy="96687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7" name="Freeform 146"/>
                <p:cNvSpPr/>
                <p:nvPr/>
              </p:nvSpPr>
              <p:spPr bwMode="auto">
                <a:xfrm>
                  <a:off x="719136" y="1524000"/>
                  <a:ext cx="780224" cy="700977"/>
                </a:xfrm>
                <a:custGeom>
                  <a:avLst/>
                  <a:gdLst>
                    <a:gd name="connsiteX0" fmla="*/ 304800 w 929268"/>
                    <a:gd name="connsiteY0" fmla="*/ 0 h 914400"/>
                    <a:gd name="connsiteX1" fmla="*/ 3717 w 929268"/>
                    <a:gd name="connsiteY1" fmla="*/ 304800 h 914400"/>
                    <a:gd name="connsiteX2" fmla="*/ 0 w 929268"/>
                    <a:gd name="connsiteY2" fmla="*/ 609600 h 914400"/>
                    <a:gd name="connsiteX3" fmla="*/ 315951 w 929268"/>
                    <a:gd name="connsiteY3" fmla="*/ 914400 h 914400"/>
                    <a:gd name="connsiteX4" fmla="*/ 620751 w 929268"/>
                    <a:gd name="connsiteY4" fmla="*/ 910683 h 914400"/>
                    <a:gd name="connsiteX5" fmla="*/ 921834 w 929268"/>
                    <a:gd name="connsiteY5" fmla="*/ 605883 h 914400"/>
                    <a:gd name="connsiteX6" fmla="*/ 929268 w 929268"/>
                    <a:gd name="connsiteY6" fmla="*/ 301083 h 914400"/>
                    <a:gd name="connsiteX7" fmla="*/ 628185 w 929268"/>
                    <a:gd name="connsiteY7" fmla="*/ 0 h 914400"/>
                    <a:gd name="connsiteX8" fmla="*/ 304800 w 929268"/>
                    <a:gd name="connsiteY8" fmla="*/ 0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9268" h="914400">
                      <a:moveTo>
                        <a:pt x="304800" y="0"/>
                      </a:moveTo>
                      <a:lnTo>
                        <a:pt x="3717" y="304800"/>
                      </a:lnTo>
                      <a:lnTo>
                        <a:pt x="0" y="609600"/>
                      </a:lnTo>
                      <a:lnTo>
                        <a:pt x="315951" y="914400"/>
                      </a:lnTo>
                      <a:lnTo>
                        <a:pt x="620751" y="910683"/>
                      </a:lnTo>
                      <a:lnTo>
                        <a:pt x="921834" y="605883"/>
                      </a:lnTo>
                      <a:lnTo>
                        <a:pt x="929268" y="301083"/>
                      </a:lnTo>
                      <a:lnTo>
                        <a:pt x="628185" y="0"/>
                      </a:lnTo>
                      <a:lnTo>
                        <a:pt x="304800" y="0"/>
                      </a:lnTo>
                      <a:close/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8" name="Freeform 147"/>
                <p:cNvSpPr/>
                <p:nvPr/>
              </p:nvSpPr>
              <p:spPr bwMode="auto">
                <a:xfrm>
                  <a:off x="2631942" y="1524000"/>
                  <a:ext cx="780224" cy="700977"/>
                </a:xfrm>
                <a:custGeom>
                  <a:avLst/>
                  <a:gdLst>
                    <a:gd name="connsiteX0" fmla="*/ 304800 w 929268"/>
                    <a:gd name="connsiteY0" fmla="*/ 0 h 914400"/>
                    <a:gd name="connsiteX1" fmla="*/ 3717 w 929268"/>
                    <a:gd name="connsiteY1" fmla="*/ 304800 h 914400"/>
                    <a:gd name="connsiteX2" fmla="*/ 0 w 929268"/>
                    <a:gd name="connsiteY2" fmla="*/ 609600 h 914400"/>
                    <a:gd name="connsiteX3" fmla="*/ 315951 w 929268"/>
                    <a:gd name="connsiteY3" fmla="*/ 914400 h 914400"/>
                    <a:gd name="connsiteX4" fmla="*/ 620751 w 929268"/>
                    <a:gd name="connsiteY4" fmla="*/ 910683 h 914400"/>
                    <a:gd name="connsiteX5" fmla="*/ 921834 w 929268"/>
                    <a:gd name="connsiteY5" fmla="*/ 605883 h 914400"/>
                    <a:gd name="connsiteX6" fmla="*/ 929268 w 929268"/>
                    <a:gd name="connsiteY6" fmla="*/ 301083 h 914400"/>
                    <a:gd name="connsiteX7" fmla="*/ 628185 w 929268"/>
                    <a:gd name="connsiteY7" fmla="*/ 0 h 914400"/>
                    <a:gd name="connsiteX8" fmla="*/ 304800 w 929268"/>
                    <a:gd name="connsiteY8" fmla="*/ 0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9268" h="914400">
                      <a:moveTo>
                        <a:pt x="304800" y="0"/>
                      </a:moveTo>
                      <a:lnTo>
                        <a:pt x="3717" y="304800"/>
                      </a:lnTo>
                      <a:lnTo>
                        <a:pt x="0" y="609600"/>
                      </a:lnTo>
                      <a:lnTo>
                        <a:pt x="315951" y="914400"/>
                      </a:lnTo>
                      <a:lnTo>
                        <a:pt x="620751" y="910683"/>
                      </a:lnTo>
                      <a:lnTo>
                        <a:pt x="921834" y="605883"/>
                      </a:lnTo>
                      <a:lnTo>
                        <a:pt x="929268" y="301083"/>
                      </a:lnTo>
                      <a:lnTo>
                        <a:pt x="628185" y="0"/>
                      </a:lnTo>
                      <a:lnTo>
                        <a:pt x="304800" y="0"/>
                      </a:lnTo>
                      <a:close/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9" name="Freeform 148"/>
                <p:cNvSpPr/>
                <p:nvPr/>
              </p:nvSpPr>
              <p:spPr bwMode="auto">
                <a:xfrm>
                  <a:off x="1650371" y="1524000"/>
                  <a:ext cx="780224" cy="700977"/>
                </a:xfrm>
                <a:custGeom>
                  <a:avLst/>
                  <a:gdLst>
                    <a:gd name="connsiteX0" fmla="*/ 304800 w 929268"/>
                    <a:gd name="connsiteY0" fmla="*/ 0 h 914400"/>
                    <a:gd name="connsiteX1" fmla="*/ 3717 w 929268"/>
                    <a:gd name="connsiteY1" fmla="*/ 304800 h 914400"/>
                    <a:gd name="connsiteX2" fmla="*/ 0 w 929268"/>
                    <a:gd name="connsiteY2" fmla="*/ 609600 h 914400"/>
                    <a:gd name="connsiteX3" fmla="*/ 315951 w 929268"/>
                    <a:gd name="connsiteY3" fmla="*/ 914400 h 914400"/>
                    <a:gd name="connsiteX4" fmla="*/ 620751 w 929268"/>
                    <a:gd name="connsiteY4" fmla="*/ 910683 h 914400"/>
                    <a:gd name="connsiteX5" fmla="*/ 921834 w 929268"/>
                    <a:gd name="connsiteY5" fmla="*/ 605883 h 914400"/>
                    <a:gd name="connsiteX6" fmla="*/ 929268 w 929268"/>
                    <a:gd name="connsiteY6" fmla="*/ 301083 h 914400"/>
                    <a:gd name="connsiteX7" fmla="*/ 628185 w 929268"/>
                    <a:gd name="connsiteY7" fmla="*/ 0 h 914400"/>
                    <a:gd name="connsiteX8" fmla="*/ 304800 w 929268"/>
                    <a:gd name="connsiteY8" fmla="*/ 0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9268" h="914400">
                      <a:moveTo>
                        <a:pt x="304800" y="0"/>
                      </a:moveTo>
                      <a:lnTo>
                        <a:pt x="3717" y="304800"/>
                      </a:lnTo>
                      <a:lnTo>
                        <a:pt x="0" y="609600"/>
                      </a:lnTo>
                      <a:lnTo>
                        <a:pt x="315951" y="914400"/>
                      </a:lnTo>
                      <a:lnTo>
                        <a:pt x="620751" y="910683"/>
                      </a:lnTo>
                      <a:lnTo>
                        <a:pt x="921834" y="605883"/>
                      </a:lnTo>
                      <a:lnTo>
                        <a:pt x="929268" y="301083"/>
                      </a:lnTo>
                      <a:lnTo>
                        <a:pt x="628185" y="0"/>
                      </a:lnTo>
                      <a:lnTo>
                        <a:pt x="304800" y="0"/>
                      </a:lnTo>
                      <a:close/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0" name="Freeform 149"/>
                <p:cNvSpPr/>
                <p:nvPr/>
              </p:nvSpPr>
              <p:spPr bwMode="auto">
                <a:xfrm>
                  <a:off x="3563177" y="1524000"/>
                  <a:ext cx="780224" cy="700977"/>
                </a:xfrm>
                <a:custGeom>
                  <a:avLst/>
                  <a:gdLst>
                    <a:gd name="connsiteX0" fmla="*/ 304800 w 929268"/>
                    <a:gd name="connsiteY0" fmla="*/ 0 h 914400"/>
                    <a:gd name="connsiteX1" fmla="*/ 3717 w 929268"/>
                    <a:gd name="connsiteY1" fmla="*/ 304800 h 914400"/>
                    <a:gd name="connsiteX2" fmla="*/ 0 w 929268"/>
                    <a:gd name="connsiteY2" fmla="*/ 609600 h 914400"/>
                    <a:gd name="connsiteX3" fmla="*/ 315951 w 929268"/>
                    <a:gd name="connsiteY3" fmla="*/ 914400 h 914400"/>
                    <a:gd name="connsiteX4" fmla="*/ 620751 w 929268"/>
                    <a:gd name="connsiteY4" fmla="*/ 910683 h 914400"/>
                    <a:gd name="connsiteX5" fmla="*/ 921834 w 929268"/>
                    <a:gd name="connsiteY5" fmla="*/ 605883 h 914400"/>
                    <a:gd name="connsiteX6" fmla="*/ 929268 w 929268"/>
                    <a:gd name="connsiteY6" fmla="*/ 301083 h 914400"/>
                    <a:gd name="connsiteX7" fmla="*/ 628185 w 929268"/>
                    <a:gd name="connsiteY7" fmla="*/ 0 h 914400"/>
                    <a:gd name="connsiteX8" fmla="*/ 304800 w 929268"/>
                    <a:gd name="connsiteY8" fmla="*/ 0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9268" h="914400">
                      <a:moveTo>
                        <a:pt x="304800" y="0"/>
                      </a:moveTo>
                      <a:lnTo>
                        <a:pt x="3717" y="304800"/>
                      </a:lnTo>
                      <a:lnTo>
                        <a:pt x="0" y="609600"/>
                      </a:lnTo>
                      <a:lnTo>
                        <a:pt x="315951" y="914400"/>
                      </a:lnTo>
                      <a:lnTo>
                        <a:pt x="620751" y="910683"/>
                      </a:lnTo>
                      <a:lnTo>
                        <a:pt x="921834" y="605883"/>
                      </a:lnTo>
                      <a:lnTo>
                        <a:pt x="929268" y="301083"/>
                      </a:lnTo>
                      <a:lnTo>
                        <a:pt x="628185" y="0"/>
                      </a:lnTo>
                      <a:lnTo>
                        <a:pt x="304800" y="0"/>
                      </a:lnTo>
                      <a:close/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 bwMode="auto">
                <a:xfrm>
                  <a:off x="1298012" y="2515037"/>
                  <a:ext cx="453033" cy="4834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2" name="Rectangle 151"/>
                <p:cNvSpPr/>
                <p:nvPr/>
              </p:nvSpPr>
              <p:spPr bwMode="auto">
                <a:xfrm>
                  <a:off x="1298012" y="2708410"/>
                  <a:ext cx="453033" cy="4834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 bwMode="auto">
                <a:xfrm>
                  <a:off x="1298012" y="2901783"/>
                  <a:ext cx="453033" cy="4834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4" name="Rectangle 153"/>
                <p:cNvSpPr/>
                <p:nvPr/>
              </p:nvSpPr>
              <p:spPr bwMode="auto">
                <a:xfrm>
                  <a:off x="1298012" y="3095156"/>
                  <a:ext cx="453033" cy="4834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 bwMode="auto">
                <a:xfrm rot="5400000">
                  <a:off x="472007" y="3308532"/>
                  <a:ext cx="1619499" cy="32509"/>
                </a:xfrm>
                <a:prstGeom prst="rect">
                  <a:avLst/>
                </a:prstGeom>
                <a:solidFill>
                  <a:srgbClr val="FF66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6" name="Rectangle 155"/>
                <p:cNvSpPr/>
                <p:nvPr/>
              </p:nvSpPr>
              <p:spPr bwMode="auto">
                <a:xfrm>
                  <a:off x="1298012" y="3312701"/>
                  <a:ext cx="453033" cy="4834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7" name="Rectangle 156"/>
                <p:cNvSpPr/>
                <p:nvPr/>
              </p:nvSpPr>
              <p:spPr bwMode="auto">
                <a:xfrm>
                  <a:off x="1298012" y="3506074"/>
                  <a:ext cx="453033" cy="4834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8" name="Rectangle 157"/>
                <p:cNvSpPr/>
                <p:nvPr/>
              </p:nvSpPr>
              <p:spPr bwMode="auto">
                <a:xfrm>
                  <a:off x="1298012" y="3699447"/>
                  <a:ext cx="453033" cy="4834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9" name="Rectangle 158"/>
                <p:cNvSpPr/>
                <p:nvPr/>
              </p:nvSpPr>
              <p:spPr bwMode="auto">
                <a:xfrm>
                  <a:off x="1006477" y="4134536"/>
                  <a:ext cx="3954259" cy="145030"/>
                </a:xfrm>
                <a:prstGeom prst="rect">
                  <a:avLst/>
                </a:prstGeom>
                <a:solidFill>
                  <a:srgbClr val="FF66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0" name="Rectangle 159"/>
                <p:cNvSpPr/>
                <p:nvPr/>
              </p:nvSpPr>
              <p:spPr bwMode="auto">
                <a:xfrm>
                  <a:off x="2362200" y="2515037"/>
                  <a:ext cx="453033" cy="4834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1" name="Rectangle 160"/>
                <p:cNvSpPr/>
                <p:nvPr/>
              </p:nvSpPr>
              <p:spPr bwMode="auto">
                <a:xfrm>
                  <a:off x="2362200" y="2708410"/>
                  <a:ext cx="453033" cy="4834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2" name="Rectangle 161"/>
                <p:cNvSpPr/>
                <p:nvPr/>
              </p:nvSpPr>
              <p:spPr bwMode="auto">
                <a:xfrm>
                  <a:off x="2362200" y="2901783"/>
                  <a:ext cx="453033" cy="4834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2362200" y="3095156"/>
                  <a:ext cx="453033" cy="4834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4" name="Rectangle 163"/>
                <p:cNvSpPr/>
                <p:nvPr/>
              </p:nvSpPr>
              <p:spPr bwMode="auto">
                <a:xfrm rot="5400000">
                  <a:off x="2021738" y="3308532"/>
                  <a:ext cx="1619499" cy="32509"/>
                </a:xfrm>
                <a:prstGeom prst="rect">
                  <a:avLst/>
                </a:prstGeom>
                <a:solidFill>
                  <a:srgbClr val="FF66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5" name="Rectangle 164"/>
                <p:cNvSpPr/>
                <p:nvPr/>
              </p:nvSpPr>
              <p:spPr bwMode="auto">
                <a:xfrm>
                  <a:off x="2362200" y="3312701"/>
                  <a:ext cx="453033" cy="4834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6" name="Rectangle 165"/>
                <p:cNvSpPr/>
                <p:nvPr/>
              </p:nvSpPr>
              <p:spPr bwMode="auto">
                <a:xfrm>
                  <a:off x="2362200" y="3699447"/>
                  <a:ext cx="453033" cy="4834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7" name="Rectangle 166"/>
                <p:cNvSpPr/>
                <p:nvPr/>
              </p:nvSpPr>
              <p:spPr bwMode="auto">
                <a:xfrm>
                  <a:off x="3218158" y="2515037"/>
                  <a:ext cx="453033" cy="4834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8" name="Rectangle 167"/>
                <p:cNvSpPr/>
                <p:nvPr/>
              </p:nvSpPr>
              <p:spPr bwMode="auto">
                <a:xfrm>
                  <a:off x="3218158" y="2708410"/>
                  <a:ext cx="453033" cy="4834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9" name="Rectangle 168"/>
                <p:cNvSpPr/>
                <p:nvPr/>
              </p:nvSpPr>
              <p:spPr bwMode="auto">
                <a:xfrm>
                  <a:off x="3218158" y="2901783"/>
                  <a:ext cx="453033" cy="4834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0" name="Rectangle 169"/>
                <p:cNvSpPr/>
                <p:nvPr/>
              </p:nvSpPr>
              <p:spPr bwMode="auto">
                <a:xfrm>
                  <a:off x="3218158" y="3095156"/>
                  <a:ext cx="453033" cy="4834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1" name="Rectangle 170"/>
                <p:cNvSpPr/>
                <p:nvPr/>
              </p:nvSpPr>
              <p:spPr bwMode="auto">
                <a:xfrm rot="5400000">
                  <a:off x="2392154" y="3308532"/>
                  <a:ext cx="1619499" cy="32509"/>
                </a:xfrm>
                <a:prstGeom prst="rect">
                  <a:avLst/>
                </a:prstGeom>
                <a:solidFill>
                  <a:srgbClr val="FF66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2" name="Rectangle 171"/>
                <p:cNvSpPr/>
                <p:nvPr/>
              </p:nvSpPr>
              <p:spPr bwMode="auto">
                <a:xfrm>
                  <a:off x="3218158" y="3312701"/>
                  <a:ext cx="453033" cy="4834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3" name="Rectangle 172"/>
                <p:cNvSpPr/>
                <p:nvPr/>
              </p:nvSpPr>
              <p:spPr bwMode="auto">
                <a:xfrm>
                  <a:off x="3218158" y="3506074"/>
                  <a:ext cx="453033" cy="4834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4" name="Rectangle 173"/>
                <p:cNvSpPr/>
                <p:nvPr/>
              </p:nvSpPr>
              <p:spPr bwMode="auto">
                <a:xfrm>
                  <a:off x="3218158" y="3699447"/>
                  <a:ext cx="453033" cy="4834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5" name="Rectangle 174"/>
                <p:cNvSpPr/>
                <p:nvPr/>
              </p:nvSpPr>
              <p:spPr bwMode="auto">
                <a:xfrm>
                  <a:off x="4759388" y="2224977"/>
                  <a:ext cx="201348" cy="1812872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4198341" y="2587552"/>
                  <a:ext cx="561047" cy="96687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7" name="Rectangle 176"/>
                <p:cNvSpPr/>
                <p:nvPr/>
              </p:nvSpPr>
              <p:spPr bwMode="auto">
                <a:xfrm>
                  <a:off x="4191000" y="2974298"/>
                  <a:ext cx="561047" cy="96687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8" name="Rectangle 177"/>
                <p:cNvSpPr/>
                <p:nvPr/>
              </p:nvSpPr>
              <p:spPr bwMode="auto">
                <a:xfrm>
                  <a:off x="4191000" y="3385216"/>
                  <a:ext cx="561047" cy="96687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9" name="Rectangle 178"/>
                <p:cNvSpPr/>
                <p:nvPr/>
              </p:nvSpPr>
              <p:spPr bwMode="auto">
                <a:xfrm>
                  <a:off x="4191000" y="3771962"/>
                  <a:ext cx="561047" cy="96687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4472047" y="1524000"/>
                  <a:ext cx="780224" cy="700977"/>
                </a:xfrm>
                <a:custGeom>
                  <a:avLst/>
                  <a:gdLst>
                    <a:gd name="connsiteX0" fmla="*/ 304800 w 929268"/>
                    <a:gd name="connsiteY0" fmla="*/ 0 h 914400"/>
                    <a:gd name="connsiteX1" fmla="*/ 3717 w 929268"/>
                    <a:gd name="connsiteY1" fmla="*/ 304800 h 914400"/>
                    <a:gd name="connsiteX2" fmla="*/ 0 w 929268"/>
                    <a:gd name="connsiteY2" fmla="*/ 609600 h 914400"/>
                    <a:gd name="connsiteX3" fmla="*/ 315951 w 929268"/>
                    <a:gd name="connsiteY3" fmla="*/ 914400 h 914400"/>
                    <a:gd name="connsiteX4" fmla="*/ 620751 w 929268"/>
                    <a:gd name="connsiteY4" fmla="*/ 910683 h 914400"/>
                    <a:gd name="connsiteX5" fmla="*/ 921834 w 929268"/>
                    <a:gd name="connsiteY5" fmla="*/ 605883 h 914400"/>
                    <a:gd name="connsiteX6" fmla="*/ 929268 w 929268"/>
                    <a:gd name="connsiteY6" fmla="*/ 301083 h 914400"/>
                    <a:gd name="connsiteX7" fmla="*/ 628185 w 929268"/>
                    <a:gd name="connsiteY7" fmla="*/ 0 h 914400"/>
                    <a:gd name="connsiteX8" fmla="*/ 304800 w 929268"/>
                    <a:gd name="connsiteY8" fmla="*/ 0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9268" h="914400">
                      <a:moveTo>
                        <a:pt x="304800" y="0"/>
                      </a:moveTo>
                      <a:lnTo>
                        <a:pt x="3717" y="304800"/>
                      </a:lnTo>
                      <a:lnTo>
                        <a:pt x="0" y="609600"/>
                      </a:lnTo>
                      <a:lnTo>
                        <a:pt x="315951" y="914400"/>
                      </a:lnTo>
                      <a:lnTo>
                        <a:pt x="620751" y="910683"/>
                      </a:lnTo>
                      <a:lnTo>
                        <a:pt x="921834" y="605883"/>
                      </a:lnTo>
                      <a:lnTo>
                        <a:pt x="929268" y="301083"/>
                      </a:lnTo>
                      <a:lnTo>
                        <a:pt x="628185" y="0"/>
                      </a:lnTo>
                      <a:lnTo>
                        <a:pt x="304800" y="0"/>
                      </a:lnTo>
                      <a:close/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1" name="Rectangle 180"/>
                <p:cNvSpPr/>
                <p:nvPr/>
              </p:nvSpPr>
              <p:spPr bwMode="auto">
                <a:xfrm>
                  <a:off x="4202305" y="2515037"/>
                  <a:ext cx="453033" cy="4834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2" name="Rectangle 181"/>
                <p:cNvSpPr/>
                <p:nvPr/>
              </p:nvSpPr>
              <p:spPr bwMode="auto">
                <a:xfrm>
                  <a:off x="4202305" y="2708410"/>
                  <a:ext cx="453033" cy="4834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3" name="Rectangle 182"/>
                <p:cNvSpPr/>
                <p:nvPr/>
              </p:nvSpPr>
              <p:spPr bwMode="auto">
                <a:xfrm>
                  <a:off x="4202305" y="2901783"/>
                  <a:ext cx="453033" cy="4834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4" name="Rectangle 183"/>
                <p:cNvSpPr/>
                <p:nvPr/>
              </p:nvSpPr>
              <p:spPr bwMode="auto">
                <a:xfrm>
                  <a:off x="4202305" y="3095156"/>
                  <a:ext cx="453033" cy="4834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5" name="Rectangle 184"/>
                <p:cNvSpPr/>
                <p:nvPr/>
              </p:nvSpPr>
              <p:spPr bwMode="auto">
                <a:xfrm rot="5400000">
                  <a:off x="3861843" y="3308532"/>
                  <a:ext cx="1619499" cy="32509"/>
                </a:xfrm>
                <a:prstGeom prst="rect">
                  <a:avLst/>
                </a:prstGeom>
                <a:solidFill>
                  <a:srgbClr val="FF66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6" name="Rectangle 185"/>
                <p:cNvSpPr/>
                <p:nvPr/>
              </p:nvSpPr>
              <p:spPr bwMode="auto">
                <a:xfrm>
                  <a:off x="4202305" y="3312701"/>
                  <a:ext cx="453033" cy="4834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" name="Rectangle 186"/>
                <p:cNvSpPr/>
                <p:nvPr/>
              </p:nvSpPr>
              <p:spPr bwMode="auto">
                <a:xfrm>
                  <a:off x="4202305" y="3699447"/>
                  <a:ext cx="453033" cy="4834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8" name="Rectangle 187"/>
                <p:cNvSpPr/>
                <p:nvPr/>
              </p:nvSpPr>
              <p:spPr bwMode="auto">
                <a:xfrm>
                  <a:off x="4045941" y="2379813"/>
                  <a:ext cx="561047" cy="96687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4038600" y="2781300"/>
                  <a:ext cx="561047" cy="96687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0" name="Rectangle 189"/>
                <p:cNvSpPr/>
                <p:nvPr/>
              </p:nvSpPr>
              <p:spPr bwMode="auto">
                <a:xfrm>
                  <a:off x="4038600" y="3179913"/>
                  <a:ext cx="561047" cy="96687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1" name="Rectangle 190"/>
                <p:cNvSpPr/>
                <p:nvPr/>
              </p:nvSpPr>
              <p:spPr bwMode="auto">
                <a:xfrm>
                  <a:off x="4038600" y="3581400"/>
                  <a:ext cx="561047" cy="96687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2" name="Rectangle 191"/>
                <p:cNvSpPr/>
                <p:nvPr/>
              </p:nvSpPr>
              <p:spPr bwMode="auto">
                <a:xfrm>
                  <a:off x="4202305" y="3506074"/>
                  <a:ext cx="453033" cy="4834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13" name="TextBox 112"/>
              <p:cNvSpPr txBox="1"/>
              <p:nvPr/>
            </p:nvSpPr>
            <p:spPr>
              <a:xfrm>
                <a:off x="733771" y="1714500"/>
                <a:ext cx="7521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Emitter</a:t>
                </a:r>
                <a:endParaRPr lang="en-US" sz="1400" dirty="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2638771" y="1714500"/>
                <a:ext cx="7521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Emitter</a:t>
                </a:r>
                <a:endParaRPr lang="en-US" sz="1400" dirty="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4505671" y="1714500"/>
                <a:ext cx="7521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Emitter</a:t>
                </a:r>
                <a:endParaRPr lang="en-US" sz="1400" dirty="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1600200" y="1714500"/>
                <a:ext cx="8915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Collector</a:t>
                </a:r>
                <a:endParaRPr lang="en-US" sz="1400" dirty="0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3505200" y="1714500"/>
                <a:ext cx="8915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Collector</a:t>
                </a:r>
                <a:endParaRPr lang="en-US" sz="1400" dirty="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743200" y="4038600"/>
                <a:ext cx="5934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Base</a:t>
                </a:r>
                <a:endParaRPr lang="en-US" sz="1400" dirty="0"/>
              </a:p>
            </p:txBody>
          </p:sp>
        </p:grpSp>
        <p:sp>
          <p:nvSpPr>
            <p:cNvPr id="107" name="Rounded Rectangle 106"/>
            <p:cNvSpPr/>
            <p:nvPr/>
          </p:nvSpPr>
          <p:spPr bwMode="auto">
            <a:xfrm>
              <a:off x="1006477" y="2022277"/>
              <a:ext cx="3954259" cy="2324100"/>
            </a:xfrm>
            <a:prstGeom prst="roundRect">
              <a:avLst/>
            </a:prstGeom>
            <a:gradFill flip="none" rotWithShape="1">
              <a:gsLst>
                <a:gs pos="50000">
                  <a:srgbClr val="FF0000">
                    <a:alpha val="45000"/>
                  </a:srgbClr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317500"/>
            </a:effec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 rot="16200000">
              <a:off x="4434886" y="3115641"/>
              <a:ext cx="1798231" cy="152402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0000FF"/>
                </a:gs>
              </a:gsLst>
              <a:lin ang="10800000" scaled="0"/>
            </a:gra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067300" y="2016323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High</a:t>
              </a:r>
              <a:endParaRPr lang="en-US" sz="14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087418" y="4073723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Low</a:t>
              </a:r>
              <a:endParaRPr lang="en-US" sz="14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953000" y="2740944"/>
              <a:ext cx="400110" cy="1095172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1400" dirty="0" smtClean="0"/>
                <a:t>Temperature</a:t>
              </a:r>
              <a:endParaRPr lang="en-US" sz="1400" dirty="0"/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6190080" y="2463166"/>
            <a:ext cx="2420083" cy="2129158"/>
            <a:chOff x="5753100" y="1569519"/>
            <a:chExt cx="2420083" cy="2129158"/>
          </a:xfrm>
        </p:grpSpPr>
        <p:cxnSp>
          <p:nvCxnSpPr>
            <p:cNvPr id="196" name="Straight Connector 195"/>
            <p:cNvCxnSpPr/>
            <p:nvPr/>
          </p:nvCxnSpPr>
          <p:spPr bwMode="auto">
            <a:xfrm flipV="1">
              <a:off x="6172200" y="2209800"/>
              <a:ext cx="2000983" cy="2459"/>
            </a:xfrm>
            <a:prstGeom prst="lin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8900000" scaled="1"/>
            </a:gradFill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97" name="Group 196"/>
            <p:cNvGrpSpPr/>
            <p:nvPr/>
          </p:nvGrpSpPr>
          <p:grpSpPr>
            <a:xfrm>
              <a:off x="6096000" y="1569519"/>
              <a:ext cx="2058193" cy="1821381"/>
              <a:chOff x="6361907" y="1938293"/>
              <a:chExt cx="2058193" cy="182138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207" name="Straight Arrow Connector 206"/>
              <p:cNvCxnSpPr/>
              <p:nvPr/>
            </p:nvCxnSpPr>
            <p:spPr bwMode="auto">
              <a:xfrm>
                <a:off x="6362700" y="3757292"/>
                <a:ext cx="2057400" cy="1588"/>
              </a:xfrm>
              <a:prstGeom prst="straightConnector1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08" name="Straight Arrow Connector 207"/>
              <p:cNvCxnSpPr/>
              <p:nvPr/>
            </p:nvCxnSpPr>
            <p:spPr bwMode="auto">
              <a:xfrm rot="5400000" flipH="1" flipV="1">
                <a:off x="5452010" y="2848190"/>
                <a:ext cx="1821381" cy="1588"/>
              </a:xfrm>
              <a:prstGeom prst="straightConnector1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198" name="TextBox 197"/>
            <p:cNvSpPr txBox="1"/>
            <p:nvPr/>
          </p:nvSpPr>
          <p:spPr>
            <a:xfrm>
              <a:off x="6537325" y="3390900"/>
              <a:ext cx="11875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Temperature</a:t>
              </a:r>
              <a:endParaRPr lang="en-US" sz="1400" dirty="0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5753100" y="1600200"/>
              <a:ext cx="400110" cy="1821974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1400" dirty="0" smtClean="0"/>
                <a:t>Forward Current Gain</a:t>
              </a:r>
              <a:endParaRPr lang="en-US" sz="1400" dirty="0"/>
            </a:p>
          </p:txBody>
        </p:sp>
        <p:cxnSp>
          <p:nvCxnSpPr>
            <p:cNvPr id="200" name="Straight Connector 199"/>
            <p:cNvCxnSpPr/>
            <p:nvPr/>
          </p:nvCxnSpPr>
          <p:spPr bwMode="auto">
            <a:xfrm flipV="1">
              <a:off x="6153210" y="2666358"/>
              <a:ext cx="2000983" cy="2459"/>
            </a:xfrm>
            <a:prstGeom prst="lin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8900000" scaled="1"/>
            </a:gradFill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1" name="Freeform 200"/>
            <p:cNvSpPr/>
            <p:nvPr/>
          </p:nvSpPr>
          <p:spPr bwMode="auto">
            <a:xfrm>
              <a:off x="6194612" y="1937499"/>
              <a:ext cx="1927412" cy="721285"/>
            </a:xfrm>
            <a:custGeom>
              <a:avLst/>
              <a:gdLst>
                <a:gd name="connsiteX0" fmla="*/ 0 w 1927412"/>
                <a:gd name="connsiteY0" fmla="*/ 410883 h 410883"/>
                <a:gd name="connsiteX1" fmla="*/ 600635 w 1927412"/>
                <a:gd name="connsiteY1" fmla="*/ 366059 h 410883"/>
                <a:gd name="connsiteX2" fmla="*/ 1048870 w 1927412"/>
                <a:gd name="connsiteY2" fmla="*/ 231589 h 410883"/>
                <a:gd name="connsiteX3" fmla="*/ 1434353 w 1927412"/>
                <a:gd name="connsiteY3" fmla="*/ 34365 h 410883"/>
                <a:gd name="connsiteX4" fmla="*/ 1810870 w 1927412"/>
                <a:gd name="connsiteY4" fmla="*/ 25401 h 410883"/>
                <a:gd name="connsiteX5" fmla="*/ 1927412 w 1927412"/>
                <a:gd name="connsiteY5" fmla="*/ 34365 h 4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7412" h="410883">
                  <a:moveTo>
                    <a:pt x="0" y="410883"/>
                  </a:moveTo>
                  <a:cubicBezTo>
                    <a:pt x="212911" y="403412"/>
                    <a:pt x="425823" y="395941"/>
                    <a:pt x="600635" y="366059"/>
                  </a:cubicBezTo>
                  <a:cubicBezTo>
                    <a:pt x="775447" y="336177"/>
                    <a:pt x="909917" y="286871"/>
                    <a:pt x="1048870" y="231589"/>
                  </a:cubicBezTo>
                  <a:cubicBezTo>
                    <a:pt x="1187823" y="176307"/>
                    <a:pt x="1307353" y="68730"/>
                    <a:pt x="1434353" y="34365"/>
                  </a:cubicBezTo>
                  <a:cubicBezTo>
                    <a:pt x="1561353" y="0"/>
                    <a:pt x="1728694" y="25401"/>
                    <a:pt x="1810870" y="25401"/>
                  </a:cubicBezTo>
                  <a:cubicBezTo>
                    <a:pt x="1893046" y="25401"/>
                    <a:pt x="1910229" y="29883"/>
                    <a:pt x="1927412" y="34365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2" name="Freeform 201"/>
            <p:cNvSpPr/>
            <p:nvPr/>
          </p:nvSpPr>
          <p:spPr bwMode="auto">
            <a:xfrm>
              <a:off x="6230471" y="2214282"/>
              <a:ext cx="1819835" cy="779930"/>
            </a:xfrm>
            <a:custGeom>
              <a:avLst/>
              <a:gdLst>
                <a:gd name="connsiteX0" fmla="*/ 0 w 1819835"/>
                <a:gd name="connsiteY0" fmla="*/ 0 h 779930"/>
                <a:gd name="connsiteX1" fmla="*/ 475129 w 1819835"/>
                <a:gd name="connsiteY1" fmla="*/ 26894 h 779930"/>
                <a:gd name="connsiteX2" fmla="*/ 869576 w 1819835"/>
                <a:gd name="connsiteY2" fmla="*/ 134471 h 779930"/>
                <a:gd name="connsiteX3" fmla="*/ 1272988 w 1819835"/>
                <a:gd name="connsiteY3" fmla="*/ 412377 h 779930"/>
                <a:gd name="connsiteX4" fmla="*/ 1541929 w 1819835"/>
                <a:gd name="connsiteY4" fmla="*/ 672353 h 779930"/>
                <a:gd name="connsiteX5" fmla="*/ 1819835 w 1819835"/>
                <a:gd name="connsiteY5" fmla="*/ 779930 h 77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9835" h="779930">
                  <a:moveTo>
                    <a:pt x="0" y="0"/>
                  </a:moveTo>
                  <a:cubicBezTo>
                    <a:pt x="165100" y="2241"/>
                    <a:pt x="330200" y="4482"/>
                    <a:pt x="475129" y="26894"/>
                  </a:cubicBezTo>
                  <a:cubicBezTo>
                    <a:pt x="620058" y="49306"/>
                    <a:pt x="736600" y="70224"/>
                    <a:pt x="869576" y="134471"/>
                  </a:cubicBezTo>
                  <a:cubicBezTo>
                    <a:pt x="1002552" y="198718"/>
                    <a:pt x="1160929" y="322730"/>
                    <a:pt x="1272988" y="412377"/>
                  </a:cubicBezTo>
                  <a:cubicBezTo>
                    <a:pt x="1385047" y="502024"/>
                    <a:pt x="1450788" y="611094"/>
                    <a:pt x="1541929" y="672353"/>
                  </a:cubicBezTo>
                  <a:cubicBezTo>
                    <a:pt x="1633070" y="733612"/>
                    <a:pt x="1726452" y="756771"/>
                    <a:pt x="1819835" y="779930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6210300" y="1943100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GaAs</a:t>
              </a:r>
              <a:endParaRPr lang="en-US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6134100" y="2324100"/>
              <a:ext cx="862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Si, SiGe</a:t>
              </a:r>
              <a:endParaRPr lang="en-US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aphicFrame>
          <p:nvGraphicFramePr>
            <p:cNvPr id="205" name="Object 204"/>
            <p:cNvGraphicFramePr>
              <a:graphicFrameLocks noChangeAspect="1"/>
            </p:cNvGraphicFramePr>
            <p:nvPr/>
          </p:nvGraphicFramePr>
          <p:xfrm>
            <a:off x="7048500" y="1866900"/>
            <a:ext cx="388938" cy="388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6" name="Equation" r:id="rId3" imgW="215640" imgH="215640" progId="Equation.3">
                    <p:embed/>
                  </p:oleObj>
                </mc:Choice>
                <mc:Fallback>
                  <p:oleObj name="Equation" r:id="rId3" imgW="215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48500" y="1866900"/>
                          <a:ext cx="388938" cy="3889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" name="Object 3"/>
            <p:cNvGraphicFramePr>
              <a:graphicFrameLocks noChangeAspect="1"/>
            </p:cNvGraphicFramePr>
            <p:nvPr/>
          </p:nvGraphicFramePr>
          <p:xfrm>
            <a:off x="7297738" y="2708275"/>
            <a:ext cx="390525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7" name="Equation" r:id="rId5" imgW="215640" imgH="215640" progId="Equation.3">
                    <p:embed/>
                  </p:oleObj>
                </mc:Choice>
                <mc:Fallback>
                  <p:oleObj name="Equation" r:id="rId5" imgW="215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97738" y="2708275"/>
                          <a:ext cx="390525" cy="390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9" name="Group 208"/>
          <p:cNvGrpSpPr/>
          <p:nvPr/>
        </p:nvGrpSpPr>
        <p:grpSpPr>
          <a:xfrm>
            <a:off x="6219104" y="4476107"/>
            <a:ext cx="2429425" cy="1828782"/>
            <a:chOff x="5940622" y="3942059"/>
            <a:chExt cx="2429425" cy="1828782"/>
          </a:xfrm>
        </p:grpSpPr>
        <p:grpSp>
          <p:nvGrpSpPr>
            <p:cNvPr id="214" name="Group 213"/>
            <p:cNvGrpSpPr/>
            <p:nvPr/>
          </p:nvGrpSpPr>
          <p:grpSpPr>
            <a:xfrm>
              <a:off x="5940622" y="3942059"/>
              <a:ext cx="2429425" cy="1828782"/>
              <a:chOff x="5940622" y="3942059"/>
              <a:chExt cx="2429425" cy="1828782"/>
            </a:xfrm>
          </p:grpSpPr>
          <p:grpSp>
            <p:nvGrpSpPr>
              <p:cNvPr id="215" name="Group 214"/>
              <p:cNvGrpSpPr/>
              <p:nvPr/>
            </p:nvGrpSpPr>
            <p:grpSpPr>
              <a:xfrm>
                <a:off x="6249988" y="3942059"/>
                <a:ext cx="2075595" cy="1564681"/>
                <a:chOff x="6285707" y="3959819"/>
                <a:chExt cx="1988717" cy="1564681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cxnSp>
              <p:nvCxnSpPr>
                <p:cNvPr id="220" name="Straight Arrow Connector 219"/>
                <p:cNvCxnSpPr/>
                <p:nvPr/>
              </p:nvCxnSpPr>
              <p:spPr bwMode="auto">
                <a:xfrm>
                  <a:off x="6305610" y="5522912"/>
                  <a:ext cx="1968814" cy="1588"/>
                </a:xfrm>
                <a:prstGeom prst="straightConnector1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221" name="Straight Arrow Connector 220"/>
                <p:cNvCxnSpPr/>
                <p:nvPr/>
              </p:nvCxnSpPr>
              <p:spPr bwMode="auto">
                <a:xfrm rot="5400000" flipH="1" flipV="1">
                  <a:off x="5504557" y="4740969"/>
                  <a:ext cx="1563887" cy="1588"/>
                </a:xfrm>
                <a:prstGeom prst="straightConnector1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sp>
            <p:nvSpPr>
              <p:cNvPr id="216" name="Freeform 215"/>
              <p:cNvSpPr/>
              <p:nvPr/>
            </p:nvSpPr>
            <p:spPr bwMode="auto">
              <a:xfrm>
                <a:off x="6248400" y="4247777"/>
                <a:ext cx="2121647" cy="1264023"/>
              </a:xfrm>
              <a:custGeom>
                <a:avLst/>
                <a:gdLst>
                  <a:gd name="connsiteX0" fmla="*/ 0 w 2121647"/>
                  <a:gd name="connsiteY0" fmla="*/ 1256552 h 1264023"/>
                  <a:gd name="connsiteX1" fmla="*/ 80682 w 2121647"/>
                  <a:gd name="connsiteY1" fmla="*/ 790388 h 1264023"/>
                  <a:gd name="connsiteX2" fmla="*/ 188259 w 2121647"/>
                  <a:gd name="connsiteY2" fmla="*/ 548341 h 1264023"/>
                  <a:gd name="connsiteX3" fmla="*/ 493059 w 2121647"/>
                  <a:gd name="connsiteY3" fmla="*/ 512482 h 1264023"/>
                  <a:gd name="connsiteX4" fmla="*/ 833718 w 2121647"/>
                  <a:gd name="connsiteY4" fmla="*/ 521447 h 1264023"/>
                  <a:gd name="connsiteX5" fmla="*/ 932329 w 2121647"/>
                  <a:gd name="connsiteY5" fmla="*/ 745564 h 1264023"/>
                  <a:gd name="connsiteX6" fmla="*/ 959224 w 2121647"/>
                  <a:gd name="connsiteY6" fmla="*/ 1041399 h 1264023"/>
                  <a:gd name="connsiteX7" fmla="*/ 1013012 w 2121647"/>
                  <a:gd name="connsiteY7" fmla="*/ 1229658 h 1264023"/>
                  <a:gd name="connsiteX8" fmla="*/ 1165412 w 2121647"/>
                  <a:gd name="connsiteY8" fmla="*/ 1247588 h 1264023"/>
                  <a:gd name="connsiteX9" fmla="*/ 1541929 w 2121647"/>
                  <a:gd name="connsiteY9" fmla="*/ 1247588 h 1264023"/>
                  <a:gd name="connsiteX10" fmla="*/ 1631576 w 2121647"/>
                  <a:gd name="connsiteY10" fmla="*/ 1175870 h 1264023"/>
                  <a:gd name="connsiteX11" fmla="*/ 1775012 w 2121647"/>
                  <a:gd name="connsiteY11" fmla="*/ 1202764 h 1264023"/>
                  <a:gd name="connsiteX12" fmla="*/ 1963271 w 2121647"/>
                  <a:gd name="connsiteY12" fmla="*/ 1077258 h 1264023"/>
                  <a:gd name="connsiteX13" fmla="*/ 2097741 w 2121647"/>
                  <a:gd name="connsiteY13" fmla="*/ 171823 h 1264023"/>
                  <a:gd name="connsiteX14" fmla="*/ 2106706 w 2121647"/>
                  <a:gd name="connsiteY14" fmla="*/ 46317 h 1264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21647" h="1264023">
                    <a:moveTo>
                      <a:pt x="0" y="1256552"/>
                    </a:moveTo>
                    <a:cubicBezTo>
                      <a:pt x="24652" y="1082487"/>
                      <a:pt x="49305" y="908423"/>
                      <a:pt x="80682" y="790388"/>
                    </a:cubicBezTo>
                    <a:cubicBezTo>
                      <a:pt x="112059" y="672353"/>
                      <a:pt x="119530" y="594659"/>
                      <a:pt x="188259" y="548341"/>
                    </a:cubicBezTo>
                    <a:cubicBezTo>
                      <a:pt x="256988" y="502023"/>
                      <a:pt x="385483" y="516964"/>
                      <a:pt x="493059" y="512482"/>
                    </a:cubicBezTo>
                    <a:cubicBezTo>
                      <a:pt x="600635" y="508000"/>
                      <a:pt x="760506" y="482600"/>
                      <a:pt x="833718" y="521447"/>
                    </a:cubicBezTo>
                    <a:cubicBezTo>
                      <a:pt x="906930" y="560294"/>
                      <a:pt x="911411" y="658905"/>
                      <a:pt x="932329" y="745564"/>
                    </a:cubicBezTo>
                    <a:cubicBezTo>
                      <a:pt x="953247" y="832223"/>
                      <a:pt x="945777" y="960717"/>
                      <a:pt x="959224" y="1041399"/>
                    </a:cubicBezTo>
                    <a:cubicBezTo>
                      <a:pt x="972671" y="1122081"/>
                      <a:pt x="978647" y="1195293"/>
                      <a:pt x="1013012" y="1229658"/>
                    </a:cubicBezTo>
                    <a:cubicBezTo>
                      <a:pt x="1047377" y="1264023"/>
                      <a:pt x="1077259" y="1244600"/>
                      <a:pt x="1165412" y="1247588"/>
                    </a:cubicBezTo>
                    <a:cubicBezTo>
                      <a:pt x="1253565" y="1250576"/>
                      <a:pt x="1464235" y="1259541"/>
                      <a:pt x="1541929" y="1247588"/>
                    </a:cubicBezTo>
                    <a:cubicBezTo>
                      <a:pt x="1619623" y="1235635"/>
                      <a:pt x="1592729" y="1183341"/>
                      <a:pt x="1631576" y="1175870"/>
                    </a:cubicBezTo>
                    <a:cubicBezTo>
                      <a:pt x="1670423" y="1168399"/>
                      <a:pt x="1719730" y="1219199"/>
                      <a:pt x="1775012" y="1202764"/>
                    </a:cubicBezTo>
                    <a:cubicBezTo>
                      <a:pt x="1830295" y="1186329"/>
                      <a:pt x="1909483" y="1249081"/>
                      <a:pt x="1963271" y="1077258"/>
                    </a:cubicBezTo>
                    <a:cubicBezTo>
                      <a:pt x="2017059" y="905435"/>
                      <a:pt x="2073835" y="343647"/>
                      <a:pt x="2097741" y="171823"/>
                    </a:cubicBezTo>
                    <a:cubicBezTo>
                      <a:pt x="2121647" y="0"/>
                      <a:pt x="2114176" y="23158"/>
                      <a:pt x="2106706" y="46317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17" name="Freeform 216"/>
              <p:cNvSpPr/>
              <p:nvPr/>
            </p:nvSpPr>
            <p:spPr bwMode="auto">
              <a:xfrm>
                <a:off x="6248400" y="4267553"/>
                <a:ext cx="2077183" cy="1227812"/>
              </a:xfrm>
              <a:custGeom>
                <a:avLst/>
                <a:gdLst>
                  <a:gd name="connsiteX0" fmla="*/ 0 w 2411506"/>
                  <a:gd name="connsiteY0" fmla="*/ 2133600 h 2133600"/>
                  <a:gd name="connsiteX1" fmla="*/ 143435 w 2411506"/>
                  <a:gd name="connsiteY1" fmla="*/ 1093694 h 2133600"/>
                  <a:gd name="connsiteX2" fmla="*/ 331694 w 2411506"/>
                  <a:gd name="connsiteY2" fmla="*/ 851647 h 2133600"/>
                  <a:gd name="connsiteX3" fmla="*/ 726141 w 2411506"/>
                  <a:gd name="connsiteY3" fmla="*/ 815788 h 2133600"/>
                  <a:gd name="connsiteX4" fmla="*/ 1649506 w 2411506"/>
                  <a:gd name="connsiteY4" fmla="*/ 797859 h 2133600"/>
                  <a:gd name="connsiteX5" fmla="*/ 2160494 w 2411506"/>
                  <a:gd name="connsiteY5" fmla="*/ 573741 h 2133600"/>
                  <a:gd name="connsiteX6" fmla="*/ 2411506 w 2411506"/>
                  <a:gd name="connsiteY6" fmla="*/ 0 h 213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11506" h="2133600">
                    <a:moveTo>
                      <a:pt x="0" y="2133600"/>
                    </a:moveTo>
                    <a:cubicBezTo>
                      <a:pt x="44076" y="1720476"/>
                      <a:pt x="88153" y="1307353"/>
                      <a:pt x="143435" y="1093694"/>
                    </a:cubicBezTo>
                    <a:cubicBezTo>
                      <a:pt x="198717" y="880035"/>
                      <a:pt x="234576" y="897965"/>
                      <a:pt x="331694" y="851647"/>
                    </a:cubicBezTo>
                    <a:cubicBezTo>
                      <a:pt x="428812" y="805329"/>
                      <a:pt x="506506" y="824753"/>
                      <a:pt x="726141" y="815788"/>
                    </a:cubicBezTo>
                    <a:cubicBezTo>
                      <a:pt x="945776" y="806823"/>
                      <a:pt x="1410447" y="838200"/>
                      <a:pt x="1649506" y="797859"/>
                    </a:cubicBezTo>
                    <a:cubicBezTo>
                      <a:pt x="1888565" y="757518"/>
                      <a:pt x="2033494" y="706718"/>
                      <a:pt x="2160494" y="573741"/>
                    </a:cubicBezTo>
                    <a:cubicBezTo>
                      <a:pt x="2287494" y="440764"/>
                      <a:pt x="2349500" y="220382"/>
                      <a:pt x="2411506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990000"/>
                </a:solidFill>
                <a:prstDash val="lgDash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18" name="TextBox 217"/>
              <p:cNvSpPr txBox="1"/>
              <p:nvPr/>
            </p:nvSpPr>
            <p:spPr>
              <a:xfrm>
                <a:off x="7015443" y="5463064"/>
                <a:ext cx="4940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Vds</a:t>
                </a:r>
                <a:endParaRPr lang="en-US" sz="1400" dirty="0"/>
              </a:p>
            </p:txBody>
          </p:sp>
          <p:sp>
            <p:nvSpPr>
              <p:cNvPr id="219" name="TextBox 218"/>
              <p:cNvSpPr txBox="1"/>
              <p:nvPr/>
            </p:nvSpPr>
            <p:spPr>
              <a:xfrm rot="16200000">
                <a:off x="5882754" y="4782268"/>
                <a:ext cx="4235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Ids</a:t>
                </a:r>
                <a:endParaRPr lang="en-US" sz="1400" dirty="0"/>
              </a:p>
            </p:txBody>
          </p:sp>
        </p:grpSp>
        <p:sp>
          <p:nvSpPr>
            <p:cNvPr id="211" name="TextBox 210"/>
            <p:cNvSpPr txBox="1"/>
            <p:nvPr/>
          </p:nvSpPr>
          <p:spPr>
            <a:xfrm>
              <a:off x="7271427" y="4838700"/>
              <a:ext cx="8819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Emitter</a:t>
              </a:r>
            </a:p>
            <a:p>
              <a:pPr algn="ctr"/>
              <a:r>
                <a:rPr lang="en-US" sz="1400" dirty="0" smtClean="0"/>
                <a:t>Collapse</a:t>
              </a:r>
              <a:endParaRPr lang="en-US" sz="1400" dirty="0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6486601" y="4457700"/>
              <a:ext cx="1428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Ideal Response</a:t>
              </a:r>
              <a:endParaRPr lang="en-US" sz="1400" dirty="0"/>
            </a:p>
          </p:txBody>
        </p:sp>
      </p:grpSp>
      <p:sp>
        <p:nvSpPr>
          <p:cNvPr id="222" name="TextBox 221"/>
          <p:cNvSpPr txBox="1"/>
          <p:nvPr/>
        </p:nvSpPr>
        <p:spPr>
          <a:xfrm>
            <a:off x="1375947" y="5486397"/>
            <a:ext cx="302503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Thermal Coupling between fingers depends on separation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9160777" y="2067303"/>
            <a:ext cx="2420635" cy="3742720"/>
            <a:chOff x="9374283" y="2038194"/>
            <a:chExt cx="2420635" cy="3742720"/>
          </a:xfrm>
        </p:grpSpPr>
        <p:grpSp>
          <p:nvGrpSpPr>
            <p:cNvPr id="24" name="Group 23"/>
            <p:cNvGrpSpPr/>
            <p:nvPr/>
          </p:nvGrpSpPr>
          <p:grpSpPr>
            <a:xfrm>
              <a:off x="9896513" y="2038194"/>
              <a:ext cx="571071" cy="1454657"/>
              <a:chOff x="9896513" y="2038194"/>
              <a:chExt cx="571071" cy="1454657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9896513" y="2038194"/>
                <a:ext cx="534194" cy="952500"/>
                <a:chOff x="9462546" y="2234086"/>
                <a:chExt cx="534194" cy="952500"/>
              </a:xfrm>
            </p:grpSpPr>
            <p:cxnSp>
              <p:nvCxnSpPr>
                <p:cNvPr id="223" name="Straight Connector 222"/>
                <p:cNvCxnSpPr/>
                <p:nvPr/>
              </p:nvCxnSpPr>
              <p:spPr bwMode="auto">
                <a:xfrm rot="10800000" flipV="1">
                  <a:off x="9727655" y="2444032"/>
                  <a:ext cx="268290" cy="212157"/>
                </a:xfrm>
                <a:prstGeom prst="lin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4" name="Straight Connector 223"/>
                <p:cNvCxnSpPr/>
                <p:nvPr/>
              </p:nvCxnSpPr>
              <p:spPr bwMode="auto">
                <a:xfrm rot="5400000">
                  <a:off x="9497819" y="2673868"/>
                  <a:ext cx="459677" cy="4"/>
                </a:xfrm>
                <a:prstGeom prst="lin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5" name="Straight Connector 224"/>
                <p:cNvCxnSpPr/>
                <p:nvPr/>
              </p:nvCxnSpPr>
              <p:spPr bwMode="auto">
                <a:xfrm>
                  <a:off x="9727655" y="2725433"/>
                  <a:ext cx="266700" cy="211425"/>
                </a:xfrm>
                <a:prstGeom prst="lin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226" name="Straight Connector 225"/>
                <p:cNvCxnSpPr/>
                <p:nvPr/>
              </p:nvCxnSpPr>
              <p:spPr bwMode="auto">
                <a:xfrm rot="16200000" flipV="1">
                  <a:off x="9891370" y="2338661"/>
                  <a:ext cx="209946" cy="795"/>
                </a:xfrm>
                <a:prstGeom prst="lin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7" name="Straight Connector 226"/>
                <p:cNvCxnSpPr/>
                <p:nvPr/>
              </p:nvCxnSpPr>
              <p:spPr bwMode="auto">
                <a:xfrm rot="5400000">
                  <a:off x="9858968" y="3061692"/>
                  <a:ext cx="248993" cy="795"/>
                </a:xfrm>
                <a:prstGeom prst="lin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8" name="Straight Connector 227"/>
                <p:cNvCxnSpPr/>
                <p:nvPr/>
              </p:nvCxnSpPr>
              <p:spPr bwMode="auto">
                <a:xfrm rot="10800000" flipV="1">
                  <a:off x="9462546" y="2690075"/>
                  <a:ext cx="265115" cy="1475"/>
                </a:xfrm>
                <a:prstGeom prst="lin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3" name="Group 22"/>
              <p:cNvGrpSpPr/>
              <p:nvPr/>
            </p:nvGrpSpPr>
            <p:grpSpPr>
              <a:xfrm>
                <a:off x="10368006" y="2997806"/>
                <a:ext cx="99578" cy="495045"/>
                <a:chOff x="9894777" y="3346932"/>
                <a:chExt cx="73702" cy="748846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9895521" y="3459071"/>
                  <a:ext cx="72958" cy="284370"/>
                  <a:chOff x="9895521" y="3459071"/>
                  <a:chExt cx="72958" cy="284370"/>
                </a:xfrm>
              </p:grpSpPr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9896017" y="3459071"/>
                    <a:ext cx="72462" cy="133654"/>
                    <a:chOff x="9896017" y="3459071"/>
                    <a:chExt cx="72462" cy="133654"/>
                  </a:xfrm>
                </p:grpSpPr>
                <p:grpSp>
                  <p:nvGrpSpPr>
                    <p:cNvPr id="11" name="Group 10"/>
                    <p:cNvGrpSpPr/>
                    <p:nvPr/>
                  </p:nvGrpSpPr>
                  <p:grpSpPr>
                    <a:xfrm>
                      <a:off x="9896265" y="3459071"/>
                      <a:ext cx="72214" cy="58091"/>
                      <a:chOff x="9896265" y="3459071"/>
                      <a:chExt cx="72214" cy="58091"/>
                    </a:xfrm>
                  </p:grpSpPr>
                  <p:cxnSp>
                    <p:nvCxnSpPr>
                      <p:cNvPr id="9" name="Straight Connector 8"/>
                      <p:cNvCxnSpPr/>
                      <p:nvPr/>
                    </p:nvCxnSpPr>
                    <p:spPr>
                      <a:xfrm>
                        <a:off x="9930512" y="3459071"/>
                        <a:ext cx="37967" cy="20331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4" name="Straight Connector 193"/>
                      <p:cNvCxnSpPr/>
                      <p:nvPr/>
                    </p:nvCxnSpPr>
                    <p:spPr>
                      <a:xfrm flipV="1">
                        <a:off x="9896265" y="3478625"/>
                        <a:ext cx="71966" cy="3853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0" name="Group 209"/>
                    <p:cNvGrpSpPr/>
                    <p:nvPr/>
                  </p:nvGrpSpPr>
                  <p:grpSpPr>
                    <a:xfrm>
                      <a:off x="9896017" y="3516428"/>
                      <a:ext cx="72214" cy="76297"/>
                      <a:chOff x="9896265" y="3440865"/>
                      <a:chExt cx="72214" cy="76297"/>
                    </a:xfrm>
                  </p:grpSpPr>
                  <p:cxnSp>
                    <p:nvCxnSpPr>
                      <p:cNvPr id="213" name="Straight Connector 212"/>
                      <p:cNvCxnSpPr/>
                      <p:nvPr/>
                    </p:nvCxnSpPr>
                    <p:spPr>
                      <a:xfrm>
                        <a:off x="9896513" y="3440865"/>
                        <a:ext cx="71966" cy="3853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0" name="Straight Connector 229"/>
                      <p:cNvCxnSpPr/>
                      <p:nvPr/>
                    </p:nvCxnSpPr>
                    <p:spPr>
                      <a:xfrm flipV="1">
                        <a:off x="9896265" y="3478625"/>
                        <a:ext cx="71966" cy="3853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231" name="Group 230"/>
                  <p:cNvGrpSpPr/>
                  <p:nvPr/>
                </p:nvGrpSpPr>
                <p:grpSpPr>
                  <a:xfrm>
                    <a:off x="9895521" y="3591581"/>
                    <a:ext cx="72462" cy="151860"/>
                    <a:chOff x="9896017" y="3440865"/>
                    <a:chExt cx="72462" cy="151860"/>
                  </a:xfrm>
                </p:grpSpPr>
                <p:grpSp>
                  <p:nvGrpSpPr>
                    <p:cNvPr id="232" name="Group 231"/>
                    <p:cNvGrpSpPr/>
                    <p:nvPr/>
                  </p:nvGrpSpPr>
                  <p:grpSpPr>
                    <a:xfrm>
                      <a:off x="9896265" y="3440865"/>
                      <a:ext cx="72214" cy="76297"/>
                      <a:chOff x="9896265" y="3440865"/>
                      <a:chExt cx="72214" cy="76297"/>
                    </a:xfrm>
                  </p:grpSpPr>
                  <p:cxnSp>
                    <p:nvCxnSpPr>
                      <p:cNvPr id="236" name="Straight Connector 235"/>
                      <p:cNvCxnSpPr/>
                      <p:nvPr/>
                    </p:nvCxnSpPr>
                    <p:spPr>
                      <a:xfrm>
                        <a:off x="9896513" y="3440865"/>
                        <a:ext cx="71966" cy="3853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7" name="Straight Connector 236"/>
                      <p:cNvCxnSpPr/>
                      <p:nvPr/>
                    </p:nvCxnSpPr>
                    <p:spPr>
                      <a:xfrm flipV="1">
                        <a:off x="9896265" y="3478625"/>
                        <a:ext cx="71966" cy="3853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33" name="Group 232"/>
                    <p:cNvGrpSpPr/>
                    <p:nvPr/>
                  </p:nvGrpSpPr>
                  <p:grpSpPr>
                    <a:xfrm>
                      <a:off x="9896017" y="3516428"/>
                      <a:ext cx="72214" cy="76297"/>
                      <a:chOff x="9896265" y="3440865"/>
                      <a:chExt cx="72214" cy="76297"/>
                    </a:xfrm>
                  </p:grpSpPr>
                  <p:cxnSp>
                    <p:nvCxnSpPr>
                      <p:cNvPr id="234" name="Straight Connector 233"/>
                      <p:cNvCxnSpPr/>
                      <p:nvPr/>
                    </p:nvCxnSpPr>
                    <p:spPr>
                      <a:xfrm>
                        <a:off x="9896513" y="3440865"/>
                        <a:ext cx="71966" cy="3853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5" name="Straight Connector 234"/>
                      <p:cNvCxnSpPr/>
                      <p:nvPr/>
                    </p:nvCxnSpPr>
                    <p:spPr>
                      <a:xfrm flipV="1">
                        <a:off x="9896265" y="3478625"/>
                        <a:ext cx="71966" cy="3853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238" name="Group 237"/>
                <p:cNvGrpSpPr/>
                <p:nvPr/>
              </p:nvGrpSpPr>
              <p:grpSpPr>
                <a:xfrm>
                  <a:off x="9894777" y="3743441"/>
                  <a:ext cx="72710" cy="243565"/>
                  <a:chOff x="9895769" y="3440865"/>
                  <a:chExt cx="72710" cy="243565"/>
                </a:xfrm>
              </p:grpSpPr>
              <p:grpSp>
                <p:nvGrpSpPr>
                  <p:cNvPr id="239" name="Group 238"/>
                  <p:cNvGrpSpPr/>
                  <p:nvPr/>
                </p:nvGrpSpPr>
                <p:grpSpPr>
                  <a:xfrm>
                    <a:off x="9896017" y="3440865"/>
                    <a:ext cx="72462" cy="151860"/>
                    <a:chOff x="9896017" y="3440865"/>
                    <a:chExt cx="72462" cy="151860"/>
                  </a:xfrm>
                </p:grpSpPr>
                <p:grpSp>
                  <p:nvGrpSpPr>
                    <p:cNvPr id="247" name="Group 246"/>
                    <p:cNvGrpSpPr/>
                    <p:nvPr/>
                  </p:nvGrpSpPr>
                  <p:grpSpPr>
                    <a:xfrm>
                      <a:off x="9896265" y="3440865"/>
                      <a:ext cx="72214" cy="76297"/>
                      <a:chOff x="9896265" y="3440865"/>
                      <a:chExt cx="72214" cy="76297"/>
                    </a:xfrm>
                  </p:grpSpPr>
                  <p:cxnSp>
                    <p:nvCxnSpPr>
                      <p:cNvPr id="251" name="Straight Connector 250"/>
                      <p:cNvCxnSpPr/>
                      <p:nvPr/>
                    </p:nvCxnSpPr>
                    <p:spPr>
                      <a:xfrm>
                        <a:off x="9896513" y="3440865"/>
                        <a:ext cx="71966" cy="3853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2" name="Straight Connector 251"/>
                      <p:cNvCxnSpPr/>
                      <p:nvPr/>
                    </p:nvCxnSpPr>
                    <p:spPr>
                      <a:xfrm flipV="1">
                        <a:off x="9896265" y="3478625"/>
                        <a:ext cx="71966" cy="3853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48" name="Group 247"/>
                    <p:cNvGrpSpPr/>
                    <p:nvPr/>
                  </p:nvGrpSpPr>
                  <p:grpSpPr>
                    <a:xfrm>
                      <a:off x="9896017" y="3516428"/>
                      <a:ext cx="72214" cy="76297"/>
                      <a:chOff x="9896265" y="3440865"/>
                      <a:chExt cx="72214" cy="76297"/>
                    </a:xfrm>
                  </p:grpSpPr>
                  <p:cxnSp>
                    <p:nvCxnSpPr>
                      <p:cNvPr id="249" name="Straight Connector 248"/>
                      <p:cNvCxnSpPr/>
                      <p:nvPr/>
                    </p:nvCxnSpPr>
                    <p:spPr>
                      <a:xfrm>
                        <a:off x="9896513" y="3440865"/>
                        <a:ext cx="71966" cy="3853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0" name="Straight Connector 249"/>
                      <p:cNvCxnSpPr/>
                      <p:nvPr/>
                    </p:nvCxnSpPr>
                    <p:spPr>
                      <a:xfrm flipV="1">
                        <a:off x="9896265" y="3478625"/>
                        <a:ext cx="71966" cy="3853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240" name="Group 239"/>
                  <p:cNvGrpSpPr/>
                  <p:nvPr/>
                </p:nvGrpSpPr>
                <p:grpSpPr>
                  <a:xfrm>
                    <a:off x="9895769" y="3591581"/>
                    <a:ext cx="72214" cy="92849"/>
                    <a:chOff x="9896265" y="3440865"/>
                    <a:chExt cx="72214" cy="92849"/>
                  </a:xfrm>
                </p:grpSpPr>
                <p:grpSp>
                  <p:nvGrpSpPr>
                    <p:cNvPr id="241" name="Group 240"/>
                    <p:cNvGrpSpPr/>
                    <p:nvPr/>
                  </p:nvGrpSpPr>
                  <p:grpSpPr>
                    <a:xfrm>
                      <a:off x="9896265" y="3440865"/>
                      <a:ext cx="72214" cy="76297"/>
                      <a:chOff x="9896265" y="3440865"/>
                      <a:chExt cx="72214" cy="76297"/>
                    </a:xfrm>
                  </p:grpSpPr>
                  <p:cxnSp>
                    <p:nvCxnSpPr>
                      <p:cNvPr id="245" name="Straight Connector 244"/>
                      <p:cNvCxnSpPr/>
                      <p:nvPr/>
                    </p:nvCxnSpPr>
                    <p:spPr>
                      <a:xfrm>
                        <a:off x="9896513" y="3440865"/>
                        <a:ext cx="71966" cy="3853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6" name="Straight Connector 245"/>
                      <p:cNvCxnSpPr/>
                      <p:nvPr/>
                    </p:nvCxnSpPr>
                    <p:spPr>
                      <a:xfrm flipV="1">
                        <a:off x="9896265" y="3478625"/>
                        <a:ext cx="71966" cy="3853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43" name="Straight Connector 242"/>
                    <p:cNvCxnSpPr/>
                    <p:nvPr/>
                  </p:nvCxnSpPr>
                  <p:spPr>
                    <a:xfrm>
                      <a:off x="9896265" y="3516428"/>
                      <a:ext cx="32281" cy="17286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20" name="Straight Connector 19"/>
                <p:cNvCxnSpPr/>
                <p:nvPr/>
              </p:nvCxnSpPr>
              <p:spPr>
                <a:xfrm flipV="1">
                  <a:off x="9929812" y="3346932"/>
                  <a:ext cx="0" cy="11105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9929812" y="3987006"/>
                  <a:ext cx="0" cy="10877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9374283" y="4379991"/>
              <a:ext cx="1037700" cy="952500"/>
              <a:chOff x="9374283" y="4379991"/>
              <a:chExt cx="1037700" cy="952500"/>
            </a:xfrm>
          </p:grpSpPr>
          <p:grpSp>
            <p:nvGrpSpPr>
              <p:cNvPr id="254" name="Group 253"/>
              <p:cNvGrpSpPr/>
              <p:nvPr/>
            </p:nvGrpSpPr>
            <p:grpSpPr>
              <a:xfrm>
                <a:off x="9877789" y="4379991"/>
                <a:ext cx="534194" cy="952500"/>
                <a:chOff x="9462546" y="2234086"/>
                <a:chExt cx="534194" cy="952500"/>
              </a:xfrm>
            </p:grpSpPr>
            <p:cxnSp>
              <p:nvCxnSpPr>
                <p:cNvPr id="286" name="Straight Connector 285"/>
                <p:cNvCxnSpPr/>
                <p:nvPr/>
              </p:nvCxnSpPr>
              <p:spPr bwMode="auto">
                <a:xfrm rot="10800000" flipV="1">
                  <a:off x="9727655" y="2444032"/>
                  <a:ext cx="268290" cy="212157"/>
                </a:xfrm>
                <a:prstGeom prst="lin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7" name="Straight Connector 286"/>
                <p:cNvCxnSpPr/>
                <p:nvPr/>
              </p:nvCxnSpPr>
              <p:spPr bwMode="auto">
                <a:xfrm rot="5400000">
                  <a:off x="9497819" y="2673868"/>
                  <a:ext cx="459677" cy="4"/>
                </a:xfrm>
                <a:prstGeom prst="lin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8" name="Straight Connector 287"/>
                <p:cNvCxnSpPr/>
                <p:nvPr/>
              </p:nvCxnSpPr>
              <p:spPr bwMode="auto">
                <a:xfrm>
                  <a:off x="9727655" y="2725433"/>
                  <a:ext cx="266700" cy="211425"/>
                </a:xfrm>
                <a:prstGeom prst="lin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289" name="Straight Connector 288"/>
                <p:cNvCxnSpPr/>
                <p:nvPr/>
              </p:nvCxnSpPr>
              <p:spPr bwMode="auto">
                <a:xfrm rot="16200000" flipV="1">
                  <a:off x="9891370" y="2338661"/>
                  <a:ext cx="209946" cy="795"/>
                </a:xfrm>
                <a:prstGeom prst="lin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0" name="Straight Connector 289"/>
                <p:cNvCxnSpPr/>
                <p:nvPr/>
              </p:nvCxnSpPr>
              <p:spPr bwMode="auto">
                <a:xfrm rot="5400000">
                  <a:off x="9858968" y="3061692"/>
                  <a:ext cx="248993" cy="795"/>
                </a:xfrm>
                <a:prstGeom prst="lin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1" name="Straight Connector 290"/>
                <p:cNvCxnSpPr/>
                <p:nvPr/>
              </p:nvCxnSpPr>
              <p:spPr bwMode="auto">
                <a:xfrm rot="10800000" flipV="1">
                  <a:off x="9462546" y="2690075"/>
                  <a:ext cx="265115" cy="1475"/>
                </a:xfrm>
                <a:prstGeom prst="lin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55" name="Group 254"/>
              <p:cNvGrpSpPr/>
              <p:nvPr/>
            </p:nvGrpSpPr>
            <p:grpSpPr>
              <a:xfrm rot="5400000">
                <a:off x="9572017" y="4589569"/>
                <a:ext cx="99578" cy="495045"/>
                <a:chOff x="9894777" y="3346932"/>
                <a:chExt cx="73702" cy="748846"/>
              </a:xfrm>
            </p:grpSpPr>
            <p:grpSp>
              <p:nvGrpSpPr>
                <p:cNvPr id="256" name="Group 255"/>
                <p:cNvGrpSpPr/>
                <p:nvPr/>
              </p:nvGrpSpPr>
              <p:grpSpPr>
                <a:xfrm>
                  <a:off x="9895521" y="3459071"/>
                  <a:ext cx="72958" cy="284370"/>
                  <a:chOff x="9895521" y="3459071"/>
                  <a:chExt cx="72958" cy="284370"/>
                </a:xfrm>
              </p:grpSpPr>
              <p:grpSp>
                <p:nvGrpSpPr>
                  <p:cNvPr id="272" name="Group 271"/>
                  <p:cNvGrpSpPr/>
                  <p:nvPr/>
                </p:nvGrpSpPr>
                <p:grpSpPr>
                  <a:xfrm>
                    <a:off x="9896017" y="3459071"/>
                    <a:ext cx="72462" cy="133654"/>
                    <a:chOff x="9896017" y="3459071"/>
                    <a:chExt cx="72462" cy="133654"/>
                  </a:xfrm>
                </p:grpSpPr>
                <p:grpSp>
                  <p:nvGrpSpPr>
                    <p:cNvPr id="280" name="Group 279"/>
                    <p:cNvGrpSpPr/>
                    <p:nvPr/>
                  </p:nvGrpSpPr>
                  <p:grpSpPr>
                    <a:xfrm>
                      <a:off x="9896265" y="3459071"/>
                      <a:ext cx="72214" cy="58091"/>
                      <a:chOff x="9896265" y="3459071"/>
                      <a:chExt cx="72214" cy="58091"/>
                    </a:xfrm>
                  </p:grpSpPr>
                  <p:cxnSp>
                    <p:nvCxnSpPr>
                      <p:cNvPr id="284" name="Straight Connector 283"/>
                      <p:cNvCxnSpPr/>
                      <p:nvPr/>
                    </p:nvCxnSpPr>
                    <p:spPr>
                      <a:xfrm>
                        <a:off x="9930512" y="3459071"/>
                        <a:ext cx="37967" cy="20331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5" name="Straight Connector 284"/>
                      <p:cNvCxnSpPr/>
                      <p:nvPr/>
                    </p:nvCxnSpPr>
                    <p:spPr>
                      <a:xfrm flipV="1">
                        <a:off x="9896265" y="3478625"/>
                        <a:ext cx="71966" cy="3853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81" name="Group 280"/>
                    <p:cNvGrpSpPr/>
                    <p:nvPr/>
                  </p:nvGrpSpPr>
                  <p:grpSpPr>
                    <a:xfrm>
                      <a:off x="9896017" y="3516428"/>
                      <a:ext cx="72214" cy="76297"/>
                      <a:chOff x="9896265" y="3440865"/>
                      <a:chExt cx="72214" cy="76297"/>
                    </a:xfrm>
                  </p:grpSpPr>
                  <p:cxnSp>
                    <p:nvCxnSpPr>
                      <p:cNvPr id="282" name="Straight Connector 281"/>
                      <p:cNvCxnSpPr/>
                      <p:nvPr/>
                    </p:nvCxnSpPr>
                    <p:spPr>
                      <a:xfrm>
                        <a:off x="9896513" y="3440865"/>
                        <a:ext cx="71966" cy="3853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3" name="Straight Connector 282"/>
                      <p:cNvCxnSpPr/>
                      <p:nvPr/>
                    </p:nvCxnSpPr>
                    <p:spPr>
                      <a:xfrm flipV="1">
                        <a:off x="9896265" y="3478625"/>
                        <a:ext cx="71966" cy="3853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273" name="Group 272"/>
                  <p:cNvGrpSpPr/>
                  <p:nvPr/>
                </p:nvGrpSpPr>
                <p:grpSpPr>
                  <a:xfrm>
                    <a:off x="9895521" y="3591581"/>
                    <a:ext cx="72462" cy="151860"/>
                    <a:chOff x="9896017" y="3440865"/>
                    <a:chExt cx="72462" cy="151860"/>
                  </a:xfrm>
                </p:grpSpPr>
                <p:grpSp>
                  <p:nvGrpSpPr>
                    <p:cNvPr id="274" name="Group 273"/>
                    <p:cNvGrpSpPr/>
                    <p:nvPr/>
                  </p:nvGrpSpPr>
                  <p:grpSpPr>
                    <a:xfrm>
                      <a:off x="9896265" y="3440865"/>
                      <a:ext cx="72214" cy="76297"/>
                      <a:chOff x="9896265" y="3440865"/>
                      <a:chExt cx="72214" cy="76297"/>
                    </a:xfrm>
                  </p:grpSpPr>
                  <p:cxnSp>
                    <p:nvCxnSpPr>
                      <p:cNvPr id="278" name="Straight Connector 277"/>
                      <p:cNvCxnSpPr/>
                      <p:nvPr/>
                    </p:nvCxnSpPr>
                    <p:spPr>
                      <a:xfrm>
                        <a:off x="9896513" y="3440865"/>
                        <a:ext cx="71966" cy="3853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9" name="Straight Connector 278"/>
                      <p:cNvCxnSpPr/>
                      <p:nvPr/>
                    </p:nvCxnSpPr>
                    <p:spPr>
                      <a:xfrm flipV="1">
                        <a:off x="9896265" y="3478625"/>
                        <a:ext cx="71966" cy="3853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75" name="Group 274"/>
                    <p:cNvGrpSpPr/>
                    <p:nvPr/>
                  </p:nvGrpSpPr>
                  <p:grpSpPr>
                    <a:xfrm>
                      <a:off x="9896017" y="3516428"/>
                      <a:ext cx="72214" cy="76297"/>
                      <a:chOff x="9896265" y="3440865"/>
                      <a:chExt cx="72214" cy="76297"/>
                    </a:xfrm>
                  </p:grpSpPr>
                  <p:cxnSp>
                    <p:nvCxnSpPr>
                      <p:cNvPr id="276" name="Straight Connector 275"/>
                      <p:cNvCxnSpPr/>
                      <p:nvPr/>
                    </p:nvCxnSpPr>
                    <p:spPr>
                      <a:xfrm>
                        <a:off x="9896513" y="3440865"/>
                        <a:ext cx="71966" cy="3853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7" name="Straight Connector 276"/>
                      <p:cNvCxnSpPr/>
                      <p:nvPr/>
                    </p:nvCxnSpPr>
                    <p:spPr>
                      <a:xfrm flipV="1">
                        <a:off x="9896265" y="3478625"/>
                        <a:ext cx="71966" cy="3853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257" name="Group 256"/>
                <p:cNvGrpSpPr/>
                <p:nvPr/>
              </p:nvGrpSpPr>
              <p:grpSpPr>
                <a:xfrm>
                  <a:off x="9894777" y="3743441"/>
                  <a:ext cx="72710" cy="243565"/>
                  <a:chOff x="9895769" y="3440865"/>
                  <a:chExt cx="72710" cy="243565"/>
                </a:xfrm>
              </p:grpSpPr>
              <p:grpSp>
                <p:nvGrpSpPr>
                  <p:cNvPr id="260" name="Group 259"/>
                  <p:cNvGrpSpPr/>
                  <p:nvPr/>
                </p:nvGrpSpPr>
                <p:grpSpPr>
                  <a:xfrm>
                    <a:off x="9896017" y="3440865"/>
                    <a:ext cx="72462" cy="151860"/>
                    <a:chOff x="9896017" y="3440865"/>
                    <a:chExt cx="72462" cy="151860"/>
                  </a:xfrm>
                </p:grpSpPr>
                <p:grpSp>
                  <p:nvGrpSpPr>
                    <p:cNvPr id="266" name="Group 265"/>
                    <p:cNvGrpSpPr/>
                    <p:nvPr/>
                  </p:nvGrpSpPr>
                  <p:grpSpPr>
                    <a:xfrm>
                      <a:off x="9896265" y="3440865"/>
                      <a:ext cx="72214" cy="76297"/>
                      <a:chOff x="9896265" y="3440865"/>
                      <a:chExt cx="72214" cy="76297"/>
                    </a:xfrm>
                  </p:grpSpPr>
                  <p:cxnSp>
                    <p:nvCxnSpPr>
                      <p:cNvPr id="270" name="Straight Connector 269"/>
                      <p:cNvCxnSpPr/>
                      <p:nvPr/>
                    </p:nvCxnSpPr>
                    <p:spPr>
                      <a:xfrm>
                        <a:off x="9896513" y="3440865"/>
                        <a:ext cx="71966" cy="3853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1" name="Straight Connector 270"/>
                      <p:cNvCxnSpPr/>
                      <p:nvPr/>
                    </p:nvCxnSpPr>
                    <p:spPr>
                      <a:xfrm flipV="1">
                        <a:off x="9896265" y="3478625"/>
                        <a:ext cx="71966" cy="3853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67" name="Group 266"/>
                    <p:cNvGrpSpPr/>
                    <p:nvPr/>
                  </p:nvGrpSpPr>
                  <p:grpSpPr>
                    <a:xfrm>
                      <a:off x="9896017" y="3516428"/>
                      <a:ext cx="72214" cy="76297"/>
                      <a:chOff x="9896265" y="3440865"/>
                      <a:chExt cx="72214" cy="76297"/>
                    </a:xfrm>
                  </p:grpSpPr>
                  <p:cxnSp>
                    <p:nvCxnSpPr>
                      <p:cNvPr id="268" name="Straight Connector 267"/>
                      <p:cNvCxnSpPr/>
                      <p:nvPr/>
                    </p:nvCxnSpPr>
                    <p:spPr>
                      <a:xfrm>
                        <a:off x="9896513" y="3440865"/>
                        <a:ext cx="71966" cy="3853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9" name="Straight Connector 268"/>
                      <p:cNvCxnSpPr/>
                      <p:nvPr/>
                    </p:nvCxnSpPr>
                    <p:spPr>
                      <a:xfrm flipV="1">
                        <a:off x="9896265" y="3478625"/>
                        <a:ext cx="71966" cy="3853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261" name="Group 260"/>
                  <p:cNvGrpSpPr/>
                  <p:nvPr/>
                </p:nvGrpSpPr>
                <p:grpSpPr>
                  <a:xfrm>
                    <a:off x="9895769" y="3591581"/>
                    <a:ext cx="72214" cy="92849"/>
                    <a:chOff x="9896265" y="3440865"/>
                    <a:chExt cx="72214" cy="92849"/>
                  </a:xfrm>
                </p:grpSpPr>
                <p:grpSp>
                  <p:nvGrpSpPr>
                    <p:cNvPr id="262" name="Group 261"/>
                    <p:cNvGrpSpPr/>
                    <p:nvPr/>
                  </p:nvGrpSpPr>
                  <p:grpSpPr>
                    <a:xfrm>
                      <a:off x="9896265" y="3440865"/>
                      <a:ext cx="72214" cy="76297"/>
                      <a:chOff x="9896265" y="3440865"/>
                      <a:chExt cx="72214" cy="76297"/>
                    </a:xfrm>
                  </p:grpSpPr>
                  <p:cxnSp>
                    <p:nvCxnSpPr>
                      <p:cNvPr id="264" name="Straight Connector 263"/>
                      <p:cNvCxnSpPr/>
                      <p:nvPr/>
                    </p:nvCxnSpPr>
                    <p:spPr>
                      <a:xfrm>
                        <a:off x="9896513" y="3440865"/>
                        <a:ext cx="71966" cy="3853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5" name="Straight Connector 264"/>
                      <p:cNvCxnSpPr/>
                      <p:nvPr/>
                    </p:nvCxnSpPr>
                    <p:spPr>
                      <a:xfrm flipV="1">
                        <a:off x="9896265" y="3478625"/>
                        <a:ext cx="71966" cy="3853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63" name="Straight Connector 262"/>
                    <p:cNvCxnSpPr/>
                    <p:nvPr/>
                  </p:nvCxnSpPr>
                  <p:spPr>
                    <a:xfrm>
                      <a:off x="9896265" y="3516428"/>
                      <a:ext cx="32281" cy="17286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258" name="Straight Connector 257"/>
                <p:cNvCxnSpPr/>
                <p:nvPr/>
              </p:nvCxnSpPr>
              <p:spPr>
                <a:xfrm flipV="1">
                  <a:off x="9929812" y="3346932"/>
                  <a:ext cx="0" cy="11105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/>
                <p:cNvCxnSpPr/>
                <p:nvPr/>
              </p:nvCxnSpPr>
              <p:spPr>
                <a:xfrm>
                  <a:off x="9929812" y="3987006"/>
                  <a:ext cx="0" cy="10877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2" name="TextBox 291"/>
            <p:cNvSpPr txBox="1"/>
            <p:nvPr/>
          </p:nvSpPr>
          <p:spPr>
            <a:xfrm>
              <a:off x="9995826" y="5473137"/>
              <a:ext cx="7879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HBT Cell</a:t>
              </a:r>
              <a:endParaRPr lang="en-US" sz="1400" dirty="0"/>
            </a:p>
          </p:txBody>
        </p:sp>
        <p:sp>
          <p:nvSpPr>
            <p:cNvPr id="293" name="TextBox 292"/>
            <p:cNvSpPr txBox="1"/>
            <p:nvPr/>
          </p:nvSpPr>
          <p:spPr>
            <a:xfrm>
              <a:off x="10398310" y="4675372"/>
              <a:ext cx="12743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Base Ballasting</a:t>
              </a:r>
            </a:p>
          </p:txBody>
        </p:sp>
        <p:sp>
          <p:nvSpPr>
            <p:cNvPr id="294" name="TextBox 293"/>
            <p:cNvSpPr txBox="1"/>
            <p:nvPr/>
          </p:nvSpPr>
          <p:spPr>
            <a:xfrm>
              <a:off x="10049835" y="3513470"/>
              <a:ext cx="7879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HBT Cell</a:t>
              </a:r>
              <a:endParaRPr lang="en-US" sz="1400" dirty="0"/>
            </a:p>
          </p:txBody>
        </p:sp>
        <p:sp>
          <p:nvSpPr>
            <p:cNvPr id="295" name="TextBox 294"/>
            <p:cNvSpPr txBox="1"/>
            <p:nvPr/>
          </p:nvSpPr>
          <p:spPr>
            <a:xfrm>
              <a:off x="10323104" y="2342833"/>
              <a:ext cx="1471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Emitter Ballasting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2667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Emitter Crowding &amp; Other Effects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29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15339" y="1690688"/>
            <a:ext cx="302503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Emitter Periphery is more important than Emitter Area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15339" y="3770766"/>
            <a:ext cx="302503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Device layout affects compression characteristics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015339" y="2271640"/>
            <a:ext cx="3275528" cy="1197881"/>
            <a:chOff x="1003911" y="2262985"/>
            <a:chExt cx="3275528" cy="1197881"/>
          </a:xfrm>
        </p:grpSpPr>
        <p:grpSp>
          <p:nvGrpSpPr>
            <p:cNvPr id="16" name="Group 15"/>
            <p:cNvGrpSpPr/>
            <p:nvPr/>
          </p:nvGrpSpPr>
          <p:grpSpPr>
            <a:xfrm>
              <a:off x="1003911" y="2586663"/>
              <a:ext cx="3275528" cy="859176"/>
              <a:chOff x="1141230" y="3016251"/>
              <a:chExt cx="3275528" cy="859176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141230" y="3106403"/>
                <a:ext cx="3275528" cy="76902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834543" y="3106043"/>
                <a:ext cx="1888902" cy="40952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527856" y="3016251"/>
                <a:ext cx="502276" cy="901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221169" y="3016251"/>
                <a:ext cx="502276" cy="9015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834543" y="3016251"/>
                <a:ext cx="502276" cy="9015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914482" y="3016251"/>
                <a:ext cx="502276" cy="9015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141230" y="3016251"/>
                <a:ext cx="502276" cy="9015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2085681" y="3106043"/>
                <a:ext cx="707492" cy="409529"/>
              </a:xfrm>
              <a:custGeom>
                <a:avLst/>
                <a:gdLst>
                  <a:gd name="connsiteX0" fmla="*/ 0 w 707492"/>
                  <a:gd name="connsiteY0" fmla="*/ 3337 h 433839"/>
                  <a:gd name="connsiteX1" fmla="*/ 43384 w 707492"/>
                  <a:gd name="connsiteY1" fmla="*/ 126814 h 433839"/>
                  <a:gd name="connsiteX2" fmla="*/ 160186 w 707492"/>
                  <a:gd name="connsiteY2" fmla="*/ 106791 h 433839"/>
                  <a:gd name="connsiteX3" fmla="*/ 13348 w 707492"/>
                  <a:gd name="connsiteY3" fmla="*/ 293676 h 433839"/>
                  <a:gd name="connsiteX4" fmla="*/ 223594 w 707492"/>
                  <a:gd name="connsiteY4" fmla="*/ 183547 h 433839"/>
                  <a:gd name="connsiteX5" fmla="*/ 126814 w 707492"/>
                  <a:gd name="connsiteY5" fmla="*/ 390455 h 433839"/>
                  <a:gd name="connsiteX6" fmla="*/ 320373 w 707492"/>
                  <a:gd name="connsiteY6" fmla="*/ 223594 h 433839"/>
                  <a:gd name="connsiteX7" fmla="*/ 266978 w 707492"/>
                  <a:gd name="connsiteY7" fmla="*/ 433839 h 433839"/>
                  <a:gd name="connsiteX8" fmla="*/ 403804 w 707492"/>
                  <a:gd name="connsiteY8" fmla="*/ 230268 h 433839"/>
                  <a:gd name="connsiteX9" fmla="*/ 430502 w 707492"/>
                  <a:gd name="connsiteY9" fmla="*/ 433839 h 433839"/>
                  <a:gd name="connsiteX10" fmla="*/ 473886 w 707492"/>
                  <a:gd name="connsiteY10" fmla="*/ 190222 h 433839"/>
                  <a:gd name="connsiteX11" fmla="*/ 574002 w 707492"/>
                  <a:gd name="connsiteY11" fmla="*/ 380443 h 433839"/>
                  <a:gd name="connsiteX12" fmla="*/ 540630 w 707492"/>
                  <a:gd name="connsiteY12" fmla="*/ 130152 h 433839"/>
                  <a:gd name="connsiteX13" fmla="*/ 707492 w 707492"/>
                  <a:gd name="connsiteY13" fmla="*/ 263641 h 433839"/>
                  <a:gd name="connsiteX14" fmla="*/ 667445 w 707492"/>
                  <a:gd name="connsiteY14" fmla="*/ 123477 h 433839"/>
                  <a:gd name="connsiteX15" fmla="*/ 700817 w 707492"/>
                  <a:gd name="connsiteY15" fmla="*/ 0 h 433839"/>
                  <a:gd name="connsiteX0" fmla="*/ 0 w 707492"/>
                  <a:gd name="connsiteY0" fmla="*/ 3337 h 433839"/>
                  <a:gd name="connsiteX1" fmla="*/ 43384 w 707492"/>
                  <a:gd name="connsiteY1" fmla="*/ 126814 h 433839"/>
                  <a:gd name="connsiteX2" fmla="*/ 153512 w 707492"/>
                  <a:gd name="connsiteY2" fmla="*/ 96779 h 433839"/>
                  <a:gd name="connsiteX3" fmla="*/ 13348 w 707492"/>
                  <a:gd name="connsiteY3" fmla="*/ 293676 h 433839"/>
                  <a:gd name="connsiteX4" fmla="*/ 223594 w 707492"/>
                  <a:gd name="connsiteY4" fmla="*/ 183547 h 433839"/>
                  <a:gd name="connsiteX5" fmla="*/ 126814 w 707492"/>
                  <a:gd name="connsiteY5" fmla="*/ 390455 h 433839"/>
                  <a:gd name="connsiteX6" fmla="*/ 320373 w 707492"/>
                  <a:gd name="connsiteY6" fmla="*/ 223594 h 433839"/>
                  <a:gd name="connsiteX7" fmla="*/ 266978 w 707492"/>
                  <a:gd name="connsiteY7" fmla="*/ 433839 h 433839"/>
                  <a:gd name="connsiteX8" fmla="*/ 403804 w 707492"/>
                  <a:gd name="connsiteY8" fmla="*/ 230268 h 433839"/>
                  <a:gd name="connsiteX9" fmla="*/ 430502 w 707492"/>
                  <a:gd name="connsiteY9" fmla="*/ 433839 h 433839"/>
                  <a:gd name="connsiteX10" fmla="*/ 473886 w 707492"/>
                  <a:gd name="connsiteY10" fmla="*/ 190222 h 433839"/>
                  <a:gd name="connsiteX11" fmla="*/ 574002 w 707492"/>
                  <a:gd name="connsiteY11" fmla="*/ 380443 h 433839"/>
                  <a:gd name="connsiteX12" fmla="*/ 540630 w 707492"/>
                  <a:gd name="connsiteY12" fmla="*/ 130152 h 433839"/>
                  <a:gd name="connsiteX13" fmla="*/ 707492 w 707492"/>
                  <a:gd name="connsiteY13" fmla="*/ 263641 h 433839"/>
                  <a:gd name="connsiteX14" fmla="*/ 667445 w 707492"/>
                  <a:gd name="connsiteY14" fmla="*/ 123477 h 433839"/>
                  <a:gd name="connsiteX15" fmla="*/ 700817 w 707492"/>
                  <a:gd name="connsiteY15" fmla="*/ 0 h 433839"/>
                  <a:gd name="connsiteX0" fmla="*/ 0 w 707492"/>
                  <a:gd name="connsiteY0" fmla="*/ 3337 h 463874"/>
                  <a:gd name="connsiteX1" fmla="*/ 43384 w 707492"/>
                  <a:gd name="connsiteY1" fmla="*/ 126814 h 463874"/>
                  <a:gd name="connsiteX2" fmla="*/ 153512 w 707492"/>
                  <a:gd name="connsiteY2" fmla="*/ 96779 h 463874"/>
                  <a:gd name="connsiteX3" fmla="*/ 13348 w 707492"/>
                  <a:gd name="connsiteY3" fmla="*/ 293676 h 463874"/>
                  <a:gd name="connsiteX4" fmla="*/ 223594 w 707492"/>
                  <a:gd name="connsiteY4" fmla="*/ 183547 h 463874"/>
                  <a:gd name="connsiteX5" fmla="*/ 126814 w 707492"/>
                  <a:gd name="connsiteY5" fmla="*/ 390455 h 463874"/>
                  <a:gd name="connsiteX6" fmla="*/ 320373 w 707492"/>
                  <a:gd name="connsiteY6" fmla="*/ 223594 h 463874"/>
                  <a:gd name="connsiteX7" fmla="*/ 266978 w 707492"/>
                  <a:gd name="connsiteY7" fmla="*/ 463874 h 463874"/>
                  <a:gd name="connsiteX8" fmla="*/ 403804 w 707492"/>
                  <a:gd name="connsiteY8" fmla="*/ 230268 h 463874"/>
                  <a:gd name="connsiteX9" fmla="*/ 430502 w 707492"/>
                  <a:gd name="connsiteY9" fmla="*/ 433839 h 463874"/>
                  <a:gd name="connsiteX10" fmla="*/ 473886 w 707492"/>
                  <a:gd name="connsiteY10" fmla="*/ 190222 h 463874"/>
                  <a:gd name="connsiteX11" fmla="*/ 574002 w 707492"/>
                  <a:gd name="connsiteY11" fmla="*/ 380443 h 463874"/>
                  <a:gd name="connsiteX12" fmla="*/ 540630 w 707492"/>
                  <a:gd name="connsiteY12" fmla="*/ 130152 h 463874"/>
                  <a:gd name="connsiteX13" fmla="*/ 707492 w 707492"/>
                  <a:gd name="connsiteY13" fmla="*/ 263641 h 463874"/>
                  <a:gd name="connsiteX14" fmla="*/ 667445 w 707492"/>
                  <a:gd name="connsiteY14" fmla="*/ 123477 h 463874"/>
                  <a:gd name="connsiteX15" fmla="*/ 700817 w 707492"/>
                  <a:gd name="connsiteY15" fmla="*/ 0 h 463874"/>
                  <a:gd name="connsiteX0" fmla="*/ 0 w 707492"/>
                  <a:gd name="connsiteY0" fmla="*/ 3337 h 447188"/>
                  <a:gd name="connsiteX1" fmla="*/ 43384 w 707492"/>
                  <a:gd name="connsiteY1" fmla="*/ 126814 h 447188"/>
                  <a:gd name="connsiteX2" fmla="*/ 153512 w 707492"/>
                  <a:gd name="connsiteY2" fmla="*/ 96779 h 447188"/>
                  <a:gd name="connsiteX3" fmla="*/ 13348 w 707492"/>
                  <a:gd name="connsiteY3" fmla="*/ 293676 h 447188"/>
                  <a:gd name="connsiteX4" fmla="*/ 223594 w 707492"/>
                  <a:gd name="connsiteY4" fmla="*/ 183547 h 447188"/>
                  <a:gd name="connsiteX5" fmla="*/ 126814 w 707492"/>
                  <a:gd name="connsiteY5" fmla="*/ 390455 h 447188"/>
                  <a:gd name="connsiteX6" fmla="*/ 320373 w 707492"/>
                  <a:gd name="connsiteY6" fmla="*/ 223594 h 447188"/>
                  <a:gd name="connsiteX7" fmla="*/ 287001 w 707492"/>
                  <a:gd name="connsiteY7" fmla="*/ 447188 h 447188"/>
                  <a:gd name="connsiteX8" fmla="*/ 403804 w 707492"/>
                  <a:gd name="connsiteY8" fmla="*/ 230268 h 447188"/>
                  <a:gd name="connsiteX9" fmla="*/ 430502 w 707492"/>
                  <a:gd name="connsiteY9" fmla="*/ 433839 h 447188"/>
                  <a:gd name="connsiteX10" fmla="*/ 473886 w 707492"/>
                  <a:gd name="connsiteY10" fmla="*/ 190222 h 447188"/>
                  <a:gd name="connsiteX11" fmla="*/ 574002 w 707492"/>
                  <a:gd name="connsiteY11" fmla="*/ 380443 h 447188"/>
                  <a:gd name="connsiteX12" fmla="*/ 540630 w 707492"/>
                  <a:gd name="connsiteY12" fmla="*/ 130152 h 447188"/>
                  <a:gd name="connsiteX13" fmla="*/ 707492 w 707492"/>
                  <a:gd name="connsiteY13" fmla="*/ 263641 h 447188"/>
                  <a:gd name="connsiteX14" fmla="*/ 667445 w 707492"/>
                  <a:gd name="connsiteY14" fmla="*/ 123477 h 447188"/>
                  <a:gd name="connsiteX15" fmla="*/ 700817 w 707492"/>
                  <a:gd name="connsiteY15" fmla="*/ 0 h 447188"/>
                  <a:gd name="connsiteX0" fmla="*/ 0 w 707492"/>
                  <a:gd name="connsiteY0" fmla="*/ 3337 h 447188"/>
                  <a:gd name="connsiteX1" fmla="*/ 43384 w 707492"/>
                  <a:gd name="connsiteY1" fmla="*/ 126814 h 447188"/>
                  <a:gd name="connsiteX2" fmla="*/ 153512 w 707492"/>
                  <a:gd name="connsiteY2" fmla="*/ 96779 h 447188"/>
                  <a:gd name="connsiteX3" fmla="*/ 13348 w 707492"/>
                  <a:gd name="connsiteY3" fmla="*/ 293676 h 447188"/>
                  <a:gd name="connsiteX4" fmla="*/ 223594 w 707492"/>
                  <a:gd name="connsiteY4" fmla="*/ 183547 h 447188"/>
                  <a:gd name="connsiteX5" fmla="*/ 126814 w 707492"/>
                  <a:gd name="connsiteY5" fmla="*/ 390455 h 447188"/>
                  <a:gd name="connsiteX6" fmla="*/ 320373 w 707492"/>
                  <a:gd name="connsiteY6" fmla="*/ 223594 h 447188"/>
                  <a:gd name="connsiteX7" fmla="*/ 287001 w 707492"/>
                  <a:gd name="connsiteY7" fmla="*/ 447188 h 447188"/>
                  <a:gd name="connsiteX8" fmla="*/ 403804 w 707492"/>
                  <a:gd name="connsiteY8" fmla="*/ 230268 h 447188"/>
                  <a:gd name="connsiteX9" fmla="*/ 453863 w 707492"/>
                  <a:gd name="connsiteY9" fmla="*/ 433839 h 447188"/>
                  <a:gd name="connsiteX10" fmla="*/ 473886 w 707492"/>
                  <a:gd name="connsiteY10" fmla="*/ 190222 h 447188"/>
                  <a:gd name="connsiteX11" fmla="*/ 574002 w 707492"/>
                  <a:gd name="connsiteY11" fmla="*/ 380443 h 447188"/>
                  <a:gd name="connsiteX12" fmla="*/ 540630 w 707492"/>
                  <a:gd name="connsiteY12" fmla="*/ 130152 h 447188"/>
                  <a:gd name="connsiteX13" fmla="*/ 707492 w 707492"/>
                  <a:gd name="connsiteY13" fmla="*/ 263641 h 447188"/>
                  <a:gd name="connsiteX14" fmla="*/ 667445 w 707492"/>
                  <a:gd name="connsiteY14" fmla="*/ 123477 h 447188"/>
                  <a:gd name="connsiteX15" fmla="*/ 700817 w 707492"/>
                  <a:gd name="connsiteY15" fmla="*/ 0 h 447188"/>
                  <a:gd name="connsiteX0" fmla="*/ 0 w 707492"/>
                  <a:gd name="connsiteY0" fmla="*/ 3337 h 447188"/>
                  <a:gd name="connsiteX1" fmla="*/ 43384 w 707492"/>
                  <a:gd name="connsiteY1" fmla="*/ 126814 h 447188"/>
                  <a:gd name="connsiteX2" fmla="*/ 153512 w 707492"/>
                  <a:gd name="connsiteY2" fmla="*/ 96779 h 447188"/>
                  <a:gd name="connsiteX3" fmla="*/ 13348 w 707492"/>
                  <a:gd name="connsiteY3" fmla="*/ 293676 h 447188"/>
                  <a:gd name="connsiteX4" fmla="*/ 223594 w 707492"/>
                  <a:gd name="connsiteY4" fmla="*/ 183547 h 447188"/>
                  <a:gd name="connsiteX5" fmla="*/ 126814 w 707492"/>
                  <a:gd name="connsiteY5" fmla="*/ 390455 h 447188"/>
                  <a:gd name="connsiteX6" fmla="*/ 320373 w 707492"/>
                  <a:gd name="connsiteY6" fmla="*/ 223594 h 447188"/>
                  <a:gd name="connsiteX7" fmla="*/ 287001 w 707492"/>
                  <a:gd name="connsiteY7" fmla="*/ 447188 h 447188"/>
                  <a:gd name="connsiteX8" fmla="*/ 403804 w 707492"/>
                  <a:gd name="connsiteY8" fmla="*/ 230268 h 447188"/>
                  <a:gd name="connsiteX9" fmla="*/ 453863 w 707492"/>
                  <a:gd name="connsiteY9" fmla="*/ 433839 h 447188"/>
                  <a:gd name="connsiteX10" fmla="*/ 473886 w 707492"/>
                  <a:gd name="connsiteY10" fmla="*/ 190222 h 447188"/>
                  <a:gd name="connsiteX11" fmla="*/ 600700 w 707492"/>
                  <a:gd name="connsiteY11" fmla="*/ 367094 h 447188"/>
                  <a:gd name="connsiteX12" fmla="*/ 540630 w 707492"/>
                  <a:gd name="connsiteY12" fmla="*/ 130152 h 447188"/>
                  <a:gd name="connsiteX13" fmla="*/ 707492 w 707492"/>
                  <a:gd name="connsiteY13" fmla="*/ 263641 h 447188"/>
                  <a:gd name="connsiteX14" fmla="*/ 667445 w 707492"/>
                  <a:gd name="connsiteY14" fmla="*/ 123477 h 447188"/>
                  <a:gd name="connsiteX15" fmla="*/ 700817 w 707492"/>
                  <a:gd name="connsiteY15" fmla="*/ 0 h 447188"/>
                  <a:gd name="connsiteX0" fmla="*/ 0 w 707492"/>
                  <a:gd name="connsiteY0" fmla="*/ 3337 h 447188"/>
                  <a:gd name="connsiteX1" fmla="*/ 43384 w 707492"/>
                  <a:gd name="connsiteY1" fmla="*/ 126814 h 447188"/>
                  <a:gd name="connsiteX2" fmla="*/ 153512 w 707492"/>
                  <a:gd name="connsiteY2" fmla="*/ 96779 h 447188"/>
                  <a:gd name="connsiteX3" fmla="*/ 13348 w 707492"/>
                  <a:gd name="connsiteY3" fmla="*/ 293676 h 447188"/>
                  <a:gd name="connsiteX4" fmla="*/ 223594 w 707492"/>
                  <a:gd name="connsiteY4" fmla="*/ 183547 h 447188"/>
                  <a:gd name="connsiteX5" fmla="*/ 126814 w 707492"/>
                  <a:gd name="connsiteY5" fmla="*/ 390455 h 447188"/>
                  <a:gd name="connsiteX6" fmla="*/ 320373 w 707492"/>
                  <a:gd name="connsiteY6" fmla="*/ 223594 h 447188"/>
                  <a:gd name="connsiteX7" fmla="*/ 287001 w 707492"/>
                  <a:gd name="connsiteY7" fmla="*/ 447188 h 447188"/>
                  <a:gd name="connsiteX8" fmla="*/ 403804 w 707492"/>
                  <a:gd name="connsiteY8" fmla="*/ 230268 h 447188"/>
                  <a:gd name="connsiteX9" fmla="*/ 480560 w 707492"/>
                  <a:gd name="connsiteY9" fmla="*/ 417153 h 447188"/>
                  <a:gd name="connsiteX10" fmla="*/ 473886 w 707492"/>
                  <a:gd name="connsiteY10" fmla="*/ 190222 h 447188"/>
                  <a:gd name="connsiteX11" fmla="*/ 600700 w 707492"/>
                  <a:gd name="connsiteY11" fmla="*/ 367094 h 447188"/>
                  <a:gd name="connsiteX12" fmla="*/ 540630 w 707492"/>
                  <a:gd name="connsiteY12" fmla="*/ 130152 h 447188"/>
                  <a:gd name="connsiteX13" fmla="*/ 707492 w 707492"/>
                  <a:gd name="connsiteY13" fmla="*/ 263641 h 447188"/>
                  <a:gd name="connsiteX14" fmla="*/ 667445 w 707492"/>
                  <a:gd name="connsiteY14" fmla="*/ 123477 h 447188"/>
                  <a:gd name="connsiteX15" fmla="*/ 700817 w 707492"/>
                  <a:gd name="connsiteY15" fmla="*/ 0 h 447188"/>
                  <a:gd name="connsiteX0" fmla="*/ 0 w 707492"/>
                  <a:gd name="connsiteY0" fmla="*/ 3337 h 447188"/>
                  <a:gd name="connsiteX1" fmla="*/ 43384 w 707492"/>
                  <a:gd name="connsiteY1" fmla="*/ 126814 h 447188"/>
                  <a:gd name="connsiteX2" fmla="*/ 153512 w 707492"/>
                  <a:gd name="connsiteY2" fmla="*/ 96779 h 447188"/>
                  <a:gd name="connsiteX3" fmla="*/ 13348 w 707492"/>
                  <a:gd name="connsiteY3" fmla="*/ 293676 h 447188"/>
                  <a:gd name="connsiteX4" fmla="*/ 223594 w 707492"/>
                  <a:gd name="connsiteY4" fmla="*/ 183547 h 447188"/>
                  <a:gd name="connsiteX5" fmla="*/ 126814 w 707492"/>
                  <a:gd name="connsiteY5" fmla="*/ 390455 h 447188"/>
                  <a:gd name="connsiteX6" fmla="*/ 320373 w 707492"/>
                  <a:gd name="connsiteY6" fmla="*/ 223594 h 447188"/>
                  <a:gd name="connsiteX7" fmla="*/ 320373 w 707492"/>
                  <a:gd name="connsiteY7" fmla="*/ 447188 h 447188"/>
                  <a:gd name="connsiteX8" fmla="*/ 403804 w 707492"/>
                  <a:gd name="connsiteY8" fmla="*/ 230268 h 447188"/>
                  <a:gd name="connsiteX9" fmla="*/ 480560 w 707492"/>
                  <a:gd name="connsiteY9" fmla="*/ 417153 h 447188"/>
                  <a:gd name="connsiteX10" fmla="*/ 473886 w 707492"/>
                  <a:gd name="connsiteY10" fmla="*/ 190222 h 447188"/>
                  <a:gd name="connsiteX11" fmla="*/ 600700 w 707492"/>
                  <a:gd name="connsiteY11" fmla="*/ 367094 h 447188"/>
                  <a:gd name="connsiteX12" fmla="*/ 540630 w 707492"/>
                  <a:gd name="connsiteY12" fmla="*/ 130152 h 447188"/>
                  <a:gd name="connsiteX13" fmla="*/ 707492 w 707492"/>
                  <a:gd name="connsiteY13" fmla="*/ 263641 h 447188"/>
                  <a:gd name="connsiteX14" fmla="*/ 667445 w 707492"/>
                  <a:gd name="connsiteY14" fmla="*/ 123477 h 447188"/>
                  <a:gd name="connsiteX15" fmla="*/ 700817 w 707492"/>
                  <a:gd name="connsiteY15" fmla="*/ 0 h 447188"/>
                  <a:gd name="connsiteX0" fmla="*/ 0 w 707492"/>
                  <a:gd name="connsiteY0" fmla="*/ 3337 h 447188"/>
                  <a:gd name="connsiteX1" fmla="*/ 43384 w 707492"/>
                  <a:gd name="connsiteY1" fmla="*/ 126814 h 447188"/>
                  <a:gd name="connsiteX2" fmla="*/ 153512 w 707492"/>
                  <a:gd name="connsiteY2" fmla="*/ 96779 h 447188"/>
                  <a:gd name="connsiteX3" fmla="*/ 13348 w 707492"/>
                  <a:gd name="connsiteY3" fmla="*/ 293676 h 447188"/>
                  <a:gd name="connsiteX4" fmla="*/ 223594 w 707492"/>
                  <a:gd name="connsiteY4" fmla="*/ 183547 h 447188"/>
                  <a:gd name="connsiteX5" fmla="*/ 156849 w 707492"/>
                  <a:gd name="connsiteY5" fmla="*/ 403804 h 447188"/>
                  <a:gd name="connsiteX6" fmla="*/ 320373 w 707492"/>
                  <a:gd name="connsiteY6" fmla="*/ 223594 h 447188"/>
                  <a:gd name="connsiteX7" fmla="*/ 320373 w 707492"/>
                  <a:gd name="connsiteY7" fmla="*/ 447188 h 447188"/>
                  <a:gd name="connsiteX8" fmla="*/ 403804 w 707492"/>
                  <a:gd name="connsiteY8" fmla="*/ 230268 h 447188"/>
                  <a:gd name="connsiteX9" fmla="*/ 480560 w 707492"/>
                  <a:gd name="connsiteY9" fmla="*/ 417153 h 447188"/>
                  <a:gd name="connsiteX10" fmla="*/ 473886 w 707492"/>
                  <a:gd name="connsiteY10" fmla="*/ 190222 h 447188"/>
                  <a:gd name="connsiteX11" fmla="*/ 600700 w 707492"/>
                  <a:gd name="connsiteY11" fmla="*/ 367094 h 447188"/>
                  <a:gd name="connsiteX12" fmla="*/ 540630 w 707492"/>
                  <a:gd name="connsiteY12" fmla="*/ 130152 h 447188"/>
                  <a:gd name="connsiteX13" fmla="*/ 707492 w 707492"/>
                  <a:gd name="connsiteY13" fmla="*/ 263641 h 447188"/>
                  <a:gd name="connsiteX14" fmla="*/ 667445 w 707492"/>
                  <a:gd name="connsiteY14" fmla="*/ 123477 h 447188"/>
                  <a:gd name="connsiteX15" fmla="*/ 700817 w 707492"/>
                  <a:gd name="connsiteY15" fmla="*/ 0 h 447188"/>
                  <a:gd name="connsiteX0" fmla="*/ 0 w 707492"/>
                  <a:gd name="connsiteY0" fmla="*/ 3337 h 447188"/>
                  <a:gd name="connsiteX1" fmla="*/ 43384 w 707492"/>
                  <a:gd name="connsiteY1" fmla="*/ 126814 h 447188"/>
                  <a:gd name="connsiteX2" fmla="*/ 153512 w 707492"/>
                  <a:gd name="connsiteY2" fmla="*/ 96779 h 447188"/>
                  <a:gd name="connsiteX3" fmla="*/ 30034 w 707492"/>
                  <a:gd name="connsiteY3" fmla="*/ 303688 h 447188"/>
                  <a:gd name="connsiteX4" fmla="*/ 223594 w 707492"/>
                  <a:gd name="connsiteY4" fmla="*/ 183547 h 447188"/>
                  <a:gd name="connsiteX5" fmla="*/ 156849 w 707492"/>
                  <a:gd name="connsiteY5" fmla="*/ 403804 h 447188"/>
                  <a:gd name="connsiteX6" fmla="*/ 320373 w 707492"/>
                  <a:gd name="connsiteY6" fmla="*/ 223594 h 447188"/>
                  <a:gd name="connsiteX7" fmla="*/ 320373 w 707492"/>
                  <a:gd name="connsiteY7" fmla="*/ 447188 h 447188"/>
                  <a:gd name="connsiteX8" fmla="*/ 403804 w 707492"/>
                  <a:gd name="connsiteY8" fmla="*/ 230268 h 447188"/>
                  <a:gd name="connsiteX9" fmla="*/ 480560 w 707492"/>
                  <a:gd name="connsiteY9" fmla="*/ 417153 h 447188"/>
                  <a:gd name="connsiteX10" fmla="*/ 473886 w 707492"/>
                  <a:gd name="connsiteY10" fmla="*/ 190222 h 447188"/>
                  <a:gd name="connsiteX11" fmla="*/ 600700 w 707492"/>
                  <a:gd name="connsiteY11" fmla="*/ 367094 h 447188"/>
                  <a:gd name="connsiteX12" fmla="*/ 540630 w 707492"/>
                  <a:gd name="connsiteY12" fmla="*/ 130152 h 447188"/>
                  <a:gd name="connsiteX13" fmla="*/ 707492 w 707492"/>
                  <a:gd name="connsiteY13" fmla="*/ 263641 h 447188"/>
                  <a:gd name="connsiteX14" fmla="*/ 667445 w 707492"/>
                  <a:gd name="connsiteY14" fmla="*/ 123477 h 447188"/>
                  <a:gd name="connsiteX15" fmla="*/ 700817 w 707492"/>
                  <a:gd name="connsiteY15" fmla="*/ 0 h 447188"/>
                  <a:gd name="connsiteX0" fmla="*/ 0 w 707492"/>
                  <a:gd name="connsiteY0" fmla="*/ 3337 h 447188"/>
                  <a:gd name="connsiteX1" fmla="*/ 43384 w 707492"/>
                  <a:gd name="connsiteY1" fmla="*/ 126814 h 447188"/>
                  <a:gd name="connsiteX2" fmla="*/ 153512 w 707492"/>
                  <a:gd name="connsiteY2" fmla="*/ 96779 h 447188"/>
                  <a:gd name="connsiteX3" fmla="*/ 30034 w 707492"/>
                  <a:gd name="connsiteY3" fmla="*/ 303688 h 447188"/>
                  <a:gd name="connsiteX4" fmla="*/ 223594 w 707492"/>
                  <a:gd name="connsiteY4" fmla="*/ 183547 h 447188"/>
                  <a:gd name="connsiteX5" fmla="*/ 156849 w 707492"/>
                  <a:gd name="connsiteY5" fmla="*/ 403804 h 447188"/>
                  <a:gd name="connsiteX6" fmla="*/ 320373 w 707492"/>
                  <a:gd name="connsiteY6" fmla="*/ 223594 h 447188"/>
                  <a:gd name="connsiteX7" fmla="*/ 320373 w 707492"/>
                  <a:gd name="connsiteY7" fmla="*/ 447188 h 447188"/>
                  <a:gd name="connsiteX8" fmla="*/ 403804 w 707492"/>
                  <a:gd name="connsiteY8" fmla="*/ 230268 h 447188"/>
                  <a:gd name="connsiteX9" fmla="*/ 480560 w 707492"/>
                  <a:gd name="connsiteY9" fmla="*/ 417153 h 447188"/>
                  <a:gd name="connsiteX10" fmla="*/ 473886 w 707492"/>
                  <a:gd name="connsiteY10" fmla="*/ 190222 h 447188"/>
                  <a:gd name="connsiteX11" fmla="*/ 604037 w 707492"/>
                  <a:gd name="connsiteY11" fmla="*/ 363757 h 447188"/>
                  <a:gd name="connsiteX12" fmla="*/ 540630 w 707492"/>
                  <a:gd name="connsiteY12" fmla="*/ 130152 h 447188"/>
                  <a:gd name="connsiteX13" fmla="*/ 707492 w 707492"/>
                  <a:gd name="connsiteY13" fmla="*/ 263641 h 447188"/>
                  <a:gd name="connsiteX14" fmla="*/ 667445 w 707492"/>
                  <a:gd name="connsiteY14" fmla="*/ 123477 h 447188"/>
                  <a:gd name="connsiteX15" fmla="*/ 700817 w 707492"/>
                  <a:gd name="connsiteY15" fmla="*/ 0 h 447188"/>
                  <a:gd name="connsiteX0" fmla="*/ 0 w 707492"/>
                  <a:gd name="connsiteY0" fmla="*/ 3337 h 447188"/>
                  <a:gd name="connsiteX1" fmla="*/ 43384 w 707492"/>
                  <a:gd name="connsiteY1" fmla="*/ 126814 h 447188"/>
                  <a:gd name="connsiteX2" fmla="*/ 153512 w 707492"/>
                  <a:gd name="connsiteY2" fmla="*/ 96779 h 447188"/>
                  <a:gd name="connsiteX3" fmla="*/ 30034 w 707492"/>
                  <a:gd name="connsiteY3" fmla="*/ 303688 h 447188"/>
                  <a:gd name="connsiteX4" fmla="*/ 210245 w 707492"/>
                  <a:gd name="connsiteY4" fmla="*/ 173535 h 447188"/>
                  <a:gd name="connsiteX5" fmla="*/ 156849 w 707492"/>
                  <a:gd name="connsiteY5" fmla="*/ 403804 h 447188"/>
                  <a:gd name="connsiteX6" fmla="*/ 320373 w 707492"/>
                  <a:gd name="connsiteY6" fmla="*/ 223594 h 447188"/>
                  <a:gd name="connsiteX7" fmla="*/ 320373 w 707492"/>
                  <a:gd name="connsiteY7" fmla="*/ 447188 h 447188"/>
                  <a:gd name="connsiteX8" fmla="*/ 403804 w 707492"/>
                  <a:gd name="connsiteY8" fmla="*/ 230268 h 447188"/>
                  <a:gd name="connsiteX9" fmla="*/ 480560 w 707492"/>
                  <a:gd name="connsiteY9" fmla="*/ 417153 h 447188"/>
                  <a:gd name="connsiteX10" fmla="*/ 473886 w 707492"/>
                  <a:gd name="connsiteY10" fmla="*/ 190222 h 447188"/>
                  <a:gd name="connsiteX11" fmla="*/ 604037 w 707492"/>
                  <a:gd name="connsiteY11" fmla="*/ 363757 h 447188"/>
                  <a:gd name="connsiteX12" fmla="*/ 540630 w 707492"/>
                  <a:gd name="connsiteY12" fmla="*/ 130152 h 447188"/>
                  <a:gd name="connsiteX13" fmla="*/ 707492 w 707492"/>
                  <a:gd name="connsiteY13" fmla="*/ 263641 h 447188"/>
                  <a:gd name="connsiteX14" fmla="*/ 667445 w 707492"/>
                  <a:gd name="connsiteY14" fmla="*/ 123477 h 447188"/>
                  <a:gd name="connsiteX15" fmla="*/ 700817 w 707492"/>
                  <a:gd name="connsiteY15" fmla="*/ 0 h 447188"/>
                  <a:gd name="connsiteX0" fmla="*/ 0 w 707492"/>
                  <a:gd name="connsiteY0" fmla="*/ 3337 h 447188"/>
                  <a:gd name="connsiteX1" fmla="*/ 43384 w 707492"/>
                  <a:gd name="connsiteY1" fmla="*/ 126814 h 447188"/>
                  <a:gd name="connsiteX2" fmla="*/ 153512 w 707492"/>
                  <a:gd name="connsiteY2" fmla="*/ 96779 h 447188"/>
                  <a:gd name="connsiteX3" fmla="*/ 30034 w 707492"/>
                  <a:gd name="connsiteY3" fmla="*/ 303688 h 447188"/>
                  <a:gd name="connsiteX4" fmla="*/ 210245 w 707492"/>
                  <a:gd name="connsiteY4" fmla="*/ 173535 h 447188"/>
                  <a:gd name="connsiteX5" fmla="*/ 156849 w 707492"/>
                  <a:gd name="connsiteY5" fmla="*/ 403804 h 447188"/>
                  <a:gd name="connsiteX6" fmla="*/ 293675 w 707492"/>
                  <a:gd name="connsiteY6" fmla="*/ 216920 h 447188"/>
                  <a:gd name="connsiteX7" fmla="*/ 320373 w 707492"/>
                  <a:gd name="connsiteY7" fmla="*/ 447188 h 447188"/>
                  <a:gd name="connsiteX8" fmla="*/ 403804 w 707492"/>
                  <a:gd name="connsiteY8" fmla="*/ 230268 h 447188"/>
                  <a:gd name="connsiteX9" fmla="*/ 480560 w 707492"/>
                  <a:gd name="connsiteY9" fmla="*/ 417153 h 447188"/>
                  <a:gd name="connsiteX10" fmla="*/ 473886 w 707492"/>
                  <a:gd name="connsiteY10" fmla="*/ 190222 h 447188"/>
                  <a:gd name="connsiteX11" fmla="*/ 604037 w 707492"/>
                  <a:gd name="connsiteY11" fmla="*/ 363757 h 447188"/>
                  <a:gd name="connsiteX12" fmla="*/ 540630 w 707492"/>
                  <a:gd name="connsiteY12" fmla="*/ 130152 h 447188"/>
                  <a:gd name="connsiteX13" fmla="*/ 707492 w 707492"/>
                  <a:gd name="connsiteY13" fmla="*/ 263641 h 447188"/>
                  <a:gd name="connsiteX14" fmla="*/ 667445 w 707492"/>
                  <a:gd name="connsiteY14" fmla="*/ 123477 h 447188"/>
                  <a:gd name="connsiteX15" fmla="*/ 700817 w 707492"/>
                  <a:gd name="connsiteY15" fmla="*/ 0 h 447188"/>
                  <a:gd name="connsiteX0" fmla="*/ 0 w 707492"/>
                  <a:gd name="connsiteY0" fmla="*/ 3337 h 447188"/>
                  <a:gd name="connsiteX1" fmla="*/ 43384 w 707492"/>
                  <a:gd name="connsiteY1" fmla="*/ 126814 h 447188"/>
                  <a:gd name="connsiteX2" fmla="*/ 153512 w 707492"/>
                  <a:gd name="connsiteY2" fmla="*/ 96779 h 447188"/>
                  <a:gd name="connsiteX3" fmla="*/ 30034 w 707492"/>
                  <a:gd name="connsiteY3" fmla="*/ 303688 h 447188"/>
                  <a:gd name="connsiteX4" fmla="*/ 210245 w 707492"/>
                  <a:gd name="connsiteY4" fmla="*/ 173535 h 447188"/>
                  <a:gd name="connsiteX5" fmla="*/ 156849 w 707492"/>
                  <a:gd name="connsiteY5" fmla="*/ 403804 h 447188"/>
                  <a:gd name="connsiteX6" fmla="*/ 293675 w 707492"/>
                  <a:gd name="connsiteY6" fmla="*/ 216920 h 447188"/>
                  <a:gd name="connsiteX7" fmla="*/ 320373 w 707492"/>
                  <a:gd name="connsiteY7" fmla="*/ 447188 h 447188"/>
                  <a:gd name="connsiteX8" fmla="*/ 383780 w 707492"/>
                  <a:gd name="connsiteY8" fmla="*/ 230268 h 447188"/>
                  <a:gd name="connsiteX9" fmla="*/ 480560 w 707492"/>
                  <a:gd name="connsiteY9" fmla="*/ 417153 h 447188"/>
                  <a:gd name="connsiteX10" fmla="*/ 473886 w 707492"/>
                  <a:gd name="connsiteY10" fmla="*/ 190222 h 447188"/>
                  <a:gd name="connsiteX11" fmla="*/ 604037 w 707492"/>
                  <a:gd name="connsiteY11" fmla="*/ 363757 h 447188"/>
                  <a:gd name="connsiteX12" fmla="*/ 540630 w 707492"/>
                  <a:gd name="connsiteY12" fmla="*/ 130152 h 447188"/>
                  <a:gd name="connsiteX13" fmla="*/ 707492 w 707492"/>
                  <a:gd name="connsiteY13" fmla="*/ 263641 h 447188"/>
                  <a:gd name="connsiteX14" fmla="*/ 667445 w 707492"/>
                  <a:gd name="connsiteY14" fmla="*/ 123477 h 447188"/>
                  <a:gd name="connsiteX15" fmla="*/ 700817 w 707492"/>
                  <a:gd name="connsiteY15" fmla="*/ 0 h 447188"/>
                  <a:gd name="connsiteX0" fmla="*/ 0 w 707492"/>
                  <a:gd name="connsiteY0" fmla="*/ 3337 h 447188"/>
                  <a:gd name="connsiteX1" fmla="*/ 43384 w 707492"/>
                  <a:gd name="connsiteY1" fmla="*/ 126814 h 447188"/>
                  <a:gd name="connsiteX2" fmla="*/ 153512 w 707492"/>
                  <a:gd name="connsiteY2" fmla="*/ 96779 h 447188"/>
                  <a:gd name="connsiteX3" fmla="*/ 30034 w 707492"/>
                  <a:gd name="connsiteY3" fmla="*/ 303688 h 447188"/>
                  <a:gd name="connsiteX4" fmla="*/ 210245 w 707492"/>
                  <a:gd name="connsiteY4" fmla="*/ 173535 h 447188"/>
                  <a:gd name="connsiteX5" fmla="*/ 156849 w 707492"/>
                  <a:gd name="connsiteY5" fmla="*/ 403804 h 447188"/>
                  <a:gd name="connsiteX6" fmla="*/ 293675 w 707492"/>
                  <a:gd name="connsiteY6" fmla="*/ 216920 h 447188"/>
                  <a:gd name="connsiteX7" fmla="*/ 320373 w 707492"/>
                  <a:gd name="connsiteY7" fmla="*/ 447188 h 447188"/>
                  <a:gd name="connsiteX8" fmla="*/ 383780 w 707492"/>
                  <a:gd name="connsiteY8" fmla="*/ 230268 h 447188"/>
                  <a:gd name="connsiteX9" fmla="*/ 480560 w 707492"/>
                  <a:gd name="connsiteY9" fmla="*/ 417153 h 447188"/>
                  <a:gd name="connsiteX10" fmla="*/ 460537 w 707492"/>
                  <a:gd name="connsiteY10" fmla="*/ 193559 h 447188"/>
                  <a:gd name="connsiteX11" fmla="*/ 604037 w 707492"/>
                  <a:gd name="connsiteY11" fmla="*/ 363757 h 447188"/>
                  <a:gd name="connsiteX12" fmla="*/ 540630 w 707492"/>
                  <a:gd name="connsiteY12" fmla="*/ 130152 h 447188"/>
                  <a:gd name="connsiteX13" fmla="*/ 707492 w 707492"/>
                  <a:gd name="connsiteY13" fmla="*/ 263641 h 447188"/>
                  <a:gd name="connsiteX14" fmla="*/ 667445 w 707492"/>
                  <a:gd name="connsiteY14" fmla="*/ 123477 h 447188"/>
                  <a:gd name="connsiteX15" fmla="*/ 700817 w 707492"/>
                  <a:gd name="connsiteY15" fmla="*/ 0 h 447188"/>
                  <a:gd name="connsiteX0" fmla="*/ 0 w 707492"/>
                  <a:gd name="connsiteY0" fmla="*/ 3337 h 447188"/>
                  <a:gd name="connsiteX1" fmla="*/ 43384 w 707492"/>
                  <a:gd name="connsiteY1" fmla="*/ 126814 h 447188"/>
                  <a:gd name="connsiteX2" fmla="*/ 153512 w 707492"/>
                  <a:gd name="connsiteY2" fmla="*/ 96779 h 447188"/>
                  <a:gd name="connsiteX3" fmla="*/ 30034 w 707492"/>
                  <a:gd name="connsiteY3" fmla="*/ 303688 h 447188"/>
                  <a:gd name="connsiteX4" fmla="*/ 210245 w 707492"/>
                  <a:gd name="connsiteY4" fmla="*/ 173535 h 447188"/>
                  <a:gd name="connsiteX5" fmla="*/ 156849 w 707492"/>
                  <a:gd name="connsiteY5" fmla="*/ 403804 h 447188"/>
                  <a:gd name="connsiteX6" fmla="*/ 293675 w 707492"/>
                  <a:gd name="connsiteY6" fmla="*/ 216920 h 447188"/>
                  <a:gd name="connsiteX7" fmla="*/ 320373 w 707492"/>
                  <a:gd name="connsiteY7" fmla="*/ 447188 h 447188"/>
                  <a:gd name="connsiteX8" fmla="*/ 383780 w 707492"/>
                  <a:gd name="connsiteY8" fmla="*/ 230268 h 447188"/>
                  <a:gd name="connsiteX9" fmla="*/ 480560 w 707492"/>
                  <a:gd name="connsiteY9" fmla="*/ 417153 h 447188"/>
                  <a:gd name="connsiteX10" fmla="*/ 460537 w 707492"/>
                  <a:gd name="connsiteY10" fmla="*/ 193559 h 447188"/>
                  <a:gd name="connsiteX11" fmla="*/ 604037 w 707492"/>
                  <a:gd name="connsiteY11" fmla="*/ 363757 h 447188"/>
                  <a:gd name="connsiteX12" fmla="*/ 517270 w 707492"/>
                  <a:gd name="connsiteY12" fmla="*/ 146838 h 447188"/>
                  <a:gd name="connsiteX13" fmla="*/ 707492 w 707492"/>
                  <a:gd name="connsiteY13" fmla="*/ 263641 h 447188"/>
                  <a:gd name="connsiteX14" fmla="*/ 667445 w 707492"/>
                  <a:gd name="connsiteY14" fmla="*/ 123477 h 447188"/>
                  <a:gd name="connsiteX15" fmla="*/ 700817 w 707492"/>
                  <a:gd name="connsiteY15" fmla="*/ 0 h 447188"/>
                  <a:gd name="connsiteX0" fmla="*/ 0 w 707492"/>
                  <a:gd name="connsiteY0" fmla="*/ 3337 h 447188"/>
                  <a:gd name="connsiteX1" fmla="*/ 43384 w 707492"/>
                  <a:gd name="connsiteY1" fmla="*/ 126814 h 447188"/>
                  <a:gd name="connsiteX2" fmla="*/ 153512 w 707492"/>
                  <a:gd name="connsiteY2" fmla="*/ 96779 h 447188"/>
                  <a:gd name="connsiteX3" fmla="*/ 30034 w 707492"/>
                  <a:gd name="connsiteY3" fmla="*/ 303688 h 447188"/>
                  <a:gd name="connsiteX4" fmla="*/ 210245 w 707492"/>
                  <a:gd name="connsiteY4" fmla="*/ 173535 h 447188"/>
                  <a:gd name="connsiteX5" fmla="*/ 156849 w 707492"/>
                  <a:gd name="connsiteY5" fmla="*/ 403804 h 447188"/>
                  <a:gd name="connsiteX6" fmla="*/ 293675 w 707492"/>
                  <a:gd name="connsiteY6" fmla="*/ 216920 h 447188"/>
                  <a:gd name="connsiteX7" fmla="*/ 320373 w 707492"/>
                  <a:gd name="connsiteY7" fmla="*/ 447188 h 447188"/>
                  <a:gd name="connsiteX8" fmla="*/ 383780 w 707492"/>
                  <a:gd name="connsiteY8" fmla="*/ 230268 h 447188"/>
                  <a:gd name="connsiteX9" fmla="*/ 480560 w 707492"/>
                  <a:gd name="connsiteY9" fmla="*/ 417153 h 447188"/>
                  <a:gd name="connsiteX10" fmla="*/ 460537 w 707492"/>
                  <a:gd name="connsiteY10" fmla="*/ 193559 h 447188"/>
                  <a:gd name="connsiteX11" fmla="*/ 604037 w 707492"/>
                  <a:gd name="connsiteY11" fmla="*/ 363757 h 447188"/>
                  <a:gd name="connsiteX12" fmla="*/ 517270 w 707492"/>
                  <a:gd name="connsiteY12" fmla="*/ 146838 h 447188"/>
                  <a:gd name="connsiteX13" fmla="*/ 707492 w 707492"/>
                  <a:gd name="connsiteY13" fmla="*/ 263641 h 447188"/>
                  <a:gd name="connsiteX14" fmla="*/ 637410 w 707492"/>
                  <a:gd name="connsiteY14" fmla="*/ 146838 h 447188"/>
                  <a:gd name="connsiteX15" fmla="*/ 700817 w 707492"/>
                  <a:gd name="connsiteY15" fmla="*/ 0 h 447188"/>
                  <a:gd name="connsiteX0" fmla="*/ 0 w 707492"/>
                  <a:gd name="connsiteY0" fmla="*/ 3337 h 447188"/>
                  <a:gd name="connsiteX1" fmla="*/ 43384 w 707492"/>
                  <a:gd name="connsiteY1" fmla="*/ 126814 h 447188"/>
                  <a:gd name="connsiteX2" fmla="*/ 153512 w 707492"/>
                  <a:gd name="connsiteY2" fmla="*/ 96779 h 447188"/>
                  <a:gd name="connsiteX3" fmla="*/ 30034 w 707492"/>
                  <a:gd name="connsiteY3" fmla="*/ 303688 h 447188"/>
                  <a:gd name="connsiteX4" fmla="*/ 210245 w 707492"/>
                  <a:gd name="connsiteY4" fmla="*/ 173535 h 447188"/>
                  <a:gd name="connsiteX5" fmla="*/ 156849 w 707492"/>
                  <a:gd name="connsiteY5" fmla="*/ 403804 h 447188"/>
                  <a:gd name="connsiteX6" fmla="*/ 293675 w 707492"/>
                  <a:gd name="connsiteY6" fmla="*/ 216920 h 447188"/>
                  <a:gd name="connsiteX7" fmla="*/ 320373 w 707492"/>
                  <a:gd name="connsiteY7" fmla="*/ 447188 h 447188"/>
                  <a:gd name="connsiteX8" fmla="*/ 383780 w 707492"/>
                  <a:gd name="connsiteY8" fmla="*/ 230268 h 447188"/>
                  <a:gd name="connsiteX9" fmla="*/ 480560 w 707492"/>
                  <a:gd name="connsiteY9" fmla="*/ 417153 h 447188"/>
                  <a:gd name="connsiteX10" fmla="*/ 460537 w 707492"/>
                  <a:gd name="connsiteY10" fmla="*/ 193559 h 447188"/>
                  <a:gd name="connsiteX11" fmla="*/ 604037 w 707492"/>
                  <a:gd name="connsiteY11" fmla="*/ 363757 h 447188"/>
                  <a:gd name="connsiteX12" fmla="*/ 527281 w 707492"/>
                  <a:gd name="connsiteY12" fmla="*/ 133489 h 447188"/>
                  <a:gd name="connsiteX13" fmla="*/ 707492 w 707492"/>
                  <a:gd name="connsiteY13" fmla="*/ 263641 h 447188"/>
                  <a:gd name="connsiteX14" fmla="*/ 637410 w 707492"/>
                  <a:gd name="connsiteY14" fmla="*/ 146838 h 447188"/>
                  <a:gd name="connsiteX15" fmla="*/ 700817 w 707492"/>
                  <a:gd name="connsiteY15" fmla="*/ 0 h 447188"/>
                  <a:gd name="connsiteX0" fmla="*/ 0 w 707492"/>
                  <a:gd name="connsiteY0" fmla="*/ 3337 h 447188"/>
                  <a:gd name="connsiteX1" fmla="*/ 43384 w 707492"/>
                  <a:gd name="connsiteY1" fmla="*/ 126814 h 447188"/>
                  <a:gd name="connsiteX2" fmla="*/ 153512 w 707492"/>
                  <a:gd name="connsiteY2" fmla="*/ 96779 h 447188"/>
                  <a:gd name="connsiteX3" fmla="*/ 30034 w 707492"/>
                  <a:gd name="connsiteY3" fmla="*/ 303688 h 447188"/>
                  <a:gd name="connsiteX4" fmla="*/ 210245 w 707492"/>
                  <a:gd name="connsiteY4" fmla="*/ 173535 h 447188"/>
                  <a:gd name="connsiteX5" fmla="*/ 156849 w 707492"/>
                  <a:gd name="connsiteY5" fmla="*/ 403804 h 447188"/>
                  <a:gd name="connsiteX6" fmla="*/ 278746 w 707492"/>
                  <a:gd name="connsiteY6" fmla="*/ 322882 h 447188"/>
                  <a:gd name="connsiteX7" fmla="*/ 320373 w 707492"/>
                  <a:gd name="connsiteY7" fmla="*/ 447188 h 447188"/>
                  <a:gd name="connsiteX8" fmla="*/ 383780 w 707492"/>
                  <a:gd name="connsiteY8" fmla="*/ 230268 h 447188"/>
                  <a:gd name="connsiteX9" fmla="*/ 480560 w 707492"/>
                  <a:gd name="connsiteY9" fmla="*/ 417153 h 447188"/>
                  <a:gd name="connsiteX10" fmla="*/ 460537 w 707492"/>
                  <a:gd name="connsiteY10" fmla="*/ 193559 h 447188"/>
                  <a:gd name="connsiteX11" fmla="*/ 604037 w 707492"/>
                  <a:gd name="connsiteY11" fmla="*/ 363757 h 447188"/>
                  <a:gd name="connsiteX12" fmla="*/ 527281 w 707492"/>
                  <a:gd name="connsiteY12" fmla="*/ 133489 h 447188"/>
                  <a:gd name="connsiteX13" fmla="*/ 707492 w 707492"/>
                  <a:gd name="connsiteY13" fmla="*/ 263641 h 447188"/>
                  <a:gd name="connsiteX14" fmla="*/ 637410 w 707492"/>
                  <a:gd name="connsiteY14" fmla="*/ 146838 h 447188"/>
                  <a:gd name="connsiteX15" fmla="*/ 700817 w 707492"/>
                  <a:gd name="connsiteY15" fmla="*/ 0 h 447188"/>
                  <a:gd name="connsiteX0" fmla="*/ 0 w 707492"/>
                  <a:gd name="connsiteY0" fmla="*/ 3337 h 447188"/>
                  <a:gd name="connsiteX1" fmla="*/ 43384 w 707492"/>
                  <a:gd name="connsiteY1" fmla="*/ 126814 h 447188"/>
                  <a:gd name="connsiteX2" fmla="*/ 153512 w 707492"/>
                  <a:gd name="connsiteY2" fmla="*/ 96779 h 447188"/>
                  <a:gd name="connsiteX3" fmla="*/ 30034 w 707492"/>
                  <a:gd name="connsiteY3" fmla="*/ 303688 h 447188"/>
                  <a:gd name="connsiteX4" fmla="*/ 210245 w 707492"/>
                  <a:gd name="connsiteY4" fmla="*/ 173535 h 447188"/>
                  <a:gd name="connsiteX5" fmla="*/ 156849 w 707492"/>
                  <a:gd name="connsiteY5" fmla="*/ 403804 h 447188"/>
                  <a:gd name="connsiteX6" fmla="*/ 278746 w 707492"/>
                  <a:gd name="connsiteY6" fmla="*/ 322882 h 447188"/>
                  <a:gd name="connsiteX7" fmla="*/ 320373 w 707492"/>
                  <a:gd name="connsiteY7" fmla="*/ 447188 h 447188"/>
                  <a:gd name="connsiteX8" fmla="*/ 391244 w 707492"/>
                  <a:gd name="connsiteY8" fmla="*/ 324003 h 447188"/>
                  <a:gd name="connsiteX9" fmla="*/ 480560 w 707492"/>
                  <a:gd name="connsiteY9" fmla="*/ 417153 h 447188"/>
                  <a:gd name="connsiteX10" fmla="*/ 460537 w 707492"/>
                  <a:gd name="connsiteY10" fmla="*/ 193559 h 447188"/>
                  <a:gd name="connsiteX11" fmla="*/ 604037 w 707492"/>
                  <a:gd name="connsiteY11" fmla="*/ 363757 h 447188"/>
                  <a:gd name="connsiteX12" fmla="*/ 527281 w 707492"/>
                  <a:gd name="connsiteY12" fmla="*/ 133489 h 447188"/>
                  <a:gd name="connsiteX13" fmla="*/ 707492 w 707492"/>
                  <a:gd name="connsiteY13" fmla="*/ 263641 h 447188"/>
                  <a:gd name="connsiteX14" fmla="*/ 637410 w 707492"/>
                  <a:gd name="connsiteY14" fmla="*/ 146838 h 447188"/>
                  <a:gd name="connsiteX15" fmla="*/ 700817 w 707492"/>
                  <a:gd name="connsiteY15" fmla="*/ 0 h 447188"/>
                  <a:gd name="connsiteX0" fmla="*/ 0 w 707492"/>
                  <a:gd name="connsiteY0" fmla="*/ 3337 h 447188"/>
                  <a:gd name="connsiteX1" fmla="*/ 43384 w 707492"/>
                  <a:gd name="connsiteY1" fmla="*/ 126814 h 447188"/>
                  <a:gd name="connsiteX2" fmla="*/ 153512 w 707492"/>
                  <a:gd name="connsiteY2" fmla="*/ 96779 h 447188"/>
                  <a:gd name="connsiteX3" fmla="*/ 30034 w 707492"/>
                  <a:gd name="connsiteY3" fmla="*/ 303688 h 447188"/>
                  <a:gd name="connsiteX4" fmla="*/ 210245 w 707492"/>
                  <a:gd name="connsiteY4" fmla="*/ 173535 h 447188"/>
                  <a:gd name="connsiteX5" fmla="*/ 156849 w 707492"/>
                  <a:gd name="connsiteY5" fmla="*/ 403804 h 447188"/>
                  <a:gd name="connsiteX6" fmla="*/ 278746 w 707492"/>
                  <a:gd name="connsiteY6" fmla="*/ 322882 h 447188"/>
                  <a:gd name="connsiteX7" fmla="*/ 320373 w 707492"/>
                  <a:gd name="connsiteY7" fmla="*/ 447188 h 447188"/>
                  <a:gd name="connsiteX8" fmla="*/ 391244 w 707492"/>
                  <a:gd name="connsiteY8" fmla="*/ 324003 h 447188"/>
                  <a:gd name="connsiteX9" fmla="*/ 480560 w 707492"/>
                  <a:gd name="connsiteY9" fmla="*/ 417153 h 447188"/>
                  <a:gd name="connsiteX10" fmla="*/ 490395 w 707492"/>
                  <a:gd name="connsiteY10" fmla="*/ 283220 h 447188"/>
                  <a:gd name="connsiteX11" fmla="*/ 604037 w 707492"/>
                  <a:gd name="connsiteY11" fmla="*/ 363757 h 447188"/>
                  <a:gd name="connsiteX12" fmla="*/ 527281 w 707492"/>
                  <a:gd name="connsiteY12" fmla="*/ 133489 h 447188"/>
                  <a:gd name="connsiteX13" fmla="*/ 707492 w 707492"/>
                  <a:gd name="connsiteY13" fmla="*/ 263641 h 447188"/>
                  <a:gd name="connsiteX14" fmla="*/ 637410 w 707492"/>
                  <a:gd name="connsiteY14" fmla="*/ 146838 h 447188"/>
                  <a:gd name="connsiteX15" fmla="*/ 700817 w 707492"/>
                  <a:gd name="connsiteY15" fmla="*/ 0 h 447188"/>
                  <a:gd name="connsiteX0" fmla="*/ 0 w 707492"/>
                  <a:gd name="connsiteY0" fmla="*/ 3337 h 447188"/>
                  <a:gd name="connsiteX1" fmla="*/ 43384 w 707492"/>
                  <a:gd name="connsiteY1" fmla="*/ 126814 h 447188"/>
                  <a:gd name="connsiteX2" fmla="*/ 153512 w 707492"/>
                  <a:gd name="connsiteY2" fmla="*/ 96779 h 447188"/>
                  <a:gd name="connsiteX3" fmla="*/ 30034 w 707492"/>
                  <a:gd name="connsiteY3" fmla="*/ 303688 h 447188"/>
                  <a:gd name="connsiteX4" fmla="*/ 210245 w 707492"/>
                  <a:gd name="connsiteY4" fmla="*/ 173535 h 447188"/>
                  <a:gd name="connsiteX5" fmla="*/ 156849 w 707492"/>
                  <a:gd name="connsiteY5" fmla="*/ 403804 h 447188"/>
                  <a:gd name="connsiteX6" fmla="*/ 278746 w 707492"/>
                  <a:gd name="connsiteY6" fmla="*/ 322882 h 447188"/>
                  <a:gd name="connsiteX7" fmla="*/ 320373 w 707492"/>
                  <a:gd name="connsiteY7" fmla="*/ 447188 h 447188"/>
                  <a:gd name="connsiteX8" fmla="*/ 391244 w 707492"/>
                  <a:gd name="connsiteY8" fmla="*/ 324003 h 447188"/>
                  <a:gd name="connsiteX9" fmla="*/ 480560 w 707492"/>
                  <a:gd name="connsiteY9" fmla="*/ 417153 h 447188"/>
                  <a:gd name="connsiteX10" fmla="*/ 490395 w 707492"/>
                  <a:gd name="connsiteY10" fmla="*/ 283220 h 447188"/>
                  <a:gd name="connsiteX11" fmla="*/ 604037 w 707492"/>
                  <a:gd name="connsiteY11" fmla="*/ 363757 h 447188"/>
                  <a:gd name="connsiteX12" fmla="*/ 575800 w 707492"/>
                  <a:gd name="connsiteY12" fmla="*/ 223149 h 447188"/>
                  <a:gd name="connsiteX13" fmla="*/ 707492 w 707492"/>
                  <a:gd name="connsiteY13" fmla="*/ 263641 h 447188"/>
                  <a:gd name="connsiteX14" fmla="*/ 637410 w 707492"/>
                  <a:gd name="connsiteY14" fmla="*/ 146838 h 447188"/>
                  <a:gd name="connsiteX15" fmla="*/ 700817 w 707492"/>
                  <a:gd name="connsiteY15" fmla="*/ 0 h 447188"/>
                  <a:gd name="connsiteX0" fmla="*/ 0 w 707492"/>
                  <a:gd name="connsiteY0" fmla="*/ 3337 h 447188"/>
                  <a:gd name="connsiteX1" fmla="*/ 43384 w 707492"/>
                  <a:gd name="connsiteY1" fmla="*/ 126814 h 447188"/>
                  <a:gd name="connsiteX2" fmla="*/ 153512 w 707492"/>
                  <a:gd name="connsiteY2" fmla="*/ 96779 h 447188"/>
                  <a:gd name="connsiteX3" fmla="*/ 30034 w 707492"/>
                  <a:gd name="connsiteY3" fmla="*/ 303688 h 447188"/>
                  <a:gd name="connsiteX4" fmla="*/ 176654 w 707492"/>
                  <a:gd name="connsiteY4" fmla="*/ 263194 h 447188"/>
                  <a:gd name="connsiteX5" fmla="*/ 156849 w 707492"/>
                  <a:gd name="connsiteY5" fmla="*/ 403804 h 447188"/>
                  <a:gd name="connsiteX6" fmla="*/ 278746 w 707492"/>
                  <a:gd name="connsiteY6" fmla="*/ 322882 h 447188"/>
                  <a:gd name="connsiteX7" fmla="*/ 320373 w 707492"/>
                  <a:gd name="connsiteY7" fmla="*/ 447188 h 447188"/>
                  <a:gd name="connsiteX8" fmla="*/ 391244 w 707492"/>
                  <a:gd name="connsiteY8" fmla="*/ 324003 h 447188"/>
                  <a:gd name="connsiteX9" fmla="*/ 480560 w 707492"/>
                  <a:gd name="connsiteY9" fmla="*/ 417153 h 447188"/>
                  <a:gd name="connsiteX10" fmla="*/ 490395 w 707492"/>
                  <a:gd name="connsiteY10" fmla="*/ 283220 h 447188"/>
                  <a:gd name="connsiteX11" fmla="*/ 604037 w 707492"/>
                  <a:gd name="connsiteY11" fmla="*/ 363757 h 447188"/>
                  <a:gd name="connsiteX12" fmla="*/ 575800 w 707492"/>
                  <a:gd name="connsiteY12" fmla="*/ 223149 h 447188"/>
                  <a:gd name="connsiteX13" fmla="*/ 707492 w 707492"/>
                  <a:gd name="connsiteY13" fmla="*/ 263641 h 447188"/>
                  <a:gd name="connsiteX14" fmla="*/ 637410 w 707492"/>
                  <a:gd name="connsiteY14" fmla="*/ 146838 h 447188"/>
                  <a:gd name="connsiteX15" fmla="*/ 700817 w 707492"/>
                  <a:gd name="connsiteY15" fmla="*/ 0 h 447188"/>
                  <a:gd name="connsiteX0" fmla="*/ 0 w 707492"/>
                  <a:gd name="connsiteY0" fmla="*/ 3337 h 447188"/>
                  <a:gd name="connsiteX1" fmla="*/ 43384 w 707492"/>
                  <a:gd name="connsiteY1" fmla="*/ 126814 h 447188"/>
                  <a:gd name="connsiteX2" fmla="*/ 127386 w 707492"/>
                  <a:gd name="connsiteY2" fmla="*/ 145685 h 447188"/>
                  <a:gd name="connsiteX3" fmla="*/ 30034 w 707492"/>
                  <a:gd name="connsiteY3" fmla="*/ 303688 h 447188"/>
                  <a:gd name="connsiteX4" fmla="*/ 176654 w 707492"/>
                  <a:gd name="connsiteY4" fmla="*/ 263194 h 447188"/>
                  <a:gd name="connsiteX5" fmla="*/ 156849 w 707492"/>
                  <a:gd name="connsiteY5" fmla="*/ 403804 h 447188"/>
                  <a:gd name="connsiteX6" fmla="*/ 278746 w 707492"/>
                  <a:gd name="connsiteY6" fmla="*/ 322882 h 447188"/>
                  <a:gd name="connsiteX7" fmla="*/ 320373 w 707492"/>
                  <a:gd name="connsiteY7" fmla="*/ 447188 h 447188"/>
                  <a:gd name="connsiteX8" fmla="*/ 391244 w 707492"/>
                  <a:gd name="connsiteY8" fmla="*/ 324003 h 447188"/>
                  <a:gd name="connsiteX9" fmla="*/ 480560 w 707492"/>
                  <a:gd name="connsiteY9" fmla="*/ 417153 h 447188"/>
                  <a:gd name="connsiteX10" fmla="*/ 490395 w 707492"/>
                  <a:gd name="connsiteY10" fmla="*/ 283220 h 447188"/>
                  <a:gd name="connsiteX11" fmla="*/ 604037 w 707492"/>
                  <a:gd name="connsiteY11" fmla="*/ 363757 h 447188"/>
                  <a:gd name="connsiteX12" fmla="*/ 575800 w 707492"/>
                  <a:gd name="connsiteY12" fmla="*/ 223149 h 447188"/>
                  <a:gd name="connsiteX13" fmla="*/ 707492 w 707492"/>
                  <a:gd name="connsiteY13" fmla="*/ 263641 h 447188"/>
                  <a:gd name="connsiteX14" fmla="*/ 637410 w 707492"/>
                  <a:gd name="connsiteY14" fmla="*/ 146838 h 447188"/>
                  <a:gd name="connsiteX15" fmla="*/ 700817 w 707492"/>
                  <a:gd name="connsiteY15" fmla="*/ 0 h 447188"/>
                  <a:gd name="connsiteX0" fmla="*/ 0 w 707492"/>
                  <a:gd name="connsiteY0" fmla="*/ 3337 h 447188"/>
                  <a:gd name="connsiteX1" fmla="*/ 24722 w 707492"/>
                  <a:gd name="connsiteY1" fmla="*/ 159418 h 447188"/>
                  <a:gd name="connsiteX2" fmla="*/ 127386 w 707492"/>
                  <a:gd name="connsiteY2" fmla="*/ 145685 h 447188"/>
                  <a:gd name="connsiteX3" fmla="*/ 30034 w 707492"/>
                  <a:gd name="connsiteY3" fmla="*/ 303688 h 447188"/>
                  <a:gd name="connsiteX4" fmla="*/ 176654 w 707492"/>
                  <a:gd name="connsiteY4" fmla="*/ 263194 h 447188"/>
                  <a:gd name="connsiteX5" fmla="*/ 156849 w 707492"/>
                  <a:gd name="connsiteY5" fmla="*/ 403804 h 447188"/>
                  <a:gd name="connsiteX6" fmla="*/ 278746 w 707492"/>
                  <a:gd name="connsiteY6" fmla="*/ 322882 h 447188"/>
                  <a:gd name="connsiteX7" fmla="*/ 320373 w 707492"/>
                  <a:gd name="connsiteY7" fmla="*/ 447188 h 447188"/>
                  <a:gd name="connsiteX8" fmla="*/ 391244 w 707492"/>
                  <a:gd name="connsiteY8" fmla="*/ 324003 h 447188"/>
                  <a:gd name="connsiteX9" fmla="*/ 480560 w 707492"/>
                  <a:gd name="connsiteY9" fmla="*/ 417153 h 447188"/>
                  <a:gd name="connsiteX10" fmla="*/ 490395 w 707492"/>
                  <a:gd name="connsiteY10" fmla="*/ 283220 h 447188"/>
                  <a:gd name="connsiteX11" fmla="*/ 604037 w 707492"/>
                  <a:gd name="connsiteY11" fmla="*/ 363757 h 447188"/>
                  <a:gd name="connsiteX12" fmla="*/ 575800 w 707492"/>
                  <a:gd name="connsiteY12" fmla="*/ 223149 h 447188"/>
                  <a:gd name="connsiteX13" fmla="*/ 707492 w 707492"/>
                  <a:gd name="connsiteY13" fmla="*/ 263641 h 447188"/>
                  <a:gd name="connsiteX14" fmla="*/ 637410 w 707492"/>
                  <a:gd name="connsiteY14" fmla="*/ 146838 h 447188"/>
                  <a:gd name="connsiteX15" fmla="*/ 700817 w 707492"/>
                  <a:gd name="connsiteY15" fmla="*/ 0 h 447188"/>
                  <a:gd name="connsiteX0" fmla="*/ 0 w 707492"/>
                  <a:gd name="connsiteY0" fmla="*/ 3337 h 447188"/>
                  <a:gd name="connsiteX1" fmla="*/ 24722 w 707492"/>
                  <a:gd name="connsiteY1" fmla="*/ 159418 h 447188"/>
                  <a:gd name="connsiteX2" fmla="*/ 117658 w 707492"/>
                  <a:gd name="connsiteY2" fmla="*/ 161617 h 447188"/>
                  <a:gd name="connsiteX3" fmla="*/ 30034 w 707492"/>
                  <a:gd name="connsiteY3" fmla="*/ 303688 h 447188"/>
                  <a:gd name="connsiteX4" fmla="*/ 176654 w 707492"/>
                  <a:gd name="connsiteY4" fmla="*/ 263194 h 447188"/>
                  <a:gd name="connsiteX5" fmla="*/ 156849 w 707492"/>
                  <a:gd name="connsiteY5" fmla="*/ 403804 h 447188"/>
                  <a:gd name="connsiteX6" fmla="*/ 278746 w 707492"/>
                  <a:gd name="connsiteY6" fmla="*/ 322882 h 447188"/>
                  <a:gd name="connsiteX7" fmla="*/ 320373 w 707492"/>
                  <a:gd name="connsiteY7" fmla="*/ 447188 h 447188"/>
                  <a:gd name="connsiteX8" fmla="*/ 391244 w 707492"/>
                  <a:gd name="connsiteY8" fmla="*/ 324003 h 447188"/>
                  <a:gd name="connsiteX9" fmla="*/ 480560 w 707492"/>
                  <a:gd name="connsiteY9" fmla="*/ 417153 h 447188"/>
                  <a:gd name="connsiteX10" fmla="*/ 490395 w 707492"/>
                  <a:gd name="connsiteY10" fmla="*/ 283220 h 447188"/>
                  <a:gd name="connsiteX11" fmla="*/ 604037 w 707492"/>
                  <a:gd name="connsiteY11" fmla="*/ 363757 h 447188"/>
                  <a:gd name="connsiteX12" fmla="*/ 575800 w 707492"/>
                  <a:gd name="connsiteY12" fmla="*/ 223149 h 447188"/>
                  <a:gd name="connsiteX13" fmla="*/ 707492 w 707492"/>
                  <a:gd name="connsiteY13" fmla="*/ 263641 h 447188"/>
                  <a:gd name="connsiteX14" fmla="*/ 637410 w 707492"/>
                  <a:gd name="connsiteY14" fmla="*/ 146838 h 447188"/>
                  <a:gd name="connsiteX15" fmla="*/ 700817 w 707492"/>
                  <a:gd name="connsiteY15" fmla="*/ 0 h 447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7492" h="447188">
                    <a:moveTo>
                      <a:pt x="0" y="3337"/>
                    </a:moveTo>
                    <a:lnTo>
                      <a:pt x="24722" y="159418"/>
                    </a:lnTo>
                    <a:lnTo>
                      <a:pt x="117658" y="161617"/>
                    </a:lnTo>
                    <a:lnTo>
                      <a:pt x="30034" y="303688"/>
                    </a:lnTo>
                    <a:lnTo>
                      <a:pt x="176654" y="263194"/>
                    </a:lnTo>
                    <a:lnTo>
                      <a:pt x="156849" y="403804"/>
                    </a:lnTo>
                    <a:lnTo>
                      <a:pt x="278746" y="322882"/>
                    </a:lnTo>
                    <a:lnTo>
                      <a:pt x="320373" y="447188"/>
                    </a:lnTo>
                    <a:lnTo>
                      <a:pt x="391244" y="324003"/>
                    </a:lnTo>
                    <a:lnTo>
                      <a:pt x="480560" y="417153"/>
                    </a:lnTo>
                    <a:lnTo>
                      <a:pt x="490395" y="283220"/>
                    </a:lnTo>
                    <a:lnTo>
                      <a:pt x="604037" y="363757"/>
                    </a:lnTo>
                    <a:lnTo>
                      <a:pt x="575800" y="223149"/>
                    </a:lnTo>
                    <a:lnTo>
                      <a:pt x="707492" y="263641"/>
                    </a:lnTo>
                    <a:lnTo>
                      <a:pt x="637410" y="146838"/>
                    </a:lnTo>
                    <a:lnTo>
                      <a:pt x="700817" y="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2215123" y="3106043"/>
                <a:ext cx="314914" cy="188265"/>
              </a:xfrm>
              <a:custGeom>
                <a:avLst/>
                <a:gdLst>
                  <a:gd name="connsiteX0" fmla="*/ 0 w 707492"/>
                  <a:gd name="connsiteY0" fmla="*/ 3337 h 433839"/>
                  <a:gd name="connsiteX1" fmla="*/ 43384 w 707492"/>
                  <a:gd name="connsiteY1" fmla="*/ 126814 h 433839"/>
                  <a:gd name="connsiteX2" fmla="*/ 160186 w 707492"/>
                  <a:gd name="connsiteY2" fmla="*/ 106791 h 433839"/>
                  <a:gd name="connsiteX3" fmla="*/ 13348 w 707492"/>
                  <a:gd name="connsiteY3" fmla="*/ 293676 h 433839"/>
                  <a:gd name="connsiteX4" fmla="*/ 223594 w 707492"/>
                  <a:gd name="connsiteY4" fmla="*/ 183547 h 433839"/>
                  <a:gd name="connsiteX5" fmla="*/ 126814 w 707492"/>
                  <a:gd name="connsiteY5" fmla="*/ 390455 h 433839"/>
                  <a:gd name="connsiteX6" fmla="*/ 320373 w 707492"/>
                  <a:gd name="connsiteY6" fmla="*/ 223594 h 433839"/>
                  <a:gd name="connsiteX7" fmla="*/ 266978 w 707492"/>
                  <a:gd name="connsiteY7" fmla="*/ 433839 h 433839"/>
                  <a:gd name="connsiteX8" fmla="*/ 403804 w 707492"/>
                  <a:gd name="connsiteY8" fmla="*/ 230268 h 433839"/>
                  <a:gd name="connsiteX9" fmla="*/ 430502 w 707492"/>
                  <a:gd name="connsiteY9" fmla="*/ 433839 h 433839"/>
                  <a:gd name="connsiteX10" fmla="*/ 473886 w 707492"/>
                  <a:gd name="connsiteY10" fmla="*/ 190222 h 433839"/>
                  <a:gd name="connsiteX11" fmla="*/ 574002 w 707492"/>
                  <a:gd name="connsiteY11" fmla="*/ 380443 h 433839"/>
                  <a:gd name="connsiteX12" fmla="*/ 540630 w 707492"/>
                  <a:gd name="connsiteY12" fmla="*/ 130152 h 433839"/>
                  <a:gd name="connsiteX13" fmla="*/ 707492 w 707492"/>
                  <a:gd name="connsiteY13" fmla="*/ 263641 h 433839"/>
                  <a:gd name="connsiteX14" fmla="*/ 667445 w 707492"/>
                  <a:gd name="connsiteY14" fmla="*/ 123477 h 433839"/>
                  <a:gd name="connsiteX15" fmla="*/ 700817 w 707492"/>
                  <a:gd name="connsiteY15" fmla="*/ 0 h 433839"/>
                  <a:gd name="connsiteX0" fmla="*/ 0 w 707492"/>
                  <a:gd name="connsiteY0" fmla="*/ 3337 h 433839"/>
                  <a:gd name="connsiteX1" fmla="*/ 43384 w 707492"/>
                  <a:gd name="connsiteY1" fmla="*/ 126814 h 433839"/>
                  <a:gd name="connsiteX2" fmla="*/ 153512 w 707492"/>
                  <a:gd name="connsiteY2" fmla="*/ 96779 h 433839"/>
                  <a:gd name="connsiteX3" fmla="*/ 13348 w 707492"/>
                  <a:gd name="connsiteY3" fmla="*/ 293676 h 433839"/>
                  <a:gd name="connsiteX4" fmla="*/ 223594 w 707492"/>
                  <a:gd name="connsiteY4" fmla="*/ 183547 h 433839"/>
                  <a:gd name="connsiteX5" fmla="*/ 126814 w 707492"/>
                  <a:gd name="connsiteY5" fmla="*/ 390455 h 433839"/>
                  <a:gd name="connsiteX6" fmla="*/ 320373 w 707492"/>
                  <a:gd name="connsiteY6" fmla="*/ 223594 h 433839"/>
                  <a:gd name="connsiteX7" fmla="*/ 266978 w 707492"/>
                  <a:gd name="connsiteY7" fmla="*/ 433839 h 433839"/>
                  <a:gd name="connsiteX8" fmla="*/ 403804 w 707492"/>
                  <a:gd name="connsiteY8" fmla="*/ 230268 h 433839"/>
                  <a:gd name="connsiteX9" fmla="*/ 430502 w 707492"/>
                  <a:gd name="connsiteY9" fmla="*/ 433839 h 433839"/>
                  <a:gd name="connsiteX10" fmla="*/ 473886 w 707492"/>
                  <a:gd name="connsiteY10" fmla="*/ 190222 h 433839"/>
                  <a:gd name="connsiteX11" fmla="*/ 574002 w 707492"/>
                  <a:gd name="connsiteY11" fmla="*/ 380443 h 433839"/>
                  <a:gd name="connsiteX12" fmla="*/ 540630 w 707492"/>
                  <a:gd name="connsiteY12" fmla="*/ 130152 h 433839"/>
                  <a:gd name="connsiteX13" fmla="*/ 707492 w 707492"/>
                  <a:gd name="connsiteY13" fmla="*/ 263641 h 433839"/>
                  <a:gd name="connsiteX14" fmla="*/ 667445 w 707492"/>
                  <a:gd name="connsiteY14" fmla="*/ 123477 h 433839"/>
                  <a:gd name="connsiteX15" fmla="*/ 700817 w 707492"/>
                  <a:gd name="connsiteY15" fmla="*/ 0 h 433839"/>
                  <a:gd name="connsiteX0" fmla="*/ 0 w 707492"/>
                  <a:gd name="connsiteY0" fmla="*/ 3337 h 463874"/>
                  <a:gd name="connsiteX1" fmla="*/ 43384 w 707492"/>
                  <a:gd name="connsiteY1" fmla="*/ 126814 h 463874"/>
                  <a:gd name="connsiteX2" fmla="*/ 153512 w 707492"/>
                  <a:gd name="connsiteY2" fmla="*/ 96779 h 463874"/>
                  <a:gd name="connsiteX3" fmla="*/ 13348 w 707492"/>
                  <a:gd name="connsiteY3" fmla="*/ 293676 h 463874"/>
                  <a:gd name="connsiteX4" fmla="*/ 223594 w 707492"/>
                  <a:gd name="connsiteY4" fmla="*/ 183547 h 463874"/>
                  <a:gd name="connsiteX5" fmla="*/ 126814 w 707492"/>
                  <a:gd name="connsiteY5" fmla="*/ 390455 h 463874"/>
                  <a:gd name="connsiteX6" fmla="*/ 320373 w 707492"/>
                  <a:gd name="connsiteY6" fmla="*/ 223594 h 463874"/>
                  <a:gd name="connsiteX7" fmla="*/ 266978 w 707492"/>
                  <a:gd name="connsiteY7" fmla="*/ 463874 h 463874"/>
                  <a:gd name="connsiteX8" fmla="*/ 403804 w 707492"/>
                  <a:gd name="connsiteY8" fmla="*/ 230268 h 463874"/>
                  <a:gd name="connsiteX9" fmla="*/ 430502 w 707492"/>
                  <a:gd name="connsiteY9" fmla="*/ 433839 h 463874"/>
                  <a:gd name="connsiteX10" fmla="*/ 473886 w 707492"/>
                  <a:gd name="connsiteY10" fmla="*/ 190222 h 463874"/>
                  <a:gd name="connsiteX11" fmla="*/ 574002 w 707492"/>
                  <a:gd name="connsiteY11" fmla="*/ 380443 h 463874"/>
                  <a:gd name="connsiteX12" fmla="*/ 540630 w 707492"/>
                  <a:gd name="connsiteY12" fmla="*/ 130152 h 463874"/>
                  <a:gd name="connsiteX13" fmla="*/ 707492 w 707492"/>
                  <a:gd name="connsiteY13" fmla="*/ 263641 h 463874"/>
                  <a:gd name="connsiteX14" fmla="*/ 667445 w 707492"/>
                  <a:gd name="connsiteY14" fmla="*/ 123477 h 463874"/>
                  <a:gd name="connsiteX15" fmla="*/ 700817 w 707492"/>
                  <a:gd name="connsiteY15" fmla="*/ 0 h 463874"/>
                  <a:gd name="connsiteX0" fmla="*/ 0 w 707492"/>
                  <a:gd name="connsiteY0" fmla="*/ 3337 h 447188"/>
                  <a:gd name="connsiteX1" fmla="*/ 43384 w 707492"/>
                  <a:gd name="connsiteY1" fmla="*/ 126814 h 447188"/>
                  <a:gd name="connsiteX2" fmla="*/ 153512 w 707492"/>
                  <a:gd name="connsiteY2" fmla="*/ 96779 h 447188"/>
                  <a:gd name="connsiteX3" fmla="*/ 13348 w 707492"/>
                  <a:gd name="connsiteY3" fmla="*/ 293676 h 447188"/>
                  <a:gd name="connsiteX4" fmla="*/ 223594 w 707492"/>
                  <a:gd name="connsiteY4" fmla="*/ 183547 h 447188"/>
                  <a:gd name="connsiteX5" fmla="*/ 126814 w 707492"/>
                  <a:gd name="connsiteY5" fmla="*/ 390455 h 447188"/>
                  <a:gd name="connsiteX6" fmla="*/ 320373 w 707492"/>
                  <a:gd name="connsiteY6" fmla="*/ 223594 h 447188"/>
                  <a:gd name="connsiteX7" fmla="*/ 287001 w 707492"/>
                  <a:gd name="connsiteY7" fmla="*/ 447188 h 447188"/>
                  <a:gd name="connsiteX8" fmla="*/ 403804 w 707492"/>
                  <a:gd name="connsiteY8" fmla="*/ 230268 h 447188"/>
                  <a:gd name="connsiteX9" fmla="*/ 430502 w 707492"/>
                  <a:gd name="connsiteY9" fmla="*/ 433839 h 447188"/>
                  <a:gd name="connsiteX10" fmla="*/ 473886 w 707492"/>
                  <a:gd name="connsiteY10" fmla="*/ 190222 h 447188"/>
                  <a:gd name="connsiteX11" fmla="*/ 574002 w 707492"/>
                  <a:gd name="connsiteY11" fmla="*/ 380443 h 447188"/>
                  <a:gd name="connsiteX12" fmla="*/ 540630 w 707492"/>
                  <a:gd name="connsiteY12" fmla="*/ 130152 h 447188"/>
                  <a:gd name="connsiteX13" fmla="*/ 707492 w 707492"/>
                  <a:gd name="connsiteY13" fmla="*/ 263641 h 447188"/>
                  <a:gd name="connsiteX14" fmla="*/ 667445 w 707492"/>
                  <a:gd name="connsiteY14" fmla="*/ 123477 h 447188"/>
                  <a:gd name="connsiteX15" fmla="*/ 700817 w 707492"/>
                  <a:gd name="connsiteY15" fmla="*/ 0 h 447188"/>
                  <a:gd name="connsiteX0" fmla="*/ 0 w 707492"/>
                  <a:gd name="connsiteY0" fmla="*/ 3337 h 447188"/>
                  <a:gd name="connsiteX1" fmla="*/ 43384 w 707492"/>
                  <a:gd name="connsiteY1" fmla="*/ 126814 h 447188"/>
                  <a:gd name="connsiteX2" fmla="*/ 153512 w 707492"/>
                  <a:gd name="connsiteY2" fmla="*/ 96779 h 447188"/>
                  <a:gd name="connsiteX3" fmla="*/ 13348 w 707492"/>
                  <a:gd name="connsiteY3" fmla="*/ 293676 h 447188"/>
                  <a:gd name="connsiteX4" fmla="*/ 223594 w 707492"/>
                  <a:gd name="connsiteY4" fmla="*/ 183547 h 447188"/>
                  <a:gd name="connsiteX5" fmla="*/ 126814 w 707492"/>
                  <a:gd name="connsiteY5" fmla="*/ 390455 h 447188"/>
                  <a:gd name="connsiteX6" fmla="*/ 320373 w 707492"/>
                  <a:gd name="connsiteY6" fmla="*/ 223594 h 447188"/>
                  <a:gd name="connsiteX7" fmla="*/ 287001 w 707492"/>
                  <a:gd name="connsiteY7" fmla="*/ 447188 h 447188"/>
                  <a:gd name="connsiteX8" fmla="*/ 403804 w 707492"/>
                  <a:gd name="connsiteY8" fmla="*/ 230268 h 447188"/>
                  <a:gd name="connsiteX9" fmla="*/ 453863 w 707492"/>
                  <a:gd name="connsiteY9" fmla="*/ 433839 h 447188"/>
                  <a:gd name="connsiteX10" fmla="*/ 473886 w 707492"/>
                  <a:gd name="connsiteY10" fmla="*/ 190222 h 447188"/>
                  <a:gd name="connsiteX11" fmla="*/ 574002 w 707492"/>
                  <a:gd name="connsiteY11" fmla="*/ 380443 h 447188"/>
                  <a:gd name="connsiteX12" fmla="*/ 540630 w 707492"/>
                  <a:gd name="connsiteY12" fmla="*/ 130152 h 447188"/>
                  <a:gd name="connsiteX13" fmla="*/ 707492 w 707492"/>
                  <a:gd name="connsiteY13" fmla="*/ 263641 h 447188"/>
                  <a:gd name="connsiteX14" fmla="*/ 667445 w 707492"/>
                  <a:gd name="connsiteY14" fmla="*/ 123477 h 447188"/>
                  <a:gd name="connsiteX15" fmla="*/ 700817 w 707492"/>
                  <a:gd name="connsiteY15" fmla="*/ 0 h 447188"/>
                  <a:gd name="connsiteX0" fmla="*/ 0 w 707492"/>
                  <a:gd name="connsiteY0" fmla="*/ 3337 h 447188"/>
                  <a:gd name="connsiteX1" fmla="*/ 43384 w 707492"/>
                  <a:gd name="connsiteY1" fmla="*/ 126814 h 447188"/>
                  <a:gd name="connsiteX2" fmla="*/ 153512 w 707492"/>
                  <a:gd name="connsiteY2" fmla="*/ 96779 h 447188"/>
                  <a:gd name="connsiteX3" fmla="*/ 13348 w 707492"/>
                  <a:gd name="connsiteY3" fmla="*/ 293676 h 447188"/>
                  <a:gd name="connsiteX4" fmla="*/ 223594 w 707492"/>
                  <a:gd name="connsiteY4" fmla="*/ 183547 h 447188"/>
                  <a:gd name="connsiteX5" fmla="*/ 126814 w 707492"/>
                  <a:gd name="connsiteY5" fmla="*/ 390455 h 447188"/>
                  <a:gd name="connsiteX6" fmla="*/ 320373 w 707492"/>
                  <a:gd name="connsiteY6" fmla="*/ 223594 h 447188"/>
                  <a:gd name="connsiteX7" fmla="*/ 287001 w 707492"/>
                  <a:gd name="connsiteY7" fmla="*/ 447188 h 447188"/>
                  <a:gd name="connsiteX8" fmla="*/ 403804 w 707492"/>
                  <a:gd name="connsiteY8" fmla="*/ 230268 h 447188"/>
                  <a:gd name="connsiteX9" fmla="*/ 453863 w 707492"/>
                  <a:gd name="connsiteY9" fmla="*/ 433839 h 447188"/>
                  <a:gd name="connsiteX10" fmla="*/ 473886 w 707492"/>
                  <a:gd name="connsiteY10" fmla="*/ 190222 h 447188"/>
                  <a:gd name="connsiteX11" fmla="*/ 600700 w 707492"/>
                  <a:gd name="connsiteY11" fmla="*/ 367094 h 447188"/>
                  <a:gd name="connsiteX12" fmla="*/ 540630 w 707492"/>
                  <a:gd name="connsiteY12" fmla="*/ 130152 h 447188"/>
                  <a:gd name="connsiteX13" fmla="*/ 707492 w 707492"/>
                  <a:gd name="connsiteY13" fmla="*/ 263641 h 447188"/>
                  <a:gd name="connsiteX14" fmla="*/ 667445 w 707492"/>
                  <a:gd name="connsiteY14" fmla="*/ 123477 h 447188"/>
                  <a:gd name="connsiteX15" fmla="*/ 700817 w 707492"/>
                  <a:gd name="connsiteY15" fmla="*/ 0 h 447188"/>
                  <a:gd name="connsiteX0" fmla="*/ 0 w 707492"/>
                  <a:gd name="connsiteY0" fmla="*/ 3337 h 447188"/>
                  <a:gd name="connsiteX1" fmla="*/ 43384 w 707492"/>
                  <a:gd name="connsiteY1" fmla="*/ 126814 h 447188"/>
                  <a:gd name="connsiteX2" fmla="*/ 153512 w 707492"/>
                  <a:gd name="connsiteY2" fmla="*/ 96779 h 447188"/>
                  <a:gd name="connsiteX3" fmla="*/ 13348 w 707492"/>
                  <a:gd name="connsiteY3" fmla="*/ 293676 h 447188"/>
                  <a:gd name="connsiteX4" fmla="*/ 223594 w 707492"/>
                  <a:gd name="connsiteY4" fmla="*/ 183547 h 447188"/>
                  <a:gd name="connsiteX5" fmla="*/ 126814 w 707492"/>
                  <a:gd name="connsiteY5" fmla="*/ 390455 h 447188"/>
                  <a:gd name="connsiteX6" fmla="*/ 320373 w 707492"/>
                  <a:gd name="connsiteY6" fmla="*/ 223594 h 447188"/>
                  <a:gd name="connsiteX7" fmla="*/ 287001 w 707492"/>
                  <a:gd name="connsiteY7" fmla="*/ 447188 h 447188"/>
                  <a:gd name="connsiteX8" fmla="*/ 403804 w 707492"/>
                  <a:gd name="connsiteY8" fmla="*/ 230268 h 447188"/>
                  <a:gd name="connsiteX9" fmla="*/ 480560 w 707492"/>
                  <a:gd name="connsiteY9" fmla="*/ 417153 h 447188"/>
                  <a:gd name="connsiteX10" fmla="*/ 473886 w 707492"/>
                  <a:gd name="connsiteY10" fmla="*/ 190222 h 447188"/>
                  <a:gd name="connsiteX11" fmla="*/ 600700 w 707492"/>
                  <a:gd name="connsiteY11" fmla="*/ 367094 h 447188"/>
                  <a:gd name="connsiteX12" fmla="*/ 540630 w 707492"/>
                  <a:gd name="connsiteY12" fmla="*/ 130152 h 447188"/>
                  <a:gd name="connsiteX13" fmla="*/ 707492 w 707492"/>
                  <a:gd name="connsiteY13" fmla="*/ 263641 h 447188"/>
                  <a:gd name="connsiteX14" fmla="*/ 667445 w 707492"/>
                  <a:gd name="connsiteY14" fmla="*/ 123477 h 447188"/>
                  <a:gd name="connsiteX15" fmla="*/ 700817 w 707492"/>
                  <a:gd name="connsiteY15" fmla="*/ 0 h 447188"/>
                  <a:gd name="connsiteX0" fmla="*/ 0 w 707492"/>
                  <a:gd name="connsiteY0" fmla="*/ 3337 h 447188"/>
                  <a:gd name="connsiteX1" fmla="*/ 43384 w 707492"/>
                  <a:gd name="connsiteY1" fmla="*/ 126814 h 447188"/>
                  <a:gd name="connsiteX2" fmla="*/ 153512 w 707492"/>
                  <a:gd name="connsiteY2" fmla="*/ 96779 h 447188"/>
                  <a:gd name="connsiteX3" fmla="*/ 13348 w 707492"/>
                  <a:gd name="connsiteY3" fmla="*/ 293676 h 447188"/>
                  <a:gd name="connsiteX4" fmla="*/ 223594 w 707492"/>
                  <a:gd name="connsiteY4" fmla="*/ 183547 h 447188"/>
                  <a:gd name="connsiteX5" fmla="*/ 126814 w 707492"/>
                  <a:gd name="connsiteY5" fmla="*/ 390455 h 447188"/>
                  <a:gd name="connsiteX6" fmla="*/ 320373 w 707492"/>
                  <a:gd name="connsiteY6" fmla="*/ 223594 h 447188"/>
                  <a:gd name="connsiteX7" fmla="*/ 320373 w 707492"/>
                  <a:gd name="connsiteY7" fmla="*/ 447188 h 447188"/>
                  <a:gd name="connsiteX8" fmla="*/ 403804 w 707492"/>
                  <a:gd name="connsiteY8" fmla="*/ 230268 h 447188"/>
                  <a:gd name="connsiteX9" fmla="*/ 480560 w 707492"/>
                  <a:gd name="connsiteY9" fmla="*/ 417153 h 447188"/>
                  <a:gd name="connsiteX10" fmla="*/ 473886 w 707492"/>
                  <a:gd name="connsiteY10" fmla="*/ 190222 h 447188"/>
                  <a:gd name="connsiteX11" fmla="*/ 600700 w 707492"/>
                  <a:gd name="connsiteY11" fmla="*/ 367094 h 447188"/>
                  <a:gd name="connsiteX12" fmla="*/ 540630 w 707492"/>
                  <a:gd name="connsiteY12" fmla="*/ 130152 h 447188"/>
                  <a:gd name="connsiteX13" fmla="*/ 707492 w 707492"/>
                  <a:gd name="connsiteY13" fmla="*/ 263641 h 447188"/>
                  <a:gd name="connsiteX14" fmla="*/ 667445 w 707492"/>
                  <a:gd name="connsiteY14" fmla="*/ 123477 h 447188"/>
                  <a:gd name="connsiteX15" fmla="*/ 700817 w 707492"/>
                  <a:gd name="connsiteY15" fmla="*/ 0 h 447188"/>
                  <a:gd name="connsiteX0" fmla="*/ 0 w 707492"/>
                  <a:gd name="connsiteY0" fmla="*/ 3337 h 447188"/>
                  <a:gd name="connsiteX1" fmla="*/ 43384 w 707492"/>
                  <a:gd name="connsiteY1" fmla="*/ 126814 h 447188"/>
                  <a:gd name="connsiteX2" fmla="*/ 153512 w 707492"/>
                  <a:gd name="connsiteY2" fmla="*/ 96779 h 447188"/>
                  <a:gd name="connsiteX3" fmla="*/ 13348 w 707492"/>
                  <a:gd name="connsiteY3" fmla="*/ 293676 h 447188"/>
                  <a:gd name="connsiteX4" fmla="*/ 223594 w 707492"/>
                  <a:gd name="connsiteY4" fmla="*/ 183547 h 447188"/>
                  <a:gd name="connsiteX5" fmla="*/ 156849 w 707492"/>
                  <a:gd name="connsiteY5" fmla="*/ 403804 h 447188"/>
                  <a:gd name="connsiteX6" fmla="*/ 320373 w 707492"/>
                  <a:gd name="connsiteY6" fmla="*/ 223594 h 447188"/>
                  <a:gd name="connsiteX7" fmla="*/ 320373 w 707492"/>
                  <a:gd name="connsiteY7" fmla="*/ 447188 h 447188"/>
                  <a:gd name="connsiteX8" fmla="*/ 403804 w 707492"/>
                  <a:gd name="connsiteY8" fmla="*/ 230268 h 447188"/>
                  <a:gd name="connsiteX9" fmla="*/ 480560 w 707492"/>
                  <a:gd name="connsiteY9" fmla="*/ 417153 h 447188"/>
                  <a:gd name="connsiteX10" fmla="*/ 473886 w 707492"/>
                  <a:gd name="connsiteY10" fmla="*/ 190222 h 447188"/>
                  <a:gd name="connsiteX11" fmla="*/ 600700 w 707492"/>
                  <a:gd name="connsiteY11" fmla="*/ 367094 h 447188"/>
                  <a:gd name="connsiteX12" fmla="*/ 540630 w 707492"/>
                  <a:gd name="connsiteY12" fmla="*/ 130152 h 447188"/>
                  <a:gd name="connsiteX13" fmla="*/ 707492 w 707492"/>
                  <a:gd name="connsiteY13" fmla="*/ 263641 h 447188"/>
                  <a:gd name="connsiteX14" fmla="*/ 667445 w 707492"/>
                  <a:gd name="connsiteY14" fmla="*/ 123477 h 447188"/>
                  <a:gd name="connsiteX15" fmla="*/ 700817 w 707492"/>
                  <a:gd name="connsiteY15" fmla="*/ 0 h 447188"/>
                  <a:gd name="connsiteX0" fmla="*/ 0 w 707492"/>
                  <a:gd name="connsiteY0" fmla="*/ 3337 h 447188"/>
                  <a:gd name="connsiteX1" fmla="*/ 43384 w 707492"/>
                  <a:gd name="connsiteY1" fmla="*/ 126814 h 447188"/>
                  <a:gd name="connsiteX2" fmla="*/ 153512 w 707492"/>
                  <a:gd name="connsiteY2" fmla="*/ 96779 h 447188"/>
                  <a:gd name="connsiteX3" fmla="*/ 30034 w 707492"/>
                  <a:gd name="connsiteY3" fmla="*/ 303688 h 447188"/>
                  <a:gd name="connsiteX4" fmla="*/ 223594 w 707492"/>
                  <a:gd name="connsiteY4" fmla="*/ 183547 h 447188"/>
                  <a:gd name="connsiteX5" fmla="*/ 156849 w 707492"/>
                  <a:gd name="connsiteY5" fmla="*/ 403804 h 447188"/>
                  <a:gd name="connsiteX6" fmla="*/ 320373 w 707492"/>
                  <a:gd name="connsiteY6" fmla="*/ 223594 h 447188"/>
                  <a:gd name="connsiteX7" fmla="*/ 320373 w 707492"/>
                  <a:gd name="connsiteY7" fmla="*/ 447188 h 447188"/>
                  <a:gd name="connsiteX8" fmla="*/ 403804 w 707492"/>
                  <a:gd name="connsiteY8" fmla="*/ 230268 h 447188"/>
                  <a:gd name="connsiteX9" fmla="*/ 480560 w 707492"/>
                  <a:gd name="connsiteY9" fmla="*/ 417153 h 447188"/>
                  <a:gd name="connsiteX10" fmla="*/ 473886 w 707492"/>
                  <a:gd name="connsiteY10" fmla="*/ 190222 h 447188"/>
                  <a:gd name="connsiteX11" fmla="*/ 600700 w 707492"/>
                  <a:gd name="connsiteY11" fmla="*/ 367094 h 447188"/>
                  <a:gd name="connsiteX12" fmla="*/ 540630 w 707492"/>
                  <a:gd name="connsiteY12" fmla="*/ 130152 h 447188"/>
                  <a:gd name="connsiteX13" fmla="*/ 707492 w 707492"/>
                  <a:gd name="connsiteY13" fmla="*/ 263641 h 447188"/>
                  <a:gd name="connsiteX14" fmla="*/ 667445 w 707492"/>
                  <a:gd name="connsiteY14" fmla="*/ 123477 h 447188"/>
                  <a:gd name="connsiteX15" fmla="*/ 700817 w 707492"/>
                  <a:gd name="connsiteY15" fmla="*/ 0 h 447188"/>
                  <a:gd name="connsiteX0" fmla="*/ 0 w 707492"/>
                  <a:gd name="connsiteY0" fmla="*/ 3337 h 447188"/>
                  <a:gd name="connsiteX1" fmla="*/ 43384 w 707492"/>
                  <a:gd name="connsiteY1" fmla="*/ 126814 h 447188"/>
                  <a:gd name="connsiteX2" fmla="*/ 153512 w 707492"/>
                  <a:gd name="connsiteY2" fmla="*/ 96779 h 447188"/>
                  <a:gd name="connsiteX3" fmla="*/ 30034 w 707492"/>
                  <a:gd name="connsiteY3" fmla="*/ 303688 h 447188"/>
                  <a:gd name="connsiteX4" fmla="*/ 223594 w 707492"/>
                  <a:gd name="connsiteY4" fmla="*/ 183547 h 447188"/>
                  <a:gd name="connsiteX5" fmla="*/ 156849 w 707492"/>
                  <a:gd name="connsiteY5" fmla="*/ 403804 h 447188"/>
                  <a:gd name="connsiteX6" fmla="*/ 320373 w 707492"/>
                  <a:gd name="connsiteY6" fmla="*/ 223594 h 447188"/>
                  <a:gd name="connsiteX7" fmla="*/ 320373 w 707492"/>
                  <a:gd name="connsiteY7" fmla="*/ 447188 h 447188"/>
                  <a:gd name="connsiteX8" fmla="*/ 403804 w 707492"/>
                  <a:gd name="connsiteY8" fmla="*/ 230268 h 447188"/>
                  <a:gd name="connsiteX9" fmla="*/ 480560 w 707492"/>
                  <a:gd name="connsiteY9" fmla="*/ 417153 h 447188"/>
                  <a:gd name="connsiteX10" fmla="*/ 473886 w 707492"/>
                  <a:gd name="connsiteY10" fmla="*/ 190222 h 447188"/>
                  <a:gd name="connsiteX11" fmla="*/ 604037 w 707492"/>
                  <a:gd name="connsiteY11" fmla="*/ 363757 h 447188"/>
                  <a:gd name="connsiteX12" fmla="*/ 540630 w 707492"/>
                  <a:gd name="connsiteY12" fmla="*/ 130152 h 447188"/>
                  <a:gd name="connsiteX13" fmla="*/ 707492 w 707492"/>
                  <a:gd name="connsiteY13" fmla="*/ 263641 h 447188"/>
                  <a:gd name="connsiteX14" fmla="*/ 667445 w 707492"/>
                  <a:gd name="connsiteY14" fmla="*/ 123477 h 447188"/>
                  <a:gd name="connsiteX15" fmla="*/ 700817 w 707492"/>
                  <a:gd name="connsiteY15" fmla="*/ 0 h 447188"/>
                  <a:gd name="connsiteX0" fmla="*/ 0 w 707492"/>
                  <a:gd name="connsiteY0" fmla="*/ 3337 h 447188"/>
                  <a:gd name="connsiteX1" fmla="*/ 43384 w 707492"/>
                  <a:gd name="connsiteY1" fmla="*/ 126814 h 447188"/>
                  <a:gd name="connsiteX2" fmla="*/ 153512 w 707492"/>
                  <a:gd name="connsiteY2" fmla="*/ 96779 h 447188"/>
                  <a:gd name="connsiteX3" fmla="*/ 30034 w 707492"/>
                  <a:gd name="connsiteY3" fmla="*/ 303688 h 447188"/>
                  <a:gd name="connsiteX4" fmla="*/ 210245 w 707492"/>
                  <a:gd name="connsiteY4" fmla="*/ 173535 h 447188"/>
                  <a:gd name="connsiteX5" fmla="*/ 156849 w 707492"/>
                  <a:gd name="connsiteY5" fmla="*/ 403804 h 447188"/>
                  <a:gd name="connsiteX6" fmla="*/ 320373 w 707492"/>
                  <a:gd name="connsiteY6" fmla="*/ 223594 h 447188"/>
                  <a:gd name="connsiteX7" fmla="*/ 320373 w 707492"/>
                  <a:gd name="connsiteY7" fmla="*/ 447188 h 447188"/>
                  <a:gd name="connsiteX8" fmla="*/ 403804 w 707492"/>
                  <a:gd name="connsiteY8" fmla="*/ 230268 h 447188"/>
                  <a:gd name="connsiteX9" fmla="*/ 480560 w 707492"/>
                  <a:gd name="connsiteY9" fmla="*/ 417153 h 447188"/>
                  <a:gd name="connsiteX10" fmla="*/ 473886 w 707492"/>
                  <a:gd name="connsiteY10" fmla="*/ 190222 h 447188"/>
                  <a:gd name="connsiteX11" fmla="*/ 604037 w 707492"/>
                  <a:gd name="connsiteY11" fmla="*/ 363757 h 447188"/>
                  <a:gd name="connsiteX12" fmla="*/ 540630 w 707492"/>
                  <a:gd name="connsiteY12" fmla="*/ 130152 h 447188"/>
                  <a:gd name="connsiteX13" fmla="*/ 707492 w 707492"/>
                  <a:gd name="connsiteY13" fmla="*/ 263641 h 447188"/>
                  <a:gd name="connsiteX14" fmla="*/ 667445 w 707492"/>
                  <a:gd name="connsiteY14" fmla="*/ 123477 h 447188"/>
                  <a:gd name="connsiteX15" fmla="*/ 700817 w 707492"/>
                  <a:gd name="connsiteY15" fmla="*/ 0 h 447188"/>
                  <a:gd name="connsiteX0" fmla="*/ 0 w 707492"/>
                  <a:gd name="connsiteY0" fmla="*/ 3337 h 447188"/>
                  <a:gd name="connsiteX1" fmla="*/ 43384 w 707492"/>
                  <a:gd name="connsiteY1" fmla="*/ 126814 h 447188"/>
                  <a:gd name="connsiteX2" fmla="*/ 153512 w 707492"/>
                  <a:gd name="connsiteY2" fmla="*/ 96779 h 447188"/>
                  <a:gd name="connsiteX3" fmla="*/ 30034 w 707492"/>
                  <a:gd name="connsiteY3" fmla="*/ 303688 h 447188"/>
                  <a:gd name="connsiteX4" fmla="*/ 210245 w 707492"/>
                  <a:gd name="connsiteY4" fmla="*/ 173535 h 447188"/>
                  <a:gd name="connsiteX5" fmla="*/ 156849 w 707492"/>
                  <a:gd name="connsiteY5" fmla="*/ 403804 h 447188"/>
                  <a:gd name="connsiteX6" fmla="*/ 293675 w 707492"/>
                  <a:gd name="connsiteY6" fmla="*/ 216920 h 447188"/>
                  <a:gd name="connsiteX7" fmla="*/ 320373 w 707492"/>
                  <a:gd name="connsiteY7" fmla="*/ 447188 h 447188"/>
                  <a:gd name="connsiteX8" fmla="*/ 403804 w 707492"/>
                  <a:gd name="connsiteY8" fmla="*/ 230268 h 447188"/>
                  <a:gd name="connsiteX9" fmla="*/ 480560 w 707492"/>
                  <a:gd name="connsiteY9" fmla="*/ 417153 h 447188"/>
                  <a:gd name="connsiteX10" fmla="*/ 473886 w 707492"/>
                  <a:gd name="connsiteY10" fmla="*/ 190222 h 447188"/>
                  <a:gd name="connsiteX11" fmla="*/ 604037 w 707492"/>
                  <a:gd name="connsiteY11" fmla="*/ 363757 h 447188"/>
                  <a:gd name="connsiteX12" fmla="*/ 540630 w 707492"/>
                  <a:gd name="connsiteY12" fmla="*/ 130152 h 447188"/>
                  <a:gd name="connsiteX13" fmla="*/ 707492 w 707492"/>
                  <a:gd name="connsiteY13" fmla="*/ 263641 h 447188"/>
                  <a:gd name="connsiteX14" fmla="*/ 667445 w 707492"/>
                  <a:gd name="connsiteY14" fmla="*/ 123477 h 447188"/>
                  <a:gd name="connsiteX15" fmla="*/ 700817 w 707492"/>
                  <a:gd name="connsiteY15" fmla="*/ 0 h 447188"/>
                  <a:gd name="connsiteX0" fmla="*/ 0 w 707492"/>
                  <a:gd name="connsiteY0" fmla="*/ 3337 h 447188"/>
                  <a:gd name="connsiteX1" fmla="*/ 43384 w 707492"/>
                  <a:gd name="connsiteY1" fmla="*/ 126814 h 447188"/>
                  <a:gd name="connsiteX2" fmla="*/ 153512 w 707492"/>
                  <a:gd name="connsiteY2" fmla="*/ 96779 h 447188"/>
                  <a:gd name="connsiteX3" fmla="*/ 30034 w 707492"/>
                  <a:gd name="connsiteY3" fmla="*/ 303688 h 447188"/>
                  <a:gd name="connsiteX4" fmla="*/ 210245 w 707492"/>
                  <a:gd name="connsiteY4" fmla="*/ 173535 h 447188"/>
                  <a:gd name="connsiteX5" fmla="*/ 156849 w 707492"/>
                  <a:gd name="connsiteY5" fmla="*/ 403804 h 447188"/>
                  <a:gd name="connsiteX6" fmla="*/ 293675 w 707492"/>
                  <a:gd name="connsiteY6" fmla="*/ 216920 h 447188"/>
                  <a:gd name="connsiteX7" fmla="*/ 320373 w 707492"/>
                  <a:gd name="connsiteY7" fmla="*/ 447188 h 447188"/>
                  <a:gd name="connsiteX8" fmla="*/ 383780 w 707492"/>
                  <a:gd name="connsiteY8" fmla="*/ 230268 h 447188"/>
                  <a:gd name="connsiteX9" fmla="*/ 480560 w 707492"/>
                  <a:gd name="connsiteY9" fmla="*/ 417153 h 447188"/>
                  <a:gd name="connsiteX10" fmla="*/ 473886 w 707492"/>
                  <a:gd name="connsiteY10" fmla="*/ 190222 h 447188"/>
                  <a:gd name="connsiteX11" fmla="*/ 604037 w 707492"/>
                  <a:gd name="connsiteY11" fmla="*/ 363757 h 447188"/>
                  <a:gd name="connsiteX12" fmla="*/ 540630 w 707492"/>
                  <a:gd name="connsiteY12" fmla="*/ 130152 h 447188"/>
                  <a:gd name="connsiteX13" fmla="*/ 707492 w 707492"/>
                  <a:gd name="connsiteY13" fmla="*/ 263641 h 447188"/>
                  <a:gd name="connsiteX14" fmla="*/ 667445 w 707492"/>
                  <a:gd name="connsiteY14" fmla="*/ 123477 h 447188"/>
                  <a:gd name="connsiteX15" fmla="*/ 700817 w 707492"/>
                  <a:gd name="connsiteY15" fmla="*/ 0 h 447188"/>
                  <a:gd name="connsiteX0" fmla="*/ 0 w 707492"/>
                  <a:gd name="connsiteY0" fmla="*/ 3337 h 447188"/>
                  <a:gd name="connsiteX1" fmla="*/ 43384 w 707492"/>
                  <a:gd name="connsiteY1" fmla="*/ 126814 h 447188"/>
                  <a:gd name="connsiteX2" fmla="*/ 153512 w 707492"/>
                  <a:gd name="connsiteY2" fmla="*/ 96779 h 447188"/>
                  <a:gd name="connsiteX3" fmla="*/ 30034 w 707492"/>
                  <a:gd name="connsiteY3" fmla="*/ 303688 h 447188"/>
                  <a:gd name="connsiteX4" fmla="*/ 210245 w 707492"/>
                  <a:gd name="connsiteY4" fmla="*/ 173535 h 447188"/>
                  <a:gd name="connsiteX5" fmla="*/ 156849 w 707492"/>
                  <a:gd name="connsiteY5" fmla="*/ 403804 h 447188"/>
                  <a:gd name="connsiteX6" fmla="*/ 293675 w 707492"/>
                  <a:gd name="connsiteY6" fmla="*/ 216920 h 447188"/>
                  <a:gd name="connsiteX7" fmla="*/ 320373 w 707492"/>
                  <a:gd name="connsiteY7" fmla="*/ 447188 h 447188"/>
                  <a:gd name="connsiteX8" fmla="*/ 383780 w 707492"/>
                  <a:gd name="connsiteY8" fmla="*/ 230268 h 447188"/>
                  <a:gd name="connsiteX9" fmla="*/ 480560 w 707492"/>
                  <a:gd name="connsiteY9" fmla="*/ 417153 h 447188"/>
                  <a:gd name="connsiteX10" fmla="*/ 460537 w 707492"/>
                  <a:gd name="connsiteY10" fmla="*/ 193559 h 447188"/>
                  <a:gd name="connsiteX11" fmla="*/ 604037 w 707492"/>
                  <a:gd name="connsiteY11" fmla="*/ 363757 h 447188"/>
                  <a:gd name="connsiteX12" fmla="*/ 540630 w 707492"/>
                  <a:gd name="connsiteY12" fmla="*/ 130152 h 447188"/>
                  <a:gd name="connsiteX13" fmla="*/ 707492 w 707492"/>
                  <a:gd name="connsiteY13" fmla="*/ 263641 h 447188"/>
                  <a:gd name="connsiteX14" fmla="*/ 667445 w 707492"/>
                  <a:gd name="connsiteY14" fmla="*/ 123477 h 447188"/>
                  <a:gd name="connsiteX15" fmla="*/ 700817 w 707492"/>
                  <a:gd name="connsiteY15" fmla="*/ 0 h 447188"/>
                  <a:gd name="connsiteX0" fmla="*/ 0 w 707492"/>
                  <a:gd name="connsiteY0" fmla="*/ 3337 h 447188"/>
                  <a:gd name="connsiteX1" fmla="*/ 43384 w 707492"/>
                  <a:gd name="connsiteY1" fmla="*/ 126814 h 447188"/>
                  <a:gd name="connsiteX2" fmla="*/ 153512 w 707492"/>
                  <a:gd name="connsiteY2" fmla="*/ 96779 h 447188"/>
                  <a:gd name="connsiteX3" fmla="*/ 30034 w 707492"/>
                  <a:gd name="connsiteY3" fmla="*/ 303688 h 447188"/>
                  <a:gd name="connsiteX4" fmla="*/ 210245 w 707492"/>
                  <a:gd name="connsiteY4" fmla="*/ 173535 h 447188"/>
                  <a:gd name="connsiteX5" fmla="*/ 156849 w 707492"/>
                  <a:gd name="connsiteY5" fmla="*/ 403804 h 447188"/>
                  <a:gd name="connsiteX6" fmla="*/ 293675 w 707492"/>
                  <a:gd name="connsiteY6" fmla="*/ 216920 h 447188"/>
                  <a:gd name="connsiteX7" fmla="*/ 320373 w 707492"/>
                  <a:gd name="connsiteY7" fmla="*/ 447188 h 447188"/>
                  <a:gd name="connsiteX8" fmla="*/ 383780 w 707492"/>
                  <a:gd name="connsiteY8" fmla="*/ 230268 h 447188"/>
                  <a:gd name="connsiteX9" fmla="*/ 480560 w 707492"/>
                  <a:gd name="connsiteY9" fmla="*/ 417153 h 447188"/>
                  <a:gd name="connsiteX10" fmla="*/ 460537 w 707492"/>
                  <a:gd name="connsiteY10" fmla="*/ 193559 h 447188"/>
                  <a:gd name="connsiteX11" fmla="*/ 604037 w 707492"/>
                  <a:gd name="connsiteY11" fmla="*/ 363757 h 447188"/>
                  <a:gd name="connsiteX12" fmla="*/ 517270 w 707492"/>
                  <a:gd name="connsiteY12" fmla="*/ 146838 h 447188"/>
                  <a:gd name="connsiteX13" fmla="*/ 707492 w 707492"/>
                  <a:gd name="connsiteY13" fmla="*/ 263641 h 447188"/>
                  <a:gd name="connsiteX14" fmla="*/ 667445 w 707492"/>
                  <a:gd name="connsiteY14" fmla="*/ 123477 h 447188"/>
                  <a:gd name="connsiteX15" fmla="*/ 700817 w 707492"/>
                  <a:gd name="connsiteY15" fmla="*/ 0 h 447188"/>
                  <a:gd name="connsiteX0" fmla="*/ 0 w 707492"/>
                  <a:gd name="connsiteY0" fmla="*/ 3337 h 447188"/>
                  <a:gd name="connsiteX1" fmla="*/ 43384 w 707492"/>
                  <a:gd name="connsiteY1" fmla="*/ 126814 h 447188"/>
                  <a:gd name="connsiteX2" fmla="*/ 153512 w 707492"/>
                  <a:gd name="connsiteY2" fmla="*/ 96779 h 447188"/>
                  <a:gd name="connsiteX3" fmla="*/ 30034 w 707492"/>
                  <a:gd name="connsiteY3" fmla="*/ 303688 h 447188"/>
                  <a:gd name="connsiteX4" fmla="*/ 210245 w 707492"/>
                  <a:gd name="connsiteY4" fmla="*/ 173535 h 447188"/>
                  <a:gd name="connsiteX5" fmla="*/ 156849 w 707492"/>
                  <a:gd name="connsiteY5" fmla="*/ 403804 h 447188"/>
                  <a:gd name="connsiteX6" fmla="*/ 293675 w 707492"/>
                  <a:gd name="connsiteY6" fmla="*/ 216920 h 447188"/>
                  <a:gd name="connsiteX7" fmla="*/ 320373 w 707492"/>
                  <a:gd name="connsiteY7" fmla="*/ 447188 h 447188"/>
                  <a:gd name="connsiteX8" fmla="*/ 383780 w 707492"/>
                  <a:gd name="connsiteY8" fmla="*/ 230268 h 447188"/>
                  <a:gd name="connsiteX9" fmla="*/ 480560 w 707492"/>
                  <a:gd name="connsiteY9" fmla="*/ 417153 h 447188"/>
                  <a:gd name="connsiteX10" fmla="*/ 460537 w 707492"/>
                  <a:gd name="connsiteY10" fmla="*/ 193559 h 447188"/>
                  <a:gd name="connsiteX11" fmla="*/ 604037 w 707492"/>
                  <a:gd name="connsiteY11" fmla="*/ 363757 h 447188"/>
                  <a:gd name="connsiteX12" fmla="*/ 517270 w 707492"/>
                  <a:gd name="connsiteY12" fmla="*/ 146838 h 447188"/>
                  <a:gd name="connsiteX13" fmla="*/ 707492 w 707492"/>
                  <a:gd name="connsiteY13" fmla="*/ 263641 h 447188"/>
                  <a:gd name="connsiteX14" fmla="*/ 637410 w 707492"/>
                  <a:gd name="connsiteY14" fmla="*/ 146838 h 447188"/>
                  <a:gd name="connsiteX15" fmla="*/ 700817 w 707492"/>
                  <a:gd name="connsiteY15" fmla="*/ 0 h 447188"/>
                  <a:gd name="connsiteX0" fmla="*/ 0 w 707492"/>
                  <a:gd name="connsiteY0" fmla="*/ 3337 h 447188"/>
                  <a:gd name="connsiteX1" fmla="*/ 43384 w 707492"/>
                  <a:gd name="connsiteY1" fmla="*/ 126814 h 447188"/>
                  <a:gd name="connsiteX2" fmla="*/ 153512 w 707492"/>
                  <a:gd name="connsiteY2" fmla="*/ 96779 h 447188"/>
                  <a:gd name="connsiteX3" fmla="*/ 30034 w 707492"/>
                  <a:gd name="connsiteY3" fmla="*/ 303688 h 447188"/>
                  <a:gd name="connsiteX4" fmla="*/ 210245 w 707492"/>
                  <a:gd name="connsiteY4" fmla="*/ 173535 h 447188"/>
                  <a:gd name="connsiteX5" fmla="*/ 156849 w 707492"/>
                  <a:gd name="connsiteY5" fmla="*/ 403804 h 447188"/>
                  <a:gd name="connsiteX6" fmla="*/ 293675 w 707492"/>
                  <a:gd name="connsiteY6" fmla="*/ 216920 h 447188"/>
                  <a:gd name="connsiteX7" fmla="*/ 320373 w 707492"/>
                  <a:gd name="connsiteY7" fmla="*/ 447188 h 447188"/>
                  <a:gd name="connsiteX8" fmla="*/ 383780 w 707492"/>
                  <a:gd name="connsiteY8" fmla="*/ 230268 h 447188"/>
                  <a:gd name="connsiteX9" fmla="*/ 480560 w 707492"/>
                  <a:gd name="connsiteY9" fmla="*/ 417153 h 447188"/>
                  <a:gd name="connsiteX10" fmla="*/ 460537 w 707492"/>
                  <a:gd name="connsiteY10" fmla="*/ 193559 h 447188"/>
                  <a:gd name="connsiteX11" fmla="*/ 604037 w 707492"/>
                  <a:gd name="connsiteY11" fmla="*/ 363757 h 447188"/>
                  <a:gd name="connsiteX12" fmla="*/ 527281 w 707492"/>
                  <a:gd name="connsiteY12" fmla="*/ 133489 h 447188"/>
                  <a:gd name="connsiteX13" fmla="*/ 707492 w 707492"/>
                  <a:gd name="connsiteY13" fmla="*/ 263641 h 447188"/>
                  <a:gd name="connsiteX14" fmla="*/ 637410 w 707492"/>
                  <a:gd name="connsiteY14" fmla="*/ 146838 h 447188"/>
                  <a:gd name="connsiteX15" fmla="*/ 700817 w 707492"/>
                  <a:gd name="connsiteY15" fmla="*/ 0 h 447188"/>
                  <a:gd name="connsiteX0" fmla="*/ 0 w 707492"/>
                  <a:gd name="connsiteY0" fmla="*/ 3337 h 447188"/>
                  <a:gd name="connsiteX1" fmla="*/ 43384 w 707492"/>
                  <a:gd name="connsiteY1" fmla="*/ 126814 h 447188"/>
                  <a:gd name="connsiteX2" fmla="*/ 153512 w 707492"/>
                  <a:gd name="connsiteY2" fmla="*/ 96779 h 447188"/>
                  <a:gd name="connsiteX3" fmla="*/ 30034 w 707492"/>
                  <a:gd name="connsiteY3" fmla="*/ 303688 h 447188"/>
                  <a:gd name="connsiteX4" fmla="*/ 210245 w 707492"/>
                  <a:gd name="connsiteY4" fmla="*/ 173535 h 447188"/>
                  <a:gd name="connsiteX5" fmla="*/ 156849 w 707492"/>
                  <a:gd name="connsiteY5" fmla="*/ 403804 h 447188"/>
                  <a:gd name="connsiteX6" fmla="*/ 278746 w 707492"/>
                  <a:gd name="connsiteY6" fmla="*/ 322882 h 447188"/>
                  <a:gd name="connsiteX7" fmla="*/ 320373 w 707492"/>
                  <a:gd name="connsiteY7" fmla="*/ 447188 h 447188"/>
                  <a:gd name="connsiteX8" fmla="*/ 383780 w 707492"/>
                  <a:gd name="connsiteY8" fmla="*/ 230268 h 447188"/>
                  <a:gd name="connsiteX9" fmla="*/ 480560 w 707492"/>
                  <a:gd name="connsiteY9" fmla="*/ 417153 h 447188"/>
                  <a:gd name="connsiteX10" fmla="*/ 460537 w 707492"/>
                  <a:gd name="connsiteY10" fmla="*/ 193559 h 447188"/>
                  <a:gd name="connsiteX11" fmla="*/ 604037 w 707492"/>
                  <a:gd name="connsiteY11" fmla="*/ 363757 h 447188"/>
                  <a:gd name="connsiteX12" fmla="*/ 527281 w 707492"/>
                  <a:gd name="connsiteY12" fmla="*/ 133489 h 447188"/>
                  <a:gd name="connsiteX13" fmla="*/ 707492 w 707492"/>
                  <a:gd name="connsiteY13" fmla="*/ 263641 h 447188"/>
                  <a:gd name="connsiteX14" fmla="*/ 637410 w 707492"/>
                  <a:gd name="connsiteY14" fmla="*/ 146838 h 447188"/>
                  <a:gd name="connsiteX15" fmla="*/ 700817 w 707492"/>
                  <a:gd name="connsiteY15" fmla="*/ 0 h 447188"/>
                  <a:gd name="connsiteX0" fmla="*/ 0 w 707492"/>
                  <a:gd name="connsiteY0" fmla="*/ 3337 h 447188"/>
                  <a:gd name="connsiteX1" fmla="*/ 43384 w 707492"/>
                  <a:gd name="connsiteY1" fmla="*/ 126814 h 447188"/>
                  <a:gd name="connsiteX2" fmla="*/ 153512 w 707492"/>
                  <a:gd name="connsiteY2" fmla="*/ 96779 h 447188"/>
                  <a:gd name="connsiteX3" fmla="*/ 30034 w 707492"/>
                  <a:gd name="connsiteY3" fmla="*/ 303688 h 447188"/>
                  <a:gd name="connsiteX4" fmla="*/ 210245 w 707492"/>
                  <a:gd name="connsiteY4" fmla="*/ 173535 h 447188"/>
                  <a:gd name="connsiteX5" fmla="*/ 156849 w 707492"/>
                  <a:gd name="connsiteY5" fmla="*/ 403804 h 447188"/>
                  <a:gd name="connsiteX6" fmla="*/ 278746 w 707492"/>
                  <a:gd name="connsiteY6" fmla="*/ 322882 h 447188"/>
                  <a:gd name="connsiteX7" fmla="*/ 320373 w 707492"/>
                  <a:gd name="connsiteY7" fmla="*/ 447188 h 447188"/>
                  <a:gd name="connsiteX8" fmla="*/ 391244 w 707492"/>
                  <a:gd name="connsiteY8" fmla="*/ 324003 h 447188"/>
                  <a:gd name="connsiteX9" fmla="*/ 480560 w 707492"/>
                  <a:gd name="connsiteY9" fmla="*/ 417153 h 447188"/>
                  <a:gd name="connsiteX10" fmla="*/ 460537 w 707492"/>
                  <a:gd name="connsiteY10" fmla="*/ 193559 h 447188"/>
                  <a:gd name="connsiteX11" fmla="*/ 604037 w 707492"/>
                  <a:gd name="connsiteY11" fmla="*/ 363757 h 447188"/>
                  <a:gd name="connsiteX12" fmla="*/ 527281 w 707492"/>
                  <a:gd name="connsiteY12" fmla="*/ 133489 h 447188"/>
                  <a:gd name="connsiteX13" fmla="*/ 707492 w 707492"/>
                  <a:gd name="connsiteY13" fmla="*/ 263641 h 447188"/>
                  <a:gd name="connsiteX14" fmla="*/ 637410 w 707492"/>
                  <a:gd name="connsiteY14" fmla="*/ 146838 h 447188"/>
                  <a:gd name="connsiteX15" fmla="*/ 700817 w 707492"/>
                  <a:gd name="connsiteY15" fmla="*/ 0 h 447188"/>
                  <a:gd name="connsiteX0" fmla="*/ 0 w 707492"/>
                  <a:gd name="connsiteY0" fmla="*/ 3337 h 447188"/>
                  <a:gd name="connsiteX1" fmla="*/ 43384 w 707492"/>
                  <a:gd name="connsiteY1" fmla="*/ 126814 h 447188"/>
                  <a:gd name="connsiteX2" fmla="*/ 153512 w 707492"/>
                  <a:gd name="connsiteY2" fmla="*/ 96779 h 447188"/>
                  <a:gd name="connsiteX3" fmla="*/ 30034 w 707492"/>
                  <a:gd name="connsiteY3" fmla="*/ 303688 h 447188"/>
                  <a:gd name="connsiteX4" fmla="*/ 210245 w 707492"/>
                  <a:gd name="connsiteY4" fmla="*/ 173535 h 447188"/>
                  <a:gd name="connsiteX5" fmla="*/ 156849 w 707492"/>
                  <a:gd name="connsiteY5" fmla="*/ 403804 h 447188"/>
                  <a:gd name="connsiteX6" fmla="*/ 278746 w 707492"/>
                  <a:gd name="connsiteY6" fmla="*/ 322882 h 447188"/>
                  <a:gd name="connsiteX7" fmla="*/ 320373 w 707492"/>
                  <a:gd name="connsiteY7" fmla="*/ 447188 h 447188"/>
                  <a:gd name="connsiteX8" fmla="*/ 391244 w 707492"/>
                  <a:gd name="connsiteY8" fmla="*/ 324003 h 447188"/>
                  <a:gd name="connsiteX9" fmla="*/ 480560 w 707492"/>
                  <a:gd name="connsiteY9" fmla="*/ 417153 h 447188"/>
                  <a:gd name="connsiteX10" fmla="*/ 490395 w 707492"/>
                  <a:gd name="connsiteY10" fmla="*/ 283220 h 447188"/>
                  <a:gd name="connsiteX11" fmla="*/ 604037 w 707492"/>
                  <a:gd name="connsiteY11" fmla="*/ 363757 h 447188"/>
                  <a:gd name="connsiteX12" fmla="*/ 527281 w 707492"/>
                  <a:gd name="connsiteY12" fmla="*/ 133489 h 447188"/>
                  <a:gd name="connsiteX13" fmla="*/ 707492 w 707492"/>
                  <a:gd name="connsiteY13" fmla="*/ 263641 h 447188"/>
                  <a:gd name="connsiteX14" fmla="*/ 637410 w 707492"/>
                  <a:gd name="connsiteY14" fmla="*/ 146838 h 447188"/>
                  <a:gd name="connsiteX15" fmla="*/ 700817 w 707492"/>
                  <a:gd name="connsiteY15" fmla="*/ 0 h 447188"/>
                  <a:gd name="connsiteX0" fmla="*/ 0 w 707492"/>
                  <a:gd name="connsiteY0" fmla="*/ 3337 h 447188"/>
                  <a:gd name="connsiteX1" fmla="*/ 43384 w 707492"/>
                  <a:gd name="connsiteY1" fmla="*/ 126814 h 447188"/>
                  <a:gd name="connsiteX2" fmla="*/ 153512 w 707492"/>
                  <a:gd name="connsiteY2" fmla="*/ 96779 h 447188"/>
                  <a:gd name="connsiteX3" fmla="*/ 30034 w 707492"/>
                  <a:gd name="connsiteY3" fmla="*/ 303688 h 447188"/>
                  <a:gd name="connsiteX4" fmla="*/ 210245 w 707492"/>
                  <a:gd name="connsiteY4" fmla="*/ 173535 h 447188"/>
                  <a:gd name="connsiteX5" fmla="*/ 156849 w 707492"/>
                  <a:gd name="connsiteY5" fmla="*/ 403804 h 447188"/>
                  <a:gd name="connsiteX6" fmla="*/ 278746 w 707492"/>
                  <a:gd name="connsiteY6" fmla="*/ 322882 h 447188"/>
                  <a:gd name="connsiteX7" fmla="*/ 320373 w 707492"/>
                  <a:gd name="connsiteY7" fmla="*/ 447188 h 447188"/>
                  <a:gd name="connsiteX8" fmla="*/ 391244 w 707492"/>
                  <a:gd name="connsiteY8" fmla="*/ 324003 h 447188"/>
                  <a:gd name="connsiteX9" fmla="*/ 480560 w 707492"/>
                  <a:gd name="connsiteY9" fmla="*/ 417153 h 447188"/>
                  <a:gd name="connsiteX10" fmla="*/ 490395 w 707492"/>
                  <a:gd name="connsiteY10" fmla="*/ 283220 h 447188"/>
                  <a:gd name="connsiteX11" fmla="*/ 604037 w 707492"/>
                  <a:gd name="connsiteY11" fmla="*/ 363757 h 447188"/>
                  <a:gd name="connsiteX12" fmla="*/ 575800 w 707492"/>
                  <a:gd name="connsiteY12" fmla="*/ 223149 h 447188"/>
                  <a:gd name="connsiteX13" fmla="*/ 707492 w 707492"/>
                  <a:gd name="connsiteY13" fmla="*/ 263641 h 447188"/>
                  <a:gd name="connsiteX14" fmla="*/ 637410 w 707492"/>
                  <a:gd name="connsiteY14" fmla="*/ 146838 h 447188"/>
                  <a:gd name="connsiteX15" fmla="*/ 700817 w 707492"/>
                  <a:gd name="connsiteY15" fmla="*/ 0 h 447188"/>
                  <a:gd name="connsiteX0" fmla="*/ 0 w 707492"/>
                  <a:gd name="connsiteY0" fmla="*/ 3337 h 447188"/>
                  <a:gd name="connsiteX1" fmla="*/ 43384 w 707492"/>
                  <a:gd name="connsiteY1" fmla="*/ 126814 h 447188"/>
                  <a:gd name="connsiteX2" fmla="*/ 153512 w 707492"/>
                  <a:gd name="connsiteY2" fmla="*/ 96779 h 447188"/>
                  <a:gd name="connsiteX3" fmla="*/ 30034 w 707492"/>
                  <a:gd name="connsiteY3" fmla="*/ 303688 h 447188"/>
                  <a:gd name="connsiteX4" fmla="*/ 176654 w 707492"/>
                  <a:gd name="connsiteY4" fmla="*/ 263194 h 447188"/>
                  <a:gd name="connsiteX5" fmla="*/ 156849 w 707492"/>
                  <a:gd name="connsiteY5" fmla="*/ 403804 h 447188"/>
                  <a:gd name="connsiteX6" fmla="*/ 278746 w 707492"/>
                  <a:gd name="connsiteY6" fmla="*/ 322882 h 447188"/>
                  <a:gd name="connsiteX7" fmla="*/ 320373 w 707492"/>
                  <a:gd name="connsiteY7" fmla="*/ 447188 h 447188"/>
                  <a:gd name="connsiteX8" fmla="*/ 391244 w 707492"/>
                  <a:gd name="connsiteY8" fmla="*/ 324003 h 447188"/>
                  <a:gd name="connsiteX9" fmla="*/ 480560 w 707492"/>
                  <a:gd name="connsiteY9" fmla="*/ 417153 h 447188"/>
                  <a:gd name="connsiteX10" fmla="*/ 490395 w 707492"/>
                  <a:gd name="connsiteY10" fmla="*/ 283220 h 447188"/>
                  <a:gd name="connsiteX11" fmla="*/ 604037 w 707492"/>
                  <a:gd name="connsiteY11" fmla="*/ 363757 h 447188"/>
                  <a:gd name="connsiteX12" fmla="*/ 575800 w 707492"/>
                  <a:gd name="connsiteY12" fmla="*/ 223149 h 447188"/>
                  <a:gd name="connsiteX13" fmla="*/ 707492 w 707492"/>
                  <a:gd name="connsiteY13" fmla="*/ 263641 h 447188"/>
                  <a:gd name="connsiteX14" fmla="*/ 637410 w 707492"/>
                  <a:gd name="connsiteY14" fmla="*/ 146838 h 447188"/>
                  <a:gd name="connsiteX15" fmla="*/ 700817 w 707492"/>
                  <a:gd name="connsiteY15" fmla="*/ 0 h 447188"/>
                  <a:gd name="connsiteX0" fmla="*/ 0 w 707492"/>
                  <a:gd name="connsiteY0" fmla="*/ 3337 h 447188"/>
                  <a:gd name="connsiteX1" fmla="*/ 43384 w 707492"/>
                  <a:gd name="connsiteY1" fmla="*/ 126814 h 447188"/>
                  <a:gd name="connsiteX2" fmla="*/ 127386 w 707492"/>
                  <a:gd name="connsiteY2" fmla="*/ 145685 h 447188"/>
                  <a:gd name="connsiteX3" fmla="*/ 30034 w 707492"/>
                  <a:gd name="connsiteY3" fmla="*/ 303688 h 447188"/>
                  <a:gd name="connsiteX4" fmla="*/ 176654 w 707492"/>
                  <a:gd name="connsiteY4" fmla="*/ 263194 h 447188"/>
                  <a:gd name="connsiteX5" fmla="*/ 156849 w 707492"/>
                  <a:gd name="connsiteY5" fmla="*/ 403804 h 447188"/>
                  <a:gd name="connsiteX6" fmla="*/ 278746 w 707492"/>
                  <a:gd name="connsiteY6" fmla="*/ 322882 h 447188"/>
                  <a:gd name="connsiteX7" fmla="*/ 320373 w 707492"/>
                  <a:gd name="connsiteY7" fmla="*/ 447188 h 447188"/>
                  <a:gd name="connsiteX8" fmla="*/ 391244 w 707492"/>
                  <a:gd name="connsiteY8" fmla="*/ 324003 h 447188"/>
                  <a:gd name="connsiteX9" fmla="*/ 480560 w 707492"/>
                  <a:gd name="connsiteY9" fmla="*/ 417153 h 447188"/>
                  <a:gd name="connsiteX10" fmla="*/ 490395 w 707492"/>
                  <a:gd name="connsiteY10" fmla="*/ 283220 h 447188"/>
                  <a:gd name="connsiteX11" fmla="*/ 604037 w 707492"/>
                  <a:gd name="connsiteY11" fmla="*/ 363757 h 447188"/>
                  <a:gd name="connsiteX12" fmla="*/ 575800 w 707492"/>
                  <a:gd name="connsiteY12" fmla="*/ 223149 h 447188"/>
                  <a:gd name="connsiteX13" fmla="*/ 707492 w 707492"/>
                  <a:gd name="connsiteY13" fmla="*/ 263641 h 447188"/>
                  <a:gd name="connsiteX14" fmla="*/ 637410 w 707492"/>
                  <a:gd name="connsiteY14" fmla="*/ 146838 h 447188"/>
                  <a:gd name="connsiteX15" fmla="*/ 700817 w 707492"/>
                  <a:gd name="connsiteY15" fmla="*/ 0 h 447188"/>
                  <a:gd name="connsiteX0" fmla="*/ 0 w 707492"/>
                  <a:gd name="connsiteY0" fmla="*/ 3337 h 447188"/>
                  <a:gd name="connsiteX1" fmla="*/ 24722 w 707492"/>
                  <a:gd name="connsiteY1" fmla="*/ 159418 h 447188"/>
                  <a:gd name="connsiteX2" fmla="*/ 127386 w 707492"/>
                  <a:gd name="connsiteY2" fmla="*/ 145685 h 447188"/>
                  <a:gd name="connsiteX3" fmla="*/ 30034 w 707492"/>
                  <a:gd name="connsiteY3" fmla="*/ 303688 h 447188"/>
                  <a:gd name="connsiteX4" fmla="*/ 176654 w 707492"/>
                  <a:gd name="connsiteY4" fmla="*/ 263194 h 447188"/>
                  <a:gd name="connsiteX5" fmla="*/ 156849 w 707492"/>
                  <a:gd name="connsiteY5" fmla="*/ 403804 h 447188"/>
                  <a:gd name="connsiteX6" fmla="*/ 278746 w 707492"/>
                  <a:gd name="connsiteY6" fmla="*/ 322882 h 447188"/>
                  <a:gd name="connsiteX7" fmla="*/ 320373 w 707492"/>
                  <a:gd name="connsiteY7" fmla="*/ 447188 h 447188"/>
                  <a:gd name="connsiteX8" fmla="*/ 391244 w 707492"/>
                  <a:gd name="connsiteY8" fmla="*/ 324003 h 447188"/>
                  <a:gd name="connsiteX9" fmla="*/ 480560 w 707492"/>
                  <a:gd name="connsiteY9" fmla="*/ 417153 h 447188"/>
                  <a:gd name="connsiteX10" fmla="*/ 490395 w 707492"/>
                  <a:gd name="connsiteY10" fmla="*/ 283220 h 447188"/>
                  <a:gd name="connsiteX11" fmla="*/ 604037 w 707492"/>
                  <a:gd name="connsiteY11" fmla="*/ 363757 h 447188"/>
                  <a:gd name="connsiteX12" fmla="*/ 575800 w 707492"/>
                  <a:gd name="connsiteY12" fmla="*/ 223149 h 447188"/>
                  <a:gd name="connsiteX13" fmla="*/ 707492 w 707492"/>
                  <a:gd name="connsiteY13" fmla="*/ 263641 h 447188"/>
                  <a:gd name="connsiteX14" fmla="*/ 637410 w 707492"/>
                  <a:gd name="connsiteY14" fmla="*/ 146838 h 447188"/>
                  <a:gd name="connsiteX15" fmla="*/ 700817 w 707492"/>
                  <a:gd name="connsiteY15" fmla="*/ 0 h 447188"/>
                  <a:gd name="connsiteX0" fmla="*/ 0 w 707492"/>
                  <a:gd name="connsiteY0" fmla="*/ 3337 h 447188"/>
                  <a:gd name="connsiteX1" fmla="*/ 24722 w 707492"/>
                  <a:gd name="connsiteY1" fmla="*/ 159418 h 447188"/>
                  <a:gd name="connsiteX2" fmla="*/ 127386 w 707492"/>
                  <a:gd name="connsiteY2" fmla="*/ 145685 h 447188"/>
                  <a:gd name="connsiteX3" fmla="*/ 48385 w 707492"/>
                  <a:gd name="connsiteY3" fmla="*/ 293000 h 447188"/>
                  <a:gd name="connsiteX4" fmla="*/ 176654 w 707492"/>
                  <a:gd name="connsiteY4" fmla="*/ 263194 h 447188"/>
                  <a:gd name="connsiteX5" fmla="*/ 156849 w 707492"/>
                  <a:gd name="connsiteY5" fmla="*/ 403804 h 447188"/>
                  <a:gd name="connsiteX6" fmla="*/ 278746 w 707492"/>
                  <a:gd name="connsiteY6" fmla="*/ 322882 h 447188"/>
                  <a:gd name="connsiteX7" fmla="*/ 320373 w 707492"/>
                  <a:gd name="connsiteY7" fmla="*/ 447188 h 447188"/>
                  <a:gd name="connsiteX8" fmla="*/ 391244 w 707492"/>
                  <a:gd name="connsiteY8" fmla="*/ 324003 h 447188"/>
                  <a:gd name="connsiteX9" fmla="*/ 480560 w 707492"/>
                  <a:gd name="connsiteY9" fmla="*/ 417153 h 447188"/>
                  <a:gd name="connsiteX10" fmla="*/ 490395 w 707492"/>
                  <a:gd name="connsiteY10" fmla="*/ 283220 h 447188"/>
                  <a:gd name="connsiteX11" fmla="*/ 604037 w 707492"/>
                  <a:gd name="connsiteY11" fmla="*/ 363757 h 447188"/>
                  <a:gd name="connsiteX12" fmla="*/ 575800 w 707492"/>
                  <a:gd name="connsiteY12" fmla="*/ 223149 h 447188"/>
                  <a:gd name="connsiteX13" fmla="*/ 707492 w 707492"/>
                  <a:gd name="connsiteY13" fmla="*/ 263641 h 447188"/>
                  <a:gd name="connsiteX14" fmla="*/ 637410 w 707492"/>
                  <a:gd name="connsiteY14" fmla="*/ 146838 h 447188"/>
                  <a:gd name="connsiteX15" fmla="*/ 700817 w 707492"/>
                  <a:gd name="connsiteY15" fmla="*/ 0 h 447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7492" h="447188">
                    <a:moveTo>
                      <a:pt x="0" y="3337"/>
                    </a:moveTo>
                    <a:lnTo>
                      <a:pt x="24722" y="159418"/>
                    </a:lnTo>
                    <a:lnTo>
                      <a:pt x="127386" y="145685"/>
                    </a:lnTo>
                    <a:lnTo>
                      <a:pt x="48385" y="293000"/>
                    </a:lnTo>
                    <a:lnTo>
                      <a:pt x="176654" y="263194"/>
                    </a:lnTo>
                    <a:lnTo>
                      <a:pt x="156849" y="403804"/>
                    </a:lnTo>
                    <a:lnTo>
                      <a:pt x="278746" y="322882"/>
                    </a:lnTo>
                    <a:lnTo>
                      <a:pt x="320373" y="447188"/>
                    </a:lnTo>
                    <a:lnTo>
                      <a:pt x="391244" y="324003"/>
                    </a:lnTo>
                    <a:lnTo>
                      <a:pt x="480560" y="417153"/>
                    </a:lnTo>
                    <a:lnTo>
                      <a:pt x="490395" y="283220"/>
                    </a:lnTo>
                    <a:lnTo>
                      <a:pt x="604037" y="363757"/>
                    </a:lnTo>
                    <a:lnTo>
                      <a:pt x="575800" y="223149"/>
                    </a:lnTo>
                    <a:lnTo>
                      <a:pt x="707492" y="263641"/>
                    </a:lnTo>
                    <a:lnTo>
                      <a:pt x="637410" y="146838"/>
                    </a:lnTo>
                    <a:lnTo>
                      <a:pt x="700817" y="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2583755" y="2766607"/>
                  <a:ext cx="4362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3755" y="2766607"/>
                  <a:ext cx="436210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2017156" y="2262985"/>
                  <a:ext cx="43620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7156" y="2262985"/>
                  <a:ext cx="436209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2801860" y="3091534"/>
                  <a:ext cx="93621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1860" y="3091534"/>
                  <a:ext cx="936217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TextBox 21"/>
          <p:cNvSpPr txBox="1"/>
          <p:nvPr/>
        </p:nvSpPr>
        <p:spPr>
          <a:xfrm>
            <a:off x="722915" y="4573108"/>
            <a:ext cx="360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Base Current crowding along Emitter Periphery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395503" y="2557021"/>
            <a:ext cx="4719103" cy="1825000"/>
            <a:chOff x="4866350" y="2013853"/>
            <a:chExt cx="4719103" cy="1825000"/>
          </a:xfrm>
        </p:grpSpPr>
        <p:grpSp>
          <p:nvGrpSpPr>
            <p:cNvPr id="36" name="Group 35"/>
            <p:cNvGrpSpPr/>
            <p:nvPr/>
          </p:nvGrpSpPr>
          <p:grpSpPr>
            <a:xfrm>
              <a:off x="4866350" y="2013853"/>
              <a:ext cx="2459299" cy="1825000"/>
              <a:chOff x="5538481" y="2013853"/>
              <a:chExt cx="2459299" cy="1825000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 flipV="1">
                <a:off x="5821251" y="2013853"/>
                <a:ext cx="0" cy="144701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5821251" y="3460866"/>
                <a:ext cx="217652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Freeform 26"/>
              <p:cNvSpPr/>
              <p:nvPr/>
            </p:nvSpPr>
            <p:spPr>
              <a:xfrm>
                <a:off x="6023740" y="2088416"/>
                <a:ext cx="1455312" cy="1297887"/>
              </a:xfrm>
              <a:custGeom>
                <a:avLst/>
                <a:gdLst>
                  <a:gd name="connsiteX0" fmla="*/ 0 w 1455312"/>
                  <a:gd name="connsiteY0" fmla="*/ 1297887 h 1297887"/>
                  <a:gd name="connsiteX1" fmla="*/ 656822 w 1455312"/>
                  <a:gd name="connsiteY1" fmla="*/ 203183 h 1297887"/>
                  <a:gd name="connsiteX2" fmla="*/ 1146219 w 1455312"/>
                  <a:gd name="connsiteY2" fmla="*/ 87273 h 1297887"/>
                  <a:gd name="connsiteX3" fmla="*/ 1455312 w 1455312"/>
                  <a:gd name="connsiteY3" fmla="*/ 1169099 h 1297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55312" h="1297887">
                    <a:moveTo>
                      <a:pt x="0" y="1297887"/>
                    </a:moveTo>
                    <a:cubicBezTo>
                      <a:pt x="232893" y="851419"/>
                      <a:pt x="465786" y="404952"/>
                      <a:pt x="656822" y="203183"/>
                    </a:cubicBezTo>
                    <a:cubicBezTo>
                      <a:pt x="847858" y="1414"/>
                      <a:pt x="1013137" y="-73713"/>
                      <a:pt x="1146219" y="87273"/>
                    </a:cubicBezTo>
                    <a:cubicBezTo>
                      <a:pt x="1279301" y="248259"/>
                      <a:pt x="1367306" y="708679"/>
                      <a:pt x="1455312" y="116909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 27"/>
                  <p:cNvSpPr/>
                  <p:nvPr/>
                </p:nvSpPr>
                <p:spPr>
                  <a:xfrm>
                    <a:off x="5538481" y="2550592"/>
                    <a:ext cx="38401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8" name="Rectangle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38481" y="2550592"/>
                    <a:ext cx="384015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/>
                  <p:cNvSpPr/>
                  <p:nvPr/>
                </p:nvSpPr>
                <p:spPr>
                  <a:xfrm>
                    <a:off x="6751396" y="3469521"/>
                    <a:ext cx="43172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1396" y="3469521"/>
                    <a:ext cx="431721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Straight Arrow Connector 30"/>
              <p:cNvCxnSpPr/>
              <p:nvPr/>
            </p:nvCxnSpPr>
            <p:spPr>
              <a:xfrm>
                <a:off x="7083378" y="3654187"/>
                <a:ext cx="41212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V="1">
                <a:off x="5730488" y="2181280"/>
                <a:ext cx="0" cy="35923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6617309" y="2181260"/>
              <a:ext cx="296814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Forward Current Gain Roll-off due to base push out (Kirk) and high majority carrier density on collector side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583483" y="5149689"/>
            <a:ext cx="302503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These factors affect device compression 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947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 Overview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3GPP WCDMA (Japanese Standard)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1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Vs Voltage Bias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30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0" y="1075266"/>
            <a:ext cx="2370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Linearity Vs Breakdown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4"/>
          <a:stretch>
            <a:fillRect/>
          </a:stretch>
        </p:blipFill>
        <p:spPr bwMode="auto">
          <a:xfrm>
            <a:off x="1226667" y="1600536"/>
            <a:ext cx="5821214" cy="503078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 rot="21141616">
            <a:off x="5473522" y="2027292"/>
            <a:ext cx="661115" cy="3580327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124846" y="5443604"/>
            <a:ext cx="244848" cy="39873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53512" y="5791613"/>
            <a:ext cx="3003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Voltage Bias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022700" y="2926099"/>
            <a:ext cx="661115" cy="2843636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80327" y="5635675"/>
            <a:ext cx="940158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44051" y="5422281"/>
            <a:ext cx="1330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Bias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453282" y="1695179"/>
                <a:ext cx="15585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1920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HBT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282" y="1695179"/>
                <a:ext cx="1558568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197" r="-351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177402" y="1733521"/>
            <a:ext cx="404687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Biasing with current results in higher output impedance and better linearity as compared to biasing with Voltage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177402" y="2799989"/>
            <a:ext cx="404687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Biasing with current results in lower breakdown voltage.</a:t>
            </a:r>
            <a:endParaRPr lang="en-US" dirty="0"/>
          </a:p>
        </p:txBody>
      </p:sp>
      <p:grpSp>
        <p:nvGrpSpPr>
          <p:cNvPr id="108" name="Group 107"/>
          <p:cNvGrpSpPr/>
          <p:nvPr/>
        </p:nvGrpSpPr>
        <p:grpSpPr>
          <a:xfrm>
            <a:off x="7695613" y="4229670"/>
            <a:ext cx="3202521" cy="1856855"/>
            <a:chOff x="7222392" y="3715256"/>
            <a:chExt cx="3202521" cy="1856855"/>
          </a:xfrm>
        </p:grpSpPr>
        <p:sp>
          <p:nvSpPr>
            <p:cNvPr id="18" name="Isosceles Triangle 17"/>
            <p:cNvSpPr/>
            <p:nvPr/>
          </p:nvSpPr>
          <p:spPr>
            <a:xfrm flipH="1" flipV="1">
              <a:off x="9087779" y="5200593"/>
              <a:ext cx="133790" cy="11533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7222392" y="3715256"/>
              <a:ext cx="3202521" cy="1856855"/>
              <a:chOff x="7222392" y="3715256"/>
              <a:chExt cx="3202521" cy="1856855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8632890" y="3735587"/>
                <a:ext cx="571071" cy="1454657"/>
                <a:chOff x="9896513" y="2038194"/>
                <a:chExt cx="571071" cy="1454657"/>
              </a:xfrm>
            </p:grpSpPr>
            <p:grpSp>
              <p:nvGrpSpPr>
                <p:cNvPr id="64" name="Group 63"/>
                <p:cNvGrpSpPr/>
                <p:nvPr/>
              </p:nvGrpSpPr>
              <p:grpSpPr>
                <a:xfrm>
                  <a:off x="9896513" y="2038194"/>
                  <a:ext cx="534194" cy="952500"/>
                  <a:chOff x="9462546" y="2234086"/>
                  <a:chExt cx="534194" cy="952500"/>
                </a:xfrm>
              </p:grpSpPr>
              <p:cxnSp>
                <p:nvCxnSpPr>
                  <p:cNvPr id="96" name="Straight Connector 95"/>
                  <p:cNvCxnSpPr/>
                  <p:nvPr/>
                </p:nvCxnSpPr>
                <p:spPr bwMode="auto">
                  <a:xfrm rot="10800000" flipV="1">
                    <a:off x="9727655" y="2444032"/>
                    <a:ext cx="268290" cy="212157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18900000" scaled="1"/>
                  </a:gra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7" name="Straight Connector 96"/>
                  <p:cNvCxnSpPr/>
                  <p:nvPr/>
                </p:nvCxnSpPr>
                <p:spPr bwMode="auto">
                  <a:xfrm rot="5400000">
                    <a:off x="9497819" y="2673868"/>
                    <a:ext cx="459677" cy="4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18900000" scaled="1"/>
                  </a:gra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8" name="Straight Connector 97"/>
                  <p:cNvCxnSpPr/>
                  <p:nvPr/>
                </p:nvCxnSpPr>
                <p:spPr bwMode="auto">
                  <a:xfrm>
                    <a:off x="9727655" y="2725433"/>
                    <a:ext cx="266700" cy="211425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18900000" scaled="1"/>
                  </a:gra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99" name="Straight Connector 98"/>
                  <p:cNvCxnSpPr/>
                  <p:nvPr/>
                </p:nvCxnSpPr>
                <p:spPr bwMode="auto">
                  <a:xfrm rot="16200000" flipV="1">
                    <a:off x="9891370" y="2338661"/>
                    <a:ext cx="209946" cy="795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18900000" scaled="1"/>
                  </a:gra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0" name="Straight Connector 99"/>
                  <p:cNvCxnSpPr/>
                  <p:nvPr/>
                </p:nvCxnSpPr>
                <p:spPr bwMode="auto">
                  <a:xfrm rot="5400000">
                    <a:off x="9858968" y="3061692"/>
                    <a:ext cx="248993" cy="795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18900000" scaled="1"/>
                  </a:gra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1" name="Straight Connector 100"/>
                  <p:cNvCxnSpPr/>
                  <p:nvPr/>
                </p:nvCxnSpPr>
                <p:spPr bwMode="auto">
                  <a:xfrm rot="10800000" flipV="1">
                    <a:off x="9462546" y="2690075"/>
                    <a:ext cx="265115" cy="1475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18900000" scaled="1"/>
                  </a:gra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65" name="Group 64"/>
                <p:cNvGrpSpPr/>
                <p:nvPr/>
              </p:nvGrpSpPr>
              <p:grpSpPr>
                <a:xfrm>
                  <a:off x="10368006" y="2997806"/>
                  <a:ext cx="99578" cy="495045"/>
                  <a:chOff x="9894777" y="3346932"/>
                  <a:chExt cx="73702" cy="748846"/>
                </a:xfrm>
              </p:grpSpPr>
              <p:grpSp>
                <p:nvGrpSpPr>
                  <p:cNvPr id="66" name="Group 65"/>
                  <p:cNvGrpSpPr/>
                  <p:nvPr/>
                </p:nvGrpSpPr>
                <p:grpSpPr>
                  <a:xfrm>
                    <a:off x="9895521" y="3459071"/>
                    <a:ext cx="72958" cy="284370"/>
                    <a:chOff x="9895521" y="3459071"/>
                    <a:chExt cx="72958" cy="284370"/>
                  </a:xfrm>
                </p:grpSpPr>
                <p:grpSp>
                  <p:nvGrpSpPr>
                    <p:cNvPr id="82" name="Group 81"/>
                    <p:cNvGrpSpPr/>
                    <p:nvPr/>
                  </p:nvGrpSpPr>
                  <p:grpSpPr>
                    <a:xfrm>
                      <a:off x="9896017" y="3459071"/>
                      <a:ext cx="72462" cy="133654"/>
                      <a:chOff x="9896017" y="3459071"/>
                      <a:chExt cx="72462" cy="133654"/>
                    </a:xfrm>
                  </p:grpSpPr>
                  <p:grpSp>
                    <p:nvGrpSpPr>
                      <p:cNvPr id="90" name="Group 89"/>
                      <p:cNvGrpSpPr/>
                      <p:nvPr/>
                    </p:nvGrpSpPr>
                    <p:grpSpPr>
                      <a:xfrm>
                        <a:off x="9896265" y="3459071"/>
                        <a:ext cx="72214" cy="58091"/>
                        <a:chOff x="9896265" y="3459071"/>
                        <a:chExt cx="72214" cy="58091"/>
                      </a:xfrm>
                    </p:grpSpPr>
                    <p:cxnSp>
                      <p:nvCxnSpPr>
                        <p:cNvPr id="94" name="Straight Connector 93"/>
                        <p:cNvCxnSpPr/>
                        <p:nvPr/>
                      </p:nvCxnSpPr>
                      <p:spPr>
                        <a:xfrm>
                          <a:off x="9930512" y="3459071"/>
                          <a:ext cx="37967" cy="20331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5" name="Straight Connector 94"/>
                        <p:cNvCxnSpPr/>
                        <p:nvPr/>
                      </p:nvCxnSpPr>
                      <p:spPr>
                        <a:xfrm flipV="1">
                          <a:off x="9896265" y="3478625"/>
                          <a:ext cx="71966" cy="38537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91" name="Group 90"/>
                      <p:cNvGrpSpPr/>
                      <p:nvPr/>
                    </p:nvGrpSpPr>
                    <p:grpSpPr>
                      <a:xfrm>
                        <a:off x="9896017" y="3516428"/>
                        <a:ext cx="72214" cy="76297"/>
                        <a:chOff x="9896265" y="3440865"/>
                        <a:chExt cx="72214" cy="76297"/>
                      </a:xfrm>
                    </p:grpSpPr>
                    <p:cxnSp>
                      <p:nvCxnSpPr>
                        <p:cNvPr id="92" name="Straight Connector 91"/>
                        <p:cNvCxnSpPr/>
                        <p:nvPr/>
                      </p:nvCxnSpPr>
                      <p:spPr>
                        <a:xfrm>
                          <a:off x="9896513" y="3440865"/>
                          <a:ext cx="71966" cy="38537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3" name="Straight Connector 92"/>
                        <p:cNvCxnSpPr/>
                        <p:nvPr/>
                      </p:nvCxnSpPr>
                      <p:spPr>
                        <a:xfrm flipV="1">
                          <a:off x="9896265" y="3478625"/>
                          <a:ext cx="71966" cy="38537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83" name="Group 82"/>
                    <p:cNvGrpSpPr/>
                    <p:nvPr/>
                  </p:nvGrpSpPr>
                  <p:grpSpPr>
                    <a:xfrm>
                      <a:off x="9895521" y="3591581"/>
                      <a:ext cx="72462" cy="151860"/>
                      <a:chOff x="9896017" y="3440865"/>
                      <a:chExt cx="72462" cy="151860"/>
                    </a:xfrm>
                  </p:grpSpPr>
                  <p:grpSp>
                    <p:nvGrpSpPr>
                      <p:cNvPr id="84" name="Group 83"/>
                      <p:cNvGrpSpPr/>
                      <p:nvPr/>
                    </p:nvGrpSpPr>
                    <p:grpSpPr>
                      <a:xfrm>
                        <a:off x="9896265" y="3440865"/>
                        <a:ext cx="72214" cy="76297"/>
                        <a:chOff x="9896265" y="3440865"/>
                        <a:chExt cx="72214" cy="76297"/>
                      </a:xfrm>
                    </p:grpSpPr>
                    <p:cxnSp>
                      <p:nvCxnSpPr>
                        <p:cNvPr id="88" name="Straight Connector 87"/>
                        <p:cNvCxnSpPr/>
                        <p:nvPr/>
                      </p:nvCxnSpPr>
                      <p:spPr>
                        <a:xfrm>
                          <a:off x="9896513" y="3440865"/>
                          <a:ext cx="71966" cy="38537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9" name="Straight Connector 88"/>
                        <p:cNvCxnSpPr/>
                        <p:nvPr/>
                      </p:nvCxnSpPr>
                      <p:spPr>
                        <a:xfrm flipV="1">
                          <a:off x="9896265" y="3478625"/>
                          <a:ext cx="71966" cy="38537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85" name="Group 84"/>
                      <p:cNvGrpSpPr/>
                      <p:nvPr/>
                    </p:nvGrpSpPr>
                    <p:grpSpPr>
                      <a:xfrm>
                        <a:off x="9896017" y="3516428"/>
                        <a:ext cx="72214" cy="76297"/>
                        <a:chOff x="9896265" y="3440865"/>
                        <a:chExt cx="72214" cy="76297"/>
                      </a:xfrm>
                    </p:grpSpPr>
                    <p:cxnSp>
                      <p:nvCxnSpPr>
                        <p:cNvPr id="86" name="Straight Connector 85"/>
                        <p:cNvCxnSpPr/>
                        <p:nvPr/>
                      </p:nvCxnSpPr>
                      <p:spPr>
                        <a:xfrm>
                          <a:off x="9896513" y="3440865"/>
                          <a:ext cx="71966" cy="38537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" name="Straight Connector 86"/>
                        <p:cNvCxnSpPr/>
                        <p:nvPr/>
                      </p:nvCxnSpPr>
                      <p:spPr>
                        <a:xfrm flipV="1">
                          <a:off x="9896265" y="3478625"/>
                          <a:ext cx="71966" cy="38537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</p:grpSp>
              <p:grpSp>
                <p:nvGrpSpPr>
                  <p:cNvPr id="67" name="Group 66"/>
                  <p:cNvGrpSpPr/>
                  <p:nvPr/>
                </p:nvGrpSpPr>
                <p:grpSpPr>
                  <a:xfrm>
                    <a:off x="9894777" y="3743441"/>
                    <a:ext cx="72710" cy="243565"/>
                    <a:chOff x="9895769" y="3440865"/>
                    <a:chExt cx="72710" cy="243565"/>
                  </a:xfrm>
                </p:grpSpPr>
                <p:grpSp>
                  <p:nvGrpSpPr>
                    <p:cNvPr id="70" name="Group 69"/>
                    <p:cNvGrpSpPr/>
                    <p:nvPr/>
                  </p:nvGrpSpPr>
                  <p:grpSpPr>
                    <a:xfrm>
                      <a:off x="9896017" y="3440865"/>
                      <a:ext cx="72462" cy="151860"/>
                      <a:chOff x="9896017" y="3440865"/>
                      <a:chExt cx="72462" cy="151860"/>
                    </a:xfrm>
                  </p:grpSpPr>
                  <p:grpSp>
                    <p:nvGrpSpPr>
                      <p:cNvPr id="76" name="Group 75"/>
                      <p:cNvGrpSpPr/>
                      <p:nvPr/>
                    </p:nvGrpSpPr>
                    <p:grpSpPr>
                      <a:xfrm>
                        <a:off x="9896265" y="3440865"/>
                        <a:ext cx="72214" cy="76297"/>
                        <a:chOff x="9896265" y="3440865"/>
                        <a:chExt cx="72214" cy="76297"/>
                      </a:xfrm>
                    </p:grpSpPr>
                    <p:cxnSp>
                      <p:nvCxnSpPr>
                        <p:cNvPr id="80" name="Straight Connector 79"/>
                        <p:cNvCxnSpPr/>
                        <p:nvPr/>
                      </p:nvCxnSpPr>
                      <p:spPr>
                        <a:xfrm>
                          <a:off x="9896513" y="3440865"/>
                          <a:ext cx="71966" cy="38537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" name="Straight Connector 80"/>
                        <p:cNvCxnSpPr/>
                        <p:nvPr/>
                      </p:nvCxnSpPr>
                      <p:spPr>
                        <a:xfrm flipV="1">
                          <a:off x="9896265" y="3478625"/>
                          <a:ext cx="71966" cy="38537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77" name="Group 76"/>
                      <p:cNvGrpSpPr/>
                      <p:nvPr/>
                    </p:nvGrpSpPr>
                    <p:grpSpPr>
                      <a:xfrm>
                        <a:off x="9896017" y="3516428"/>
                        <a:ext cx="72214" cy="76297"/>
                        <a:chOff x="9896265" y="3440865"/>
                        <a:chExt cx="72214" cy="76297"/>
                      </a:xfrm>
                    </p:grpSpPr>
                    <p:cxnSp>
                      <p:nvCxnSpPr>
                        <p:cNvPr id="78" name="Straight Connector 77"/>
                        <p:cNvCxnSpPr/>
                        <p:nvPr/>
                      </p:nvCxnSpPr>
                      <p:spPr>
                        <a:xfrm>
                          <a:off x="9896513" y="3440865"/>
                          <a:ext cx="71966" cy="38537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" name="Straight Connector 78"/>
                        <p:cNvCxnSpPr/>
                        <p:nvPr/>
                      </p:nvCxnSpPr>
                      <p:spPr>
                        <a:xfrm flipV="1">
                          <a:off x="9896265" y="3478625"/>
                          <a:ext cx="71966" cy="38537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71" name="Group 70"/>
                    <p:cNvGrpSpPr/>
                    <p:nvPr/>
                  </p:nvGrpSpPr>
                  <p:grpSpPr>
                    <a:xfrm>
                      <a:off x="9895769" y="3591581"/>
                      <a:ext cx="72214" cy="92849"/>
                      <a:chOff x="9896265" y="3440865"/>
                      <a:chExt cx="72214" cy="92849"/>
                    </a:xfrm>
                  </p:grpSpPr>
                  <p:grpSp>
                    <p:nvGrpSpPr>
                      <p:cNvPr id="72" name="Group 71"/>
                      <p:cNvGrpSpPr/>
                      <p:nvPr/>
                    </p:nvGrpSpPr>
                    <p:grpSpPr>
                      <a:xfrm>
                        <a:off x="9896265" y="3440865"/>
                        <a:ext cx="72214" cy="76297"/>
                        <a:chOff x="9896265" y="3440865"/>
                        <a:chExt cx="72214" cy="76297"/>
                      </a:xfrm>
                    </p:grpSpPr>
                    <p:cxnSp>
                      <p:nvCxnSpPr>
                        <p:cNvPr id="74" name="Straight Connector 73"/>
                        <p:cNvCxnSpPr/>
                        <p:nvPr/>
                      </p:nvCxnSpPr>
                      <p:spPr>
                        <a:xfrm>
                          <a:off x="9896513" y="3440865"/>
                          <a:ext cx="71966" cy="38537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" name="Straight Connector 74"/>
                        <p:cNvCxnSpPr/>
                        <p:nvPr/>
                      </p:nvCxnSpPr>
                      <p:spPr>
                        <a:xfrm flipV="1">
                          <a:off x="9896265" y="3478625"/>
                          <a:ext cx="71966" cy="38537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73" name="Straight Connector 72"/>
                      <p:cNvCxnSpPr/>
                      <p:nvPr/>
                    </p:nvCxnSpPr>
                    <p:spPr>
                      <a:xfrm>
                        <a:off x="9896265" y="3516428"/>
                        <a:ext cx="32281" cy="17286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68" name="Straight Connector 67"/>
                  <p:cNvCxnSpPr/>
                  <p:nvPr/>
                </p:nvCxnSpPr>
                <p:spPr>
                  <a:xfrm flipV="1">
                    <a:off x="9929812" y="3346932"/>
                    <a:ext cx="0" cy="111053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>
                    <a:off x="9929812" y="3987006"/>
                    <a:ext cx="0" cy="10877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1" name="Group 20"/>
              <p:cNvGrpSpPr/>
              <p:nvPr/>
            </p:nvGrpSpPr>
            <p:grpSpPr>
              <a:xfrm>
                <a:off x="7596309" y="4201790"/>
                <a:ext cx="1037700" cy="952500"/>
                <a:chOff x="9374283" y="4379991"/>
                <a:chExt cx="1037700" cy="952500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9877789" y="4379991"/>
                  <a:ext cx="534194" cy="952500"/>
                  <a:chOff x="9462546" y="2234086"/>
                  <a:chExt cx="534194" cy="952500"/>
                </a:xfrm>
              </p:grpSpPr>
              <p:cxnSp>
                <p:nvCxnSpPr>
                  <p:cNvPr id="58" name="Straight Connector 57"/>
                  <p:cNvCxnSpPr/>
                  <p:nvPr/>
                </p:nvCxnSpPr>
                <p:spPr bwMode="auto">
                  <a:xfrm rot="10800000" flipV="1">
                    <a:off x="9727655" y="2444032"/>
                    <a:ext cx="268290" cy="212157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18900000" scaled="1"/>
                  </a:gra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9" name="Straight Connector 58"/>
                  <p:cNvCxnSpPr/>
                  <p:nvPr/>
                </p:nvCxnSpPr>
                <p:spPr bwMode="auto">
                  <a:xfrm rot="5400000">
                    <a:off x="9497819" y="2673868"/>
                    <a:ext cx="459677" cy="4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18900000" scaled="1"/>
                  </a:gra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0" name="Straight Connector 59"/>
                  <p:cNvCxnSpPr/>
                  <p:nvPr/>
                </p:nvCxnSpPr>
                <p:spPr bwMode="auto">
                  <a:xfrm>
                    <a:off x="9727655" y="2725433"/>
                    <a:ext cx="266700" cy="211425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18900000" scaled="1"/>
                  </a:gra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61" name="Straight Connector 60"/>
                  <p:cNvCxnSpPr/>
                  <p:nvPr/>
                </p:nvCxnSpPr>
                <p:spPr bwMode="auto">
                  <a:xfrm rot="16200000" flipV="1">
                    <a:off x="9891370" y="2338661"/>
                    <a:ext cx="209946" cy="795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18900000" scaled="1"/>
                  </a:gra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2" name="Straight Connector 61"/>
                  <p:cNvCxnSpPr/>
                  <p:nvPr/>
                </p:nvCxnSpPr>
                <p:spPr bwMode="auto">
                  <a:xfrm rot="5400000">
                    <a:off x="9858968" y="3061692"/>
                    <a:ext cx="248993" cy="795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18900000" scaled="1"/>
                  </a:gra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3" name="Straight Connector 62"/>
                  <p:cNvCxnSpPr/>
                  <p:nvPr/>
                </p:nvCxnSpPr>
                <p:spPr bwMode="auto">
                  <a:xfrm rot="10800000" flipV="1">
                    <a:off x="9462546" y="2690075"/>
                    <a:ext cx="265115" cy="1475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18900000" scaled="1"/>
                  </a:gra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27" name="Group 26"/>
                <p:cNvGrpSpPr/>
                <p:nvPr/>
              </p:nvGrpSpPr>
              <p:grpSpPr>
                <a:xfrm rot="5400000">
                  <a:off x="9572017" y="4589569"/>
                  <a:ext cx="99578" cy="495045"/>
                  <a:chOff x="9894777" y="3346932"/>
                  <a:chExt cx="73702" cy="748846"/>
                </a:xfrm>
              </p:grpSpPr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9895521" y="3459071"/>
                    <a:ext cx="72958" cy="284370"/>
                    <a:chOff x="9895521" y="3459071"/>
                    <a:chExt cx="72958" cy="284370"/>
                  </a:xfrm>
                </p:grpSpPr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9896017" y="3459071"/>
                      <a:ext cx="72462" cy="133654"/>
                      <a:chOff x="9896017" y="3459071"/>
                      <a:chExt cx="72462" cy="133654"/>
                    </a:xfrm>
                  </p:grpSpPr>
                  <p:grpSp>
                    <p:nvGrpSpPr>
                      <p:cNvPr id="52" name="Group 51"/>
                      <p:cNvGrpSpPr/>
                      <p:nvPr/>
                    </p:nvGrpSpPr>
                    <p:grpSpPr>
                      <a:xfrm>
                        <a:off x="9896265" y="3459071"/>
                        <a:ext cx="72214" cy="58091"/>
                        <a:chOff x="9896265" y="3459071"/>
                        <a:chExt cx="72214" cy="58091"/>
                      </a:xfrm>
                    </p:grpSpPr>
                    <p:cxnSp>
                      <p:nvCxnSpPr>
                        <p:cNvPr id="56" name="Straight Connector 55"/>
                        <p:cNvCxnSpPr/>
                        <p:nvPr/>
                      </p:nvCxnSpPr>
                      <p:spPr>
                        <a:xfrm>
                          <a:off x="9930512" y="3459071"/>
                          <a:ext cx="37967" cy="20331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" name="Straight Connector 56"/>
                        <p:cNvCxnSpPr/>
                        <p:nvPr/>
                      </p:nvCxnSpPr>
                      <p:spPr>
                        <a:xfrm flipV="1">
                          <a:off x="9896265" y="3478625"/>
                          <a:ext cx="71966" cy="38537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3" name="Group 52"/>
                      <p:cNvGrpSpPr/>
                      <p:nvPr/>
                    </p:nvGrpSpPr>
                    <p:grpSpPr>
                      <a:xfrm>
                        <a:off x="9896017" y="3516428"/>
                        <a:ext cx="72214" cy="76297"/>
                        <a:chOff x="9896265" y="3440865"/>
                        <a:chExt cx="72214" cy="76297"/>
                      </a:xfrm>
                    </p:grpSpPr>
                    <p:cxnSp>
                      <p:nvCxnSpPr>
                        <p:cNvPr id="54" name="Straight Connector 53"/>
                        <p:cNvCxnSpPr/>
                        <p:nvPr/>
                      </p:nvCxnSpPr>
                      <p:spPr>
                        <a:xfrm>
                          <a:off x="9896513" y="3440865"/>
                          <a:ext cx="71966" cy="38537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" name="Straight Connector 54"/>
                        <p:cNvCxnSpPr/>
                        <p:nvPr/>
                      </p:nvCxnSpPr>
                      <p:spPr>
                        <a:xfrm flipV="1">
                          <a:off x="9896265" y="3478625"/>
                          <a:ext cx="71966" cy="38537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45" name="Group 44"/>
                    <p:cNvGrpSpPr/>
                    <p:nvPr/>
                  </p:nvGrpSpPr>
                  <p:grpSpPr>
                    <a:xfrm>
                      <a:off x="9895521" y="3591581"/>
                      <a:ext cx="72462" cy="151860"/>
                      <a:chOff x="9896017" y="3440865"/>
                      <a:chExt cx="72462" cy="151860"/>
                    </a:xfrm>
                  </p:grpSpPr>
                  <p:grpSp>
                    <p:nvGrpSpPr>
                      <p:cNvPr id="46" name="Group 45"/>
                      <p:cNvGrpSpPr/>
                      <p:nvPr/>
                    </p:nvGrpSpPr>
                    <p:grpSpPr>
                      <a:xfrm>
                        <a:off x="9896265" y="3440865"/>
                        <a:ext cx="72214" cy="76297"/>
                        <a:chOff x="9896265" y="3440865"/>
                        <a:chExt cx="72214" cy="76297"/>
                      </a:xfrm>
                    </p:grpSpPr>
                    <p:cxnSp>
                      <p:nvCxnSpPr>
                        <p:cNvPr id="50" name="Straight Connector 49"/>
                        <p:cNvCxnSpPr/>
                        <p:nvPr/>
                      </p:nvCxnSpPr>
                      <p:spPr>
                        <a:xfrm>
                          <a:off x="9896513" y="3440865"/>
                          <a:ext cx="71966" cy="38537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" name="Straight Connector 50"/>
                        <p:cNvCxnSpPr/>
                        <p:nvPr/>
                      </p:nvCxnSpPr>
                      <p:spPr>
                        <a:xfrm flipV="1">
                          <a:off x="9896265" y="3478625"/>
                          <a:ext cx="71966" cy="38537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47" name="Group 46"/>
                      <p:cNvGrpSpPr/>
                      <p:nvPr/>
                    </p:nvGrpSpPr>
                    <p:grpSpPr>
                      <a:xfrm>
                        <a:off x="9896017" y="3516428"/>
                        <a:ext cx="72214" cy="76297"/>
                        <a:chOff x="9896265" y="3440865"/>
                        <a:chExt cx="72214" cy="76297"/>
                      </a:xfrm>
                    </p:grpSpPr>
                    <p:cxnSp>
                      <p:nvCxnSpPr>
                        <p:cNvPr id="48" name="Straight Connector 47"/>
                        <p:cNvCxnSpPr/>
                        <p:nvPr/>
                      </p:nvCxnSpPr>
                      <p:spPr>
                        <a:xfrm>
                          <a:off x="9896513" y="3440865"/>
                          <a:ext cx="71966" cy="38537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" name="Straight Connector 48"/>
                        <p:cNvCxnSpPr/>
                        <p:nvPr/>
                      </p:nvCxnSpPr>
                      <p:spPr>
                        <a:xfrm flipV="1">
                          <a:off x="9896265" y="3478625"/>
                          <a:ext cx="71966" cy="38537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</p:grpSp>
              <p:grpSp>
                <p:nvGrpSpPr>
                  <p:cNvPr id="29" name="Group 28"/>
                  <p:cNvGrpSpPr/>
                  <p:nvPr/>
                </p:nvGrpSpPr>
                <p:grpSpPr>
                  <a:xfrm>
                    <a:off x="9894777" y="3743441"/>
                    <a:ext cx="72710" cy="243565"/>
                    <a:chOff x="9895769" y="3440865"/>
                    <a:chExt cx="72710" cy="243565"/>
                  </a:xfrm>
                </p:grpSpPr>
                <p:grpSp>
                  <p:nvGrpSpPr>
                    <p:cNvPr id="32" name="Group 31"/>
                    <p:cNvGrpSpPr/>
                    <p:nvPr/>
                  </p:nvGrpSpPr>
                  <p:grpSpPr>
                    <a:xfrm>
                      <a:off x="9896017" y="3440865"/>
                      <a:ext cx="72462" cy="151860"/>
                      <a:chOff x="9896017" y="3440865"/>
                      <a:chExt cx="72462" cy="151860"/>
                    </a:xfrm>
                  </p:grpSpPr>
                  <p:grpSp>
                    <p:nvGrpSpPr>
                      <p:cNvPr id="38" name="Group 37"/>
                      <p:cNvGrpSpPr/>
                      <p:nvPr/>
                    </p:nvGrpSpPr>
                    <p:grpSpPr>
                      <a:xfrm>
                        <a:off x="9896265" y="3440865"/>
                        <a:ext cx="72214" cy="76297"/>
                        <a:chOff x="9896265" y="3440865"/>
                        <a:chExt cx="72214" cy="76297"/>
                      </a:xfrm>
                    </p:grpSpPr>
                    <p:cxnSp>
                      <p:nvCxnSpPr>
                        <p:cNvPr id="42" name="Straight Connector 41"/>
                        <p:cNvCxnSpPr/>
                        <p:nvPr/>
                      </p:nvCxnSpPr>
                      <p:spPr>
                        <a:xfrm>
                          <a:off x="9896513" y="3440865"/>
                          <a:ext cx="71966" cy="38537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" name="Straight Connector 42"/>
                        <p:cNvCxnSpPr/>
                        <p:nvPr/>
                      </p:nvCxnSpPr>
                      <p:spPr>
                        <a:xfrm flipV="1">
                          <a:off x="9896265" y="3478625"/>
                          <a:ext cx="71966" cy="38537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9" name="Group 38"/>
                      <p:cNvGrpSpPr/>
                      <p:nvPr/>
                    </p:nvGrpSpPr>
                    <p:grpSpPr>
                      <a:xfrm>
                        <a:off x="9896017" y="3516428"/>
                        <a:ext cx="72214" cy="76297"/>
                        <a:chOff x="9896265" y="3440865"/>
                        <a:chExt cx="72214" cy="76297"/>
                      </a:xfrm>
                    </p:grpSpPr>
                    <p:cxnSp>
                      <p:nvCxnSpPr>
                        <p:cNvPr id="40" name="Straight Connector 39"/>
                        <p:cNvCxnSpPr/>
                        <p:nvPr/>
                      </p:nvCxnSpPr>
                      <p:spPr>
                        <a:xfrm>
                          <a:off x="9896513" y="3440865"/>
                          <a:ext cx="71966" cy="38537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1" name="Straight Connector 40"/>
                        <p:cNvCxnSpPr/>
                        <p:nvPr/>
                      </p:nvCxnSpPr>
                      <p:spPr>
                        <a:xfrm flipV="1">
                          <a:off x="9896265" y="3478625"/>
                          <a:ext cx="71966" cy="38537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33" name="Group 32"/>
                    <p:cNvGrpSpPr/>
                    <p:nvPr/>
                  </p:nvGrpSpPr>
                  <p:grpSpPr>
                    <a:xfrm>
                      <a:off x="9895769" y="3591581"/>
                      <a:ext cx="72214" cy="92849"/>
                      <a:chOff x="9896265" y="3440865"/>
                      <a:chExt cx="72214" cy="92849"/>
                    </a:xfrm>
                  </p:grpSpPr>
                  <p:grpSp>
                    <p:nvGrpSpPr>
                      <p:cNvPr id="34" name="Group 33"/>
                      <p:cNvGrpSpPr/>
                      <p:nvPr/>
                    </p:nvGrpSpPr>
                    <p:grpSpPr>
                      <a:xfrm>
                        <a:off x="9896265" y="3440865"/>
                        <a:ext cx="72214" cy="76297"/>
                        <a:chOff x="9896265" y="3440865"/>
                        <a:chExt cx="72214" cy="76297"/>
                      </a:xfrm>
                    </p:grpSpPr>
                    <p:cxnSp>
                      <p:nvCxnSpPr>
                        <p:cNvPr id="36" name="Straight Connector 35"/>
                        <p:cNvCxnSpPr/>
                        <p:nvPr/>
                      </p:nvCxnSpPr>
                      <p:spPr>
                        <a:xfrm>
                          <a:off x="9896513" y="3440865"/>
                          <a:ext cx="71966" cy="38537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" name="Straight Connector 36"/>
                        <p:cNvCxnSpPr/>
                        <p:nvPr/>
                      </p:nvCxnSpPr>
                      <p:spPr>
                        <a:xfrm flipV="1">
                          <a:off x="9896265" y="3478625"/>
                          <a:ext cx="71966" cy="38537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35" name="Straight Connector 34"/>
                      <p:cNvCxnSpPr/>
                      <p:nvPr/>
                    </p:nvCxnSpPr>
                    <p:spPr>
                      <a:xfrm>
                        <a:off x="9896265" y="3516428"/>
                        <a:ext cx="32281" cy="17286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30" name="Straight Connector 29"/>
                  <p:cNvCxnSpPr/>
                  <p:nvPr/>
                </p:nvCxnSpPr>
                <p:spPr>
                  <a:xfrm flipV="1">
                    <a:off x="9929812" y="3346932"/>
                    <a:ext cx="0" cy="111053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>
                    <a:off x="9929812" y="3987006"/>
                    <a:ext cx="0" cy="10877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2" name="TextBox 21"/>
              <p:cNvSpPr txBox="1"/>
              <p:nvPr/>
            </p:nvSpPr>
            <p:spPr>
              <a:xfrm>
                <a:off x="7222392" y="5264334"/>
                <a:ext cx="19559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VSWR Protection Device</a:t>
                </a:r>
                <a:endParaRPr lang="en-US" sz="14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9134687" y="4051473"/>
                <a:ext cx="12902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HBT Power Cell</a:t>
                </a:r>
                <a:endParaRPr lang="en-US" sz="1400" dirty="0"/>
              </a:p>
            </p:txBody>
          </p:sp>
          <p:sp>
            <p:nvSpPr>
              <p:cNvPr id="103" name="Isosceles Triangle 102"/>
              <p:cNvSpPr/>
              <p:nvPr/>
            </p:nvSpPr>
            <p:spPr>
              <a:xfrm flipH="1" flipV="1">
                <a:off x="8544823" y="5183371"/>
                <a:ext cx="133790" cy="115336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101"/>
              <p:cNvSpPr/>
              <p:nvPr/>
            </p:nvSpPr>
            <p:spPr>
              <a:xfrm>
                <a:off x="7611414" y="4185634"/>
                <a:ext cx="1030310" cy="476518"/>
              </a:xfrm>
              <a:custGeom>
                <a:avLst/>
                <a:gdLst>
                  <a:gd name="connsiteX0" fmla="*/ 1030310 w 1030310"/>
                  <a:gd name="connsiteY0" fmla="*/ 0 h 476518"/>
                  <a:gd name="connsiteX1" fmla="*/ 0 w 1030310"/>
                  <a:gd name="connsiteY1" fmla="*/ 0 h 476518"/>
                  <a:gd name="connsiteX2" fmla="*/ 0 w 1030310"/>
                  <a:gd name="connsiteY2" fmla="*/ 476518 h 47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0310" h="476518">
                    <a:moveTo>
                      <a:pt x="1030310" y="0"/>
                    </a:moveTo>
                    <a:lnTo>
                      <a:pt x="0" y="0"/>
                    </a:lnTo>
                    <a:lnTo>
                      <a:pt x="0" y="476518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5" name="Straight Arrow Connector 104"/>
              <p:cNvCxnSpPr/>
              <p:nvPr/>
            </p:nvCxnSpPr>
            <p:spPr>
              <a:xfrm>
                <a:off x="7580352" y="4071859"/>
                <a:ext cx="57315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7497112" y="3715256"/>
                    <a:ext cx="42723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7" name="TextBox 10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97112" y="3715256"/>
                    <a:ext cx="427232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10" name="TextBox 109"/>
          <p:cNvSpPr txBox="1"/>
          <p:nvPr/>
        </p:nvSpPr>
        <p:spPr>
          <a:xfrm>
            <a:off x="7876251" y="3546041"/>
            <a:ext cx="264917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Best of both worlds 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568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HBT Device Modelling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16677" y="1690688"/>
            <a:ext cx="3189591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Approaches to device modelling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49474" y="5003325"/>
            <a:ext cx="3772251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VBIC Model of single emitter HBT with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Self Heat :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Impact Ionization : On</a:t>
            </a:r>
            <a:endParaRPr lang="en-US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696684"/>
              </p:ext>
            </p:extLst>
          </p:nvPr>
        </p:nvGraphicFramePr>
        <p:xfrm>
          <a:off x="6349474" y="1690688"/>
          <a:ext cx="4522252" cy="324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Bitmap Image" r:id="rId3" imgW="6897063" imgH="4952381" progId="Paint.Picture">
                  <p:embed/>
                </p:oleObj>
              </mc:Choice>
              <mc:Fallback>
                <p:oleObj name="Bitmap Image" r:id="rId3" imgW="6897063" imgH="49523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9474" y="1690688"/>
                        <a:ext cx="4522252" cy="324556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B0F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4778062" y="1906073"/>
            <a:ext cx="14037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975020" y="2060020"/>
            <a:ext cx="0" cy="837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76075" y="2275405"/>
            <a:ext cx="1206869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Approach1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36750" y="2911038"/>
            <a:ext cx="3876540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Refine the model with device multiplicity and using lumped parasitic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207849" y="3851196"/>
            <a:ext cx="4963897" cy="2130767"/>
            <a:chOff x="1207849" y="3851196"/>
            <a:chExt cx="4963897" cy="2130767"/>
          </a:xfrm>
        </p:grpSpPr>
        <p:graphicFrame>
          <p:nvGraphicFramePr>
            <p:cNvPr id="1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4261274"/>
                </p:ext>
              </p:extLst>
            </p:nvPr>
          </p:nvGraphicFramePr>
          <p:xfrm>
            <a:off x="1207849" y="3851196"/>
            <a:ext cx="3737638" cy="21307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8" name="Bitmap Image" r:id="rId5" imgW="4153480" imgH="2400635" progId="Paint.Picture">
                    <p:embed/>
                  </p:oleObj>
                </mc:Choice>
                <mc:Fallback>
                  <p:oleObj name="Bitmap Image" r:id="rId5" imgW="4153480" imgH="2400635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7849" y="3851196"/>
                          <a:ext cx="3737638" cy="21307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Oval 18"/>
            <p:cNvSpPr/>
            <p:nvPr/>
          </p:nvSpPr>
          <p:spPr>
            <a:xfrm>
              <a:off x="2975020" y="4399560"/>
              <a:ext cx="631065" cy="811369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3621729" y="4320745"/>
              <a:ext cx="2550017" cy="6825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8987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HBT Device Modelling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32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64812" y="1690688"/>
            <a:ext cx="3189591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Approaches to device modelling</a:t>
            </a:r>
            <a:endParaRPr lang="en-US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842483"/>
              </p:ext>
            </p:extLst>
          </p:nvPr>
        </p:nvGraphicFramePr>
        <p:xfrm>
          <a:off x="7515599" y="1690688"/>
          <a:ext cx="3475166" cy="2494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8" name="Bitmap Image" r:id="rId3" imgW="6897063" imgH="4952381" progId="Paint.Picture">
                  <p:embed/>
                </p:oleObj>
              </mc:Choice>
              <mc:Fallback>
                <p:oleObj name="Bitmap Image" r:id="rId3" imgW="6897063" imgH="49523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5599" y="1690688"/>
                        <a:ext cx="3475166" cy="249408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B0F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2551328" y="2060020"/>
            <a:ext cx="0" cy="837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41997" y="2345312"/>
            <a:ext cx="1206869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Approach2</a:t>
            </a:r>
            <a:endParaRPr lang="en-US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885250"/>
              </p:ext>
            </p:extLst>
          </p:nvPr>
        </p:nvGraphicFramePr>
        <p:xfrm>
          <a:off x="4281015" y="1604865"/>
          <a:ext cx="3149293" cy="447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9" name="Bitmap Image" r:id="rId5" imgW="3638095" imgH="5172797" progId="Paint.Picture">
                  <p:embed/>
                </p:oleObj>
              </mc:Choice>
              <mc:Fallback>
                <p:oleObj name="Bitmap Image" r:id="rId5" imgW="3638095" imgH="517279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1015" y="1604865"/>
                        <a:ext cx="3149293" cy="44766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B0F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930988"/>
              </p:ext>
            </p:extLst>
          </p:nvPr>
        </p:nvGraphicFramePr>
        <p:xfrm>
          <a:off x="8267705" y="4594665"/>
          <a:ext cx="1970953" cy="1351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0" name="Bitmap Image" r:id="rId7" imgW="4123810" imgH="2828571" progId="Paint.Picture">
                  <p:embed/>
                </p:oleObj>
              </mc:Choice>
              <mc:Fallback>
                <p:oleObj name="Bitmap Image" r:id="rId7" imgW="4123810" imgH="28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7705" y="4594665"/>
                        <a:ext cx="1970953" cy="13517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610600" y="4179947"/>
                <a:ext cx="1270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Cell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4179947"/>
                <a:ext cx="1270604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10000" r="-384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V="1">
            <a:off x="6362163" y="4580703"/>
            <a:ext cx="1905542" cy="4924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43621" y="5344265"/>
            <a:ext cx="1872837" cy="6130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18993" y="2916586"/>
            <a:ext cx="2881230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EM Simulate the Layout Parasitic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583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Modelling Conclusion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33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76819" y="1690688"/>
            <a:ext cx="1586781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Approach1 &amp; 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6819" y="2060020"/>
            <a:ext cx="108202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S-Parameters from Models and Measurements yielded accuracy within 2% from DC to 12 GHz.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EM Simulated Models were more accurate but circuit simulation required more time and had convergence issues.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 Self Heating and Impact Ionization on, models accurately predicted Input- Output Matching Impedances, across power gain, efficiency and output power.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6819" y="3722014"/>
            <a:ext cx="1210588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76818" y="4314668"/>
            <a:ext cx="108202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Model accuracy degrades with cell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Approach 1 provides model scaling in large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Approach 2 provides model scaling in small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Approach 1 provides models with easier convergence and smaller simulation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Approach 2 provides models that are more accurate but need more simulation time and </a:t>
            </a:r>
            <a:r>
              <a:rPr lang="en-US" smtClean="0"/>
              <a:t>difficult simulation </a:t>
            </a:r>
            <a:r>
              <a:rPr lang="en-US" dirty="0" smtClean="0"/>
              <a:t>convergence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5706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797488"/>
              </p:ext>
            </p:extLst>
          </p:nvPr>
        </p:nvGraphicFramePr>
        <p:xfrm>
          <a:off x="1682411" y="1596126"/>
          <a:ext cx="5297844" cy="282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Bitmap Image" r:id="rId3" imgW="7961905" imgH="4238095" progId="Paint.Picture">
                  <p:embed/>
                </p:oleObj>
              </mc:Choice>
              <mc:Fallback>
                <p:oleObj name="Bitmap Image" r:id="rId3" imgW="7961905" imgH="42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411" y="1596126"/>
                        <a:ext cx="5297844" cy="282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 stage Measurements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34</a:t>
            </a:fld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838200" y="3903691"/>
            <a:ext cx="7450814" cy="2278865"/>
            <a:chOff x="980975" y="1559736"/>
            <a:chExt cx="7450814" cy="2278865"/>
          </a:xfrm>
        </p:grpSpPr>
        <p:pic>
          <p:nvPicPr>
            <p:cNvPr id="4" name="Picture 2" descr="C:\AdvDesSys1.3\bin\WCDMA_prj\data\P1010034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59" t="43888" r="23083" b="33664"/>
            <a:stretch/>
          </p:blipFill>
          <p:spPr bwMode="auto">
            <a:xfrm>
              <a:off x="2830131" y="2731018"/>
              <a:ext cx="3889420" cy="1107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4" name="Group 43"/>
            <p:cNvGrpSpPr/>
            <p:nvPr/>
          </p:nvGrpSpPr>
          <p:grpSpPr>
            <a:xfrm>
              <a:off x="980975" y="1565347"/>
              <a:ext cx="1860425" cy="1725073"/>
              <a:chOff x="980975" y="1565347"/>
              <a:chExt cx="1860425" cy="1725073"/>
            </a:xfrm>
          </p:grpSpPr>
          <p:grpSp>
            <p:nvGrpSpPr>
              <p:cNvPr id="20" name="Group 19"/>
              <p:cNvGrpSpPr/>
              <p:nvPr/>
            </p:nvGrpSpPr>
            <p:grpSpPr>
              <a:xfrm flipH="1">
                <a:off x="1251294" y="1945774"/>
                <a:ext cx="1475029" cy="918839"/>
                <a:chOff x="5898524" y="1982725"/>
                <a:chExt cx="1475029" cy="918839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6458754" y="2051810"/>
                  <a:ext cx="914799" cy="849754"/>
                  <a:chOff x="6417566" y="3087633"/>
                  <a:chExt cx="1748039" cy="1623749"/>
                </a:xfrm>
              </p:grpSpPr>
              <p:sp>
                <p:nvSpPr>
                  <p:cNvPr id="25" name="Trapezoid 9"/>
                  <p:cNvSpPr/>
                  <p:nvPr/>
                </p:nvSpPr>
                <p:spPr>
                  <a:xfrm rot="16200000">
                    <a:off x="6479711" y="3025488"/>
                    <a:ext cx="1623749" cy="1748039"/>
                  </a:xfrm>
                  <a:custGeom>
                    <a:avLst/>
                    <a:gdLst>
                      <a:gd name="connsiteX0" fmla="*/ 0 w 1738648"/>
                      <a:gd name="connsiteY0" fmla="*/ 1764409 h 1764409"/>
                      <a:gd name="connsiteX1" fmla="*/ 434662 w 1738648"/>
                      <a:gd name="connsiteY1" fmla="*/ 0 h 1764409"/>
                      <a:gd name="connsiteX2" fmla="*/ 1303986 w 1738648"/>
                      <a:gd name="connsiteY2" fmla="*/ 0 h 1764409"/>
                      <a:gd name="connsiteX3" fmla="*/ 1738648 w 1738648"/>
                      <a:gd name="connsiteY3" fmla="*/ 1764409 h 1764409"/>
                      <a:gd name="connsiteX4" fmla="*/ 0 w 1738648"/>
                      <a:gd name="connsiteY4" fmla="*/ 1764409 h 1764409"/>
                      <a:gd name="connsiteX0" fmla="*/ 0 w 1738648"/>
                      <a:gd name="connsiteY0" fmla="*/ 1764409 h 1764409"/>
                      <a:gd name="connsiteX1" fmla="*/ 434662 w 1738648"/>
                      <a:gd name="connsiteY1" fmla="*/ 0 h 1764409"/>
                      <a:gd name="connsiteX2" fmla="*/ 1303986 w 1738648"/>
                      <a:gd name="connsiteY2" fmla="*/ 0 h 1764409"/>
                      <a:gd name="connsiteX3" fmla="*/ 1402723 w 1738648"/>
                      <a:gd name="connsiteY3" fmla="*/ 463642 h 1764409"/>
                      <a:gd name="connsiteX4" fmla="*/ 1738648 w 1738648"/>
                      <a:gd name="connsiteY4" fmla="*/ 1764409 h 1764409"/>
                      <a:gd name="connsiteX5" fmla="*/ 0 w 1738648"/>
                      <a:gd name="connsiteY5" fmla="*/ 1764409 h 1764409"/>
                      <a:gd name="connsiteX0" fmla="*/ 0 w 1738648"/>
                      <a:gd name="connsiteY0" fmla="*/ 1764409 h 1764409"/>
                      <a:gd name="connsiteX1" fmla="*/ 434662 w 1738648"/>
                      <a:gd name="connsiteY1" fmla="*/ 0 h 1764409"/>
                      <a:gd name="connsiteX2" fmla="*/ 1303986 w 1738648"/>
                      <a:gd name="connsiteY2" fmla="*/ 0 h 1764409"/>
                      <a:gd name="connsiteX3" fmla="*/ 1286812 w 1738648"/>
                      <a:gd name="connsiteY3" fmla="*/ 476524 h 1764409"/>
                      <a:gd name="connsiteX4" fmla="*/ 1738648 w 1738648"/>
                      <a:gd name="connsiteY4" fmla="*/ 1764409 h 1764409"/>
                      <a:gd name="connsiteX5" fmla="*/ 0 w 1738648"/>
                      <a:gd name="connsiteY5" fmla="*/ 1764409 h 1764409"/>
                      <a:gd name="connsiteX0" fmla="*/ 0 w 1738648"/>
                      <a:gd name="connsiteY0" fmla="*/ 1764409 h 1764409"/>
                      <a:gd name="connsiteX1" fmla="*/ 434662 w 1738648"/>
                      <a:gd name="connsiteY1" fmla="*/ 0 h 1764409"/>
                      <a:gd name="connsiteX2" fmla="*/ 1303986 w 1738648"/>
                      <a:gd name="connsiteY2" fmla="*/ 0 h 1764409"/>
                      <a:gd name="connsiteX3" fmla="*/ 1286812 w 1738648"/>
                      <a:gd name="connsiteY3" fmla="*/ 476524 h 1764409"/>
                      <a:gd name="connsiteX4" fmla="*/ 1738648 w 1738648"/>
                      <a:gd name="connsiteY4" fmla="*/ 1764409 h 1764409"/>
                      <a:gd name="connsiteX5" fmla="*/ 0 w 1738648"/>
                      <a:gd name="connsiteY5" fmla="*/ 1764409 h 1764409"/>
                      <a:gd name="connsiteX0" fmla="*/ 0 w 1738648"/>
                      <a:gd name="connsiteY0" fmla="*/ 1764409 h 1764409"/>
                      <a:gd name="connsiteX1" fmla="*/ 434662 w 1738648"/>
                      <a:gd name="connsiteY1" fmla="*/ 0 h 1764409"/>
                      <a:gd name="connsiteX2" fmla="*/ 1303986 w 1738648"/>
                      <a:gd name="connsiteY2" fmla="*/ 0 h 1764409"/>
                      <a:gd name="connsiteX3" fmla="*/ 1286812 w 1738648"/>
                      <a:gd name="connsiteY3" fmla="*/ 476524 h 1764409"/>
                      <a:gd name="connsiteX4" fmla="*/ 1738648 w 1738648"/>
                      <a:gd name="connsiteY4" fmla="*/ 1764409 h 1764409"/>
                      <a:gd name="connsiteX5" fmla="*/ 0 w 1738648"/>
                      <a:gd name="connsiteY5" fmla="*/ 1764409 h 1764409"/>
                      <a:gd name="connsiteX0" fmla="*/ 0 w 1738648"/>
                      <a:gd name="connsiteY0" fmla="*/ 1764409 h 1764409"/>
                      <a:gd name="connsiteX1" fmla="*/ 434662 w 1738648"/>
                      <a:gd name="connsiteY1" fmla="*/ 0 h 1764409"/>
                      <a:gd name="connsiteX2" fmla="*/ 1303986 w 1738648"/>
                      <a:gd name="connsiteY2" fmla="*/ 0 h 1764409"/>
                      <a:gd name="connsiteX3" fmla="*/ 1286812 w 1738648"/>
                      <a:gd name="connsiteY3" fmla="*/ 476524 h 1764409"/>
                      <a:gd name="connsiteX4" fmla="*/ 1738648 w 1738648"/>
                      <a:gd name="connsiteY4" fmla="*/ 1764409 h 1764409"/>
                      <a:gd name="connsiteX5" fmla="*/ 0 w 1738648"/>
                      <a:gd name="connsiteY5" fmla="*/ 1764409 h 1764409"/>
                      <a:gd name="connsiteX0" fmla="*/ 0 w 1738648"/>
                      <a:gd name="connsiteY0" fmla="*/ 1764409 h 1764409"/>
                      <a:gd name="connsiteX1" fmla="*/ 346656 w 1738648"/>
                      <a:gd name="connsiteY1" fmla="*/ 425006 h 1764409"/>
                      <a:gd name="connsiteX2" fmla="*/ 434662 w 1738648"/>
                      <a:gd name="connsiteY2" fmla="*/ 0 h 1764409"/>
                      <a:gd name="connsiteX3" fmla="*/ 1303986 w 1738648"/>
                      <a:gd name="connsiteY3" fmla="*/ 0 h 1764409"/>
                      <a:gd name="connsiteX4" fmla="*/ 1286812 w 1738648"/>
                      <a:gd name="connsiteY4" fmla="*/ 476524 h 1764409"/>
                      <a:gd name="connsiteX5" fmla="*/ 1738648 w 1738648"/>
                      <a:gd name="connsiteY5" fmla="*/ 1764409 h 1764409"/>
                      <a:gd name="connsiteX6" fmla="*/ 0 w 1738648"/>
                      <a:gd name="connsiteY6" fmla="*/ 1764409 h 1764409"/>
                      <a:gd name="connsiteX0" fmla="*/ 0 w 1738648"/>
                      <a:gd name="connsiteY0" fmla="*/ 1764409 h 1764409"/>
                      <a:gd name="connsiteX1" fmla="*/ 346656 w 1738648"/>
                      <a:gd name="connsiteY1" fmla="*/ 425006 h 1764409"/>
                      <a:gd name="connsiteX2" fmla="*/ 434662 w 1738648"/>
                      <a:gd name="connsiteY2" fmla="*/ 0 h 1764409"/>
                      <a:gd name="connsiteX3" fmla="*/ 1303986 w 1738648"/>
                      <a:gd name="connsiteY3" fmla="*/ 0 h 1764409"/>
                      <a:gd name="connsiteX4" fmla="*/ 1286812 w 1738648"/>
                      <a:gd name="connsiteY4" fmla="*/ 476524 h 1764409"/>
                      <a:gd name="connsiteX5" fmla="*/ 1738648 w 1738648"/>
                      <a:gd name="connsiteY5" fmla="*/ 1764409 h 1764409"/>
                      <a:gd name="connsiteX6" fmla="*/ 0 w 1738648"/>
                      <a:gd name="connsiteY6" fmla="*/ 1764409 h 1764409"/>
                      <a:gd name="connsiteX0" fmla="*/ 0 w 1738648"/>
                      <a:gd name="connsiteY0" fmla="*/ 1764409 h 1764409"/>
                      <a:gd name="connsiteX1" fmla="*/ 346656 w 1738648"/>
                      <a:gd name="connsiteY1" fmla="*/ 425006 h 1764409"/>
                      <a:gd name="connsiteX2" fmla="*/ 434662 w 1738648"/>
                      <a:gd name="connsiteY2" fmla="*/ 0 h 1764409"/>
                      <a:gd name="connsiteX3" fmla="*/ 1303986 w 1738648"/>
                      <a:gd name="connsiteY3" fmla="*/ 0 h 1764409"/>
                      <a:gd name="connsiteX4" fmla="*/ 1286812 w 1738648"/>
                      <a:gd name="connsiteY4" fmla="*/ 476524 h 1764409"/>
                      <a:gd name="connsiteX5" fmla="*/ 1738648 w 1738648"/>
                      <a:gd name="connsiteY5" fmla="*/ 1764409 h 1764409"/>
                      <a:gd name="connsiteX6" fmla="*/ 0 w 1738648"/>
                      <a:gd name="connsiteY6" fmla="*/ 1764409 h 1764409"/>
                      <a:gd name="connsiteX0" fmla="*/ 0 w 1738648"/>
                      <a:gd name="connsiteY0" fmla="*/ 1764409 h 1764409"/>
                      <a:gd name="connsiteX1" fmla="*/ 346656 w 1738648"/>
                      <a:gd name="connsiteY1" fmla="*/ 425006 h 1764409"/>
                      <a:gd name="connsiteX2" fmla="*/ 434662 w 1738648"/>
                      <a:gd name="connsiteY2" fmla="*/ 0 h 1764409"/>
                      <a:gd name="connsiteX3" fmla="*/ 1303986 w 1738648"/>
                      <a:gd name="connsiteY3" fmla="*/ 0 h 1764409"/>
                      <a:gd name="connsiteX4" fmla="*/ 1286812 w 1738648"/>
                      <a:gd name="connsiteY4" fmla="*/ 476524 h 1764409"/>
                      <a:gd name="connsiteX5" fmla="*/ 1738648 w 1738648"/>
                      <a:gd name="connsiteY5" fmla="*/ 1764409 h 1764409"/>
                      <a:gd name="connsiteX6" fmla="*/ 0 w 1738648"/>
                      <a:gd name="connsiteY6" fmla="*/ 1764409 h 1764409"/>
                      <a:gd name="connsiteX0" fmla="*/ 0 w 1738648"/>
                      <a:gd name="connsiteY0" fmla="*/ 1764409 h 1764409"/>
                      <a:gd name="connsiteX1" fmla="*/ 346656 w 1738648"/>
                      <a:gd name="connsiteY1" fmla="*/ 425006 h 1764409"/>
                      <a:gd name="connsiteX2" fmla="*/ 434662 w 1738648"/>
                      <a:gd name="connsiteY2" fmla="*/ 0 h 1764409"/>
                      <a:gd name="connsiteX3" fmla="*/ 1303986 w 1738648"/>
                      <a:gd name="connsiteY3" fmla="*/ 0 h 1764409"/>
                      <a:gd name="connsiteX4" fmla="*/ 1286812 w 1738648"/>
                      <a:gd name="connsiteY4" fmla="*/ 476524 h 1764409"/>
                      <a:gd name="connsiteX5" fmla="*/ 1738648 w 1738648"/>
                      <a:gd name="connsiteY5" fmla="*/ 1764409 h 1764409"/>
                      <a:gd name="connsiteX6" fmla="*/ 0 w 1738648"/>
                      <a:gd name="connsiteY6" fmla="*/ 1764409 h 1764409"/>
                      <a:gd name="connsiteX0" fmla="*/ 0 w 1738648"/>
                      <a:gd name="connsiteY0" fmla="*/ 1764409 h 1764409"/>
                      <a:gd name="connsiteX1" fmla="*/ 346656 w 1738648"/>
                      <a:gd name="connsiteY1" fmla="*/ 425006 h 1764409"/>
                      <a:gd name="connsiteX2" fmla="*/ 434662 w 1738648"/>
                      <a:gd name="connsiteY2" fmla="*/ 0 h 1764409"/>
                      <a:gd name="connsiteX3" fmla="*/ 1303986 w 1738648"/>
                      <a:gd name="connsiteY3" fmla="*/ 0 h 1764409"/>
                      <a:gd name="connsiteX4" fmla="*/ 1286812 w 1738648"/>
                      <a:gd name="connsiteY4" fmla="*/ 476524 h 1764409"/>
                      <a:gd name="connsiteX5" fmla="*/ 1738648 w 1738648"/>
                      <a:gd name="connsiteY5" fmla="*/ 1764409 h 1764409"/>
                      <a:gd name="connsiteX6" fmla="*/ 0 w 1738648"/>
                      <a:gd name="connsiteY6" fmla="*/ 1764409 h 1764409"/>
                      <a:gd name="connsiteX0" fmla="*/ 0 w 1738648"/>
                      <a:gd name="connsiteY0" fmla="*/ 1764409 h 1764409"/>
                      <a:gd name="connsiteX1" fmla="*/ 346656 w 1738648"/>
                      <a:gd name="connsiteY1" fmla="*/ 425006 h 1764409"/>
                      <a:gd name="connsiteX2" fmla="*/ 434662 w 1738648"/>
                      <a:gd name="connsiteY2" fmla="*/ 0 h 1764409"/>
                      <a:gd name="connsiteX3" fmla="*/ 1303986 w 1738648"/>
                      <a:gd name="connsiteY3" fmla="*/ 0 h 1764409"/>
                      <a:gd name="connsiteX4" fmla="*/ 1286812 w 1738648"/>
                      <a:gd name="connsiteY4" fmla="*/ 476524 h 1764409"/>
                      <a:gd name="connsiteX5" fmla="*/ 1738648 w 1738648"/>
                      <a:gd name="connsiteY5" fmla="*/ 1764409 h 1764409"/>
                      <a:gd name="connsiteX6" fmla="*/ 0 w 1738648"/>
                      <a:gd name="connsiteY6" fmla="*/ 1764409 h 1764409"/>
                      <a:gd name="connsiteX0" fmla="*/ 0 w 1738648"/>
                      <a:gd name="connsiteY0" fmla="*/ 1764409 h 1764409"/>
                      <a:gd name="connsiteX1" fmla="*/ 346656 w 1738648"/>
                      <a:gd name="connsiteY1" fmla="*/ 425006 h 1764409"/>
                      <a:gd name="connsiteX2" fmla="*/ 434662 w 1738648"/>
                      <a:gd name="connsiteY2" fmla="*/ 0 h 1764409"/>
                      <a:gd name="connsiteX3" fmla="*/ 1303986 w 1738648"/>
                      <a:gd name="connsiteY3" fmla="*/ 0 h 1764409"/>
                      <a:gd name="connsiteX4" fmla="*/ 1299690 w 1738648"/>
                      <a:gd name="connsiteY4" fmla="*/ 463648 h 1764409"/>
                      <a:gd name="connsiteX5" fmla="*/ 1738648 w 1738648"/>
                      <a:gd name="connsiteY5" fmla="*/ 1764409 h 1764409"/>
                      <a:gd name="connsiteX6" fmla="*/ 0 w 1738648"/>
                      <a:gd name="connsiteY6" fmla="*/ 1764409 h 1764409"/>
                      <a:gd name="connsiteX0" fmla="*/ 0 w 1738648"/>
                      <a:gd name="connsiteY0" fmla="*/ 1764409 h 1764409"/>
                      <a:gd name="connsiteX1" fmla="*/ 346656 w 1738648"/>
                      <a:gd name="connsiteY1" fmla="*/ 425006 h 1764409"/>
                      <a:gd name="connsiteX2" fmla="*/ 434662 w 1738648"/>
                      <a:gd name="connsiteY2" fmla="*/ 0 h 1764409"/>
                      <a:gd name="connsiteX3" fmla="*/ 1303986 w 1738648"/>
                      <a:gd name="connsiteY3" fmla="*/ 0 h 1764409"/>
                      <a:gd name="connsiteX4" fmla="*/ 1299690 w 1738648"/>
                      <a:gd name="connsiteY4" fmla="*/ 463648 h 1764409"/>
                      <a:gd name="connsiteX5" fmla="*/ 1738648 w 1738648"/>
                      <a:gd name="connsiteY5" fmla="*/ 1764409 h 1764409"/>
                      <a:gd name="connsiteX6" fmla="*/ 0 w 1738648"/>
                      <a:gd name="connsiteY6" fmla="*/ 1764409 h 1764409"/>
                      <a:gd name="connsiteX0" fmla="*/ 0 w 1738648"/>
                      <a:gd name="connsiteY0" fmla="*/ 1764409 h 1764409"/>
                      <a:gd name="connsiteX1" fmla="*/ 346656 w 1738648"/>
                      <a:gd name="connsiteY1" fmla="*/ 425006 h 1764409"/>
                      <a:gd name="connsiteX2" fmla="*/ 434662 w 1738648"/>
                      <a:gd name="connsiteY2" fmla="*/ 0 h 1764409"/>
                      <a:gd name="connsiteX3" fmla="*/ 1303986 w 1738648"/>
                      <a:gd name="connsiteY3" fmla="*/ 0 h 1764409"/>
                      <a:gd name="connsiteX4" fmla="*/ 1338325 w 1738648"/>
                      <a:gd name="connsiteY4" fmla="*/ 463651 h 1764409"/>
                      <a:gd name="connsiteX5" fmla="*/ 1738648 w 1738648"/>
                      <a:gd name="connsiteY5" fmla="*/ 1764409 h 1764409"/>
                      <a:gd name="connsiteX6" fmla="*/ 0 w 1738648"/>
                      <a:gd name="connsiteY6" fmla="*/ 1764409 h 1764409"/>
                      <a:gd name="connsiteX0" fmla="*/ 0 w 1738648"/>
                      <a:gd name="connsiteY0" fmla="*/ 1764409 h 1764409"/>
                      <a:gd name="connsiteX1" fmla="*/ 346656 w 1738648"/>
                      <a:gd name="connsiteY1" fmla="*/ 425006 h 1764409"/>
                      <a:gd name="connsiteX2" fmla="*/ 434662 w 1738648"/>
                      <a:gd name="connsiteY2" fmla="*/ 0 h 1764409"/>
                      <a:gd name="connsiteX3" fmla="*/ 1303986 w 1738648"/>
                      <a:gd name="connsiteY3" fmla="*/ 0 h 1764409"/>
                      <a:gd name="connsiteX4" fmla="*/ 1312567 w 1738648"/>
                      <a:gd name="connsiteY4" fmla="*/ 437896 h 1764409"/>
                      <a:gd name="connsiteX5" fmla="*/ 1738648 w 1738648"/>
                      <a:gd name="connsiteY5" fmla="*/ 1764409 h 1764409"/>
                      <a:gd name="connsiteX6" fmla="*/ 0 w 1738648"/>
                      <a:gd name="connsiteY6" fmla="*/ 1764409 h 1764409"/>
                      <a:gd name="connsiteX0" fmla="*/ 0 w 1738648"/>
                      <a:gd name="connsiteY0" fmla="*/ 1764409 h 1764409"/>
                      <a:gd name="connsiteX1" fmla="*/ 346656 w 1738648"/>
                      <a:gd name="connsiteY1" fmla="*/ 425006 h 1764409"/>
                      <a:gd name="connsiteX2" fmla="*/ 434662 w 1738648"/>
                      <a:gd name="connsiteY2" fmla="*/ 0 h 1764409"/>
                      <a:gd name="connsiteX3" fmla="*/ 1303986 w 1738648"/>
                      <a:gd name="connsiteY3" fmla="*/ 0 h 1764409"/>
                      <a:gd name="connsiteX4" fmla="*/ 1312567 w 1738648"/>
                      <a:gd name="connsiteY4" fmla="*/ 437896 h 1764409"/>
                      <a:gd name="connsiteX5" fmla="*/ 1738648 w 1738648"/>
                      <a:gd name="connsiteY5" fmla="*/ 1764409 h 1764409"/>
                      <a:gd name="connsiteX6" fmla="*/ 0 w 1738648"/>
                      <a:gd name="connsiteY6" fmla="*/ 1764409 h 1764409"/>
                      <a:gd name="connsiteX0" fmla="*/ 0 w 1738647"/>
                      <a:gd name="connsiteY0" fmla="*/ 1764409 h 1764412"/>
                      <a:gd name="connsiteX1" fmla="*/ 346656 w 1738647"/>
                      <a:gd name="connsiteY1" fmla="*/ 425006 h 1764412"/>
                      <a:gd name="connsiteX2" fmla="*/ 434662 w 1738647"/>
                      <a:gd name="connsiteY2" fmla="*/ 0 h 1764412"/>
                      <a:gd name="connsiteX3" fmla="*/ 1303986 w 1738647"/>
                      <a:gd name="connsiteY3" fmla="*/ 0 h 1764412"/>
                      <a:gd name="connsiteX4" fmla="*/ 1312567 w 1738647"/>
                      <a:gd name="connsiteY4" fmla="*/ 437896 h 1764412"/>
                      <a:gd name="connsiteX5" fmla="*/ 1738647 w 1738647"/>
                      <a:gd name="connsiteY5" fmla="*/ 1764412 h 1764412"/>
                      <a:gd name="connsiteX6" fmla="*/ 0 w 1738647"/>
                      <a:gd name="connsiteY6" fmla="*/ 1764409 h 1764412"/>
                      <a:gd name="connsiteX0" fmla="*/ 14748 w 1753395"/>
                      <a:gd name="connsiteY0" fmla="*/ 1764409 h 1764412"/>
                      <a:gd name="connsiteX1" fmla="*/ 361404 w 1753395"/>
                      <a:gd name="connsiteY1" fmla="*/ 425006 h 1764412"/>
                      <a:gd name="connsiteX2" fmla="*/ 449410 w 1753395"/>
                      <a:gd name="connsiteY2" fmla="*/ 0 h 1764412"/>
                      <a:gd name="connsiteX3" fmla="*/ 1318734 w 1753395"/>
                      <a:gd name="connsiteY3" fmla="*/ 0 h 1764412"/>
                      <a:gd name="connsiteX4" fmla="*/ 1327315 w 1753395"/>
                      <a:gd name="connsiteY4" fmla="*/ 437896 h 1764412"/>
                      <a:gd name="connsiteX5" fmla="*/ 1753395 w 1753395"/>
                      <a:gd name="connsiteY5" fmla="*/ 1764412 h 1764412"/>
                      <a:gd name="connsiteX6" fmla="*/ 14748 w 1753395"/>
                      <a:gd name="connsiteY6" fmla="*/ 1764409 h 1764412"/>
                      <a:gd name="connsiteX0" fmla="*/ 14748 w 1753395"/>
                      <a:gd name="connsiteY0" fmla="*/ 1764409 h 1764412"/>
                      <a:gd name="connsiteX1" fmla="*/ 361404 w 1753395"/>
                      <a:gd name="connsiteY1" fmla="*/ 425006 h 1764412"/>
                      <a:gd name="connsiteX2" fmla="*/ 449410 w 1753395"/>
                      <a:gd name="connsiteY2" fmla="*/ 0 h 1764412"/>
                      <a:gd name="connsiteX3" fmla="*/ 1241460 w 1753395"/>
                      <a:gd name="connsiteY3" fmla="*/ 51518 h 1764412"/>
                      <a:gd name="connsiteX4" fmla="*/ 1327315 w 1753395"/>
                      <a:gd name="connsiteY4" fmla="*/ 437896 h 1764412"/>
                      <a:gd name="connsiteX5" fmla="*/ 1753395 w 1753395"/>
                      <a:gd name="connsiteY5" fmla="*/ 1764412 h 1764412"/>
                      <a:gd name="connsiteX6" fmla="*/ 14748 w 1753395"/>
                      <a:gd name="connsiteY6" fmla="*/ 1764409 h 1764412"/>
                      <a:gd name="connsiteX0" fmla="*/ 14748 w 1753395"/>
                      <a:gd name="connsiteY0" fmla="*/ 1764409 h 1764412"/>
                      <a:gd name="connsiteX1" fmla="*/ 361404 w 1753395"/>
                      <a:gd name="connsiteY1" fmla="*/ 425006 h 1764412"/>
                      <a:gd name="connsiteX2" fmla="*/ 449410 w 1753395"/>
                      <a:gd name="connsiteY2" fmla="*/ 0 h 1764412"/>
                      <a:gd name="connsiteX3" fmla="*/ 1241460 w 1753395"/>
                      <a:gd name="connsiteY3" fmla="*/ 51518 h 1764412"/>
                      <a:gd name="connsiteX4" fmla="*/ 1327315 w 1753395"/>
                      <a:gd name="connsiteY4" fmla="*/ 437896 h 1764412"/>
                      <a:gd name="connsiteX5" fmla="*/ 1753395 w 1753395"/>
                      <a:gd name="connsiteY5" fmla="*/ 1764412 h 1764412"/>
                      <a:gd name="connsiteX6" fmla="*/ 14748 w 1753395"/>
                      <a:gd name="connsiteY6" fmla="*/ 1764409 h 1764412"/>
                      <a:gd name="connsiteX0" fmla="*/ 14748 w 1753395"/>
                      <a:gd name="connsiteY0" fmla="*/ 1764409 h 1764412"/>
                      <a:gd name="connsiteX1" fmla="*/ 361404 w 1753395"/>
                      <a:gd name="connsiteY1" fmla="*/ 425006 h 1764412"/>
                      <a:gd name="connsiteX2" fmla="*/ 449410 w 1753395"/>
                      <a:gd name="connsiteY2" fmla="*/ 0 h 1764412"/>
                      <a:gd name="connsiteX3" fmla="*/ 1241460 w 1753395"/>
                      <a:gd name="connsiteY3" fmla="*/ 51518 h 1764412"/>
                      <a:gd name="connsiteX4" fmla="*/ 1327315 w 1753395"/>
                      <a:gd name="connsiteY4" fmla="*/ 437896 h 1764412"/>
                      <a:gd name="connsiteX5" fmla="*/ 1753395 w 1753395"/>
                      <a:gd name="connsiteY5" fmla="*/ 1764412 h 1764412"/>
                      <a:gd name="connsiteX6" fmla="*/ 14748 w 1753395"/>
                      <a:gd name="connsiteY6" fmla="*/ 1764409 h 1764412"/>
                      <a:gd name="connsiteX0" fmla="*/ 14748 w 1753395"/>
                      <a:gd name="connsiteY0" fmla="*/ 1734292 h 1734295"/>
                      <a:gd name="connsiteX1" fmla="*/ 361404 w 1753395"/>
                      <a:gd name="connsiteY1" fmla="*/ 394889 h 1734295"/>
                      <a:gd name="connsiteX2" fmla="*/ 513805 w 1753395"/>
                      <a:gd name="connsiteY2" fmla="*/ 21401 h 1734295"/>
                      <a:gd name="connsiteX3" fmla="*/ 1241460 w 1753395"/>
                      <a:gd name="connsiteY3" fmla="*/ 21401 h 1734295"/>
                      <a:gd name="connsiteX4" fmla="*/ 1327315 w 1753395"/>
                      <a:gd name="connsiteY4" fmla="*/ 407779 h 1734295"/>
                      <a:gd name="connsiteX5" fmla="*/ 1753395 w 1753395"/>
                      <a:gd name="connsiteY5" fmla="*/ 1734295 h 1734295"/>
                      <a:gd name="connsiteX6" fmla="*/ 14748 w 1753395"/>
                      <a:gd name="connsiteY6" fmla="*/ 1734292 h 1734295"/>
                      <a:gd name="connsiteX0" fmla="*/ 14748 w 1753395"/>
                      <a:gd name="connsiteY0" fmla="*/ 1736766 h 1736769"/>
                      <a:gd name="connsiteX1" fmla="*/ 361404 w 1753395"/>
                      <a:gd name="connsiteY1" fmla="*/ 397363 h 1736769"/>
                      <a:gd name="connsiteX2" fmla="*/ 513805 w 1753395"/>
                      <a:gd name="connsiteY2" fmla="*/ 23875 h 1736769"/>
                      <a:gd name="connsiteX3" fmla="*/ 1241460 w 1753395"/>
                      <a:gd name="connsiteY3" fmla="*/ 23875 h 1736769"/>
                      <a:gd name="connsiteX4" fmla="*/ 1327315 w 1753395"/>
                      <a:gd name="connsiteY4" fmla="*/ 410253 h 1736769"/>
                      <a:gd name="connsiteX5" fmla="*/ 1753395 w 1753395"/>
                      <a:gd name="connsiteY5" fmla="*/ 1736769 h 1736769"/>
                      <a:gd name="connsiteX6" fmla="*/ 14748 w 1753395"/>
                      <a:gd name="connsiteY6" fmla="*/ 1736766 h 1736769"/>
                      <a:gd name="connsiteX0" fmla="*/ 14748 w 1753395"/>
                      <a:gd name="connsiteY0" fmla="*/ 1745212 h 1745215"/>
                      <a:gd name="connsiteX1" fmla="*/ 361404 w 1753395"/>
                      <a:gd name="connsiteY1" fmla="*/ 405809 h 1745215"/>
                      <a:gd name="connsiteX2" fmla="*/ 500927 w 1753395"/>
                      <a:gd name="connsiteY2" fmla="*/ 6563 h 1745215"/>
                      <a:gd name="connsiteX3" fmla="*/ 1241460 w 1753395"/>
                      <a:gd name="connsiteY3" fmla="*/ 32321 h 1745215"/>
                      <a:gd name="connsiteX4" fmla="*/ 1327315 w 1753395"/>
                      <a:gd name="connsiteY4" fmla="*/ 418699 h 1745215"/>
                      <a:gd name="connsiteX5" fmla="*/ 1753395 w 1753395"/>
                      <a:gd name="connsiteY5" fmla="*/ 1745215 h 1745215"/>
                      <a:gd name="connsiteX6" fmla="*/ 14748 w 1753395"/>
                      <a:gd name="connsiteY6" fmla="*/ 1745212 h 1745215"/>
                      <a:gd name="connsiteX0" fmla="*/ 14748 w 1753395"/>
                      <a:gd name="connsiteY0" fmla="*/ 1745212 h 1745215"/>
                      <a:gd name="connsiteX1" fmla="*/ 361404 w 1753395"/>
                      <a:gd name="connsiteY1" fmla="*/ 405809 h 1745215"/>
                      <a:gd name="connsiteX2" fmla="*/ 500927 w 1753395"/>
                      <a:gd name="connsiteY2" fmla="*/ 6563 h 1745215"/>
                      <a:gd name="connsiteX3" fmla="*/ 1241460 w 1753395"/>
                      <a:gd name="connsiteY3" fmla="*/ 32321 h 1745215"/>
                      <a:gd name="connsiteX4" fmla="*/ 1327315 w 1753395"/>
                      <a:gd name="connsiteY4" fmla="*/ 418699 h 1745215"/>
                      <a:gd name="connsiteX5" fmla="*/ 1753395 w 1753395"/>
                      <a:gd name="connsiteY5" fmla="*/ 1745215 h 1745215"/>
                      <a:gd name="connsiteX6" fmla="*/ 14748 w 1753395"/>
                      <a:gd name="connsiteY6" fmla="*/ 1745212 h 1745215"/>
                      <a:gd name="connsiteX0" fmla="*/ 14748 w 1753395"/>
                      <a:gd name="connsiteY0" fmla="*/ 1760522 h 1760525"/>
                      <a:gd name="connsiteX1" fmla="*/ 361404 w 1753395"/>
                      <a:gd name="connsiteY1" fmla="*/ 421119 h 1760525"/>
                      <a:gd name="connsiteX2" fmla="*/ 500927 w 1753395"/>
                      <a:gd name="connsiteY2" fmla="*/ 21873 h 1760525"/>
                      <a:gd name="connsiteX3" fmla="*/ 1241460 w 1753395"/>
                      <a:gd name="connsiteY3" fmla="*/ 47631 h 1760525"/>
                      <a:gd name="connsiteX4" fmla="*/ 1327315 w 1753395"/>
                      <a:gd name="connsiteY4" fmla="*/ 434009 h 1760525"/>
                      <a:gd name="connsiteX5" fmla="*/ 1753395 w 1753395"/>
                      <a:gd name="connsiteY5" fmla="*/ 1760525 h 1760525"/>
                      <a:gd name="connsiteX6" fmla="*/ 14748 w 1753395"/>
                      <a:gd name="connsiteY6" fmla="*/ 1760522 h 1760525"/>
                      <a:gd name="connsiteX0" fmla="*/ 14748 w 1753395"/>
                      <a:gd name="connsiteY0" fmla="*/ 1760522 h 1760525"/>
                      <a:gd name="connsiteX1" fmla="*/ 361404 w 1753395"/>
                      <a:gd name="connsiteY1" fmla="*/ 421119 h 1760525"/>
                      <a:gd name="connsiteX2" fmla="*/ 500927 w 1753395"/>
                      <a:gd name="connsiteY2" fmla="*/ 21873 h 1760525"/>
                      <a:gd name="connsiteX3" fmla="*/ 1241460 w 1753395"/>
                      <a:gd name="connsiteY3" fmla="*/ 47631 h 1760525"/>
                      <a:gd name="connsiteX4" fmla="*/ 1327315 w 1753395"/>
                      <a:gd name="connsiteY4" fmla="*/ 434009 h 1760525"/>
                      <a:gd name="connsiteX5" fmla="*/ 1753395 w 1753395"/>
                      <a:gd name="connsiteY5" fmla="*/ 1760525 h 1760525"/>
                      <a:gd name="connsiteX6" fmla="*/ 14748 w 1753395"/>
                      <a:gd name="connsiteY6" fmla="*/ 1760522 h 1760525"/>
                      <a:gd name="connsiteX0" fmla="*/ 14748 w 1650364"/>
                      <a:gd name="connsiteY0" fmla="*/ 1760522 h 1760522"/>
                      <a:gd name="connsiteX1" fmla="*/ 361404 w 1650364"/>
                      <a:gd name="connsiteY1" fmla="*/ 421119 h 1760522"/>
                      <a:gd name="connsiteX2" fmla="*/ 500927 w 1650364"/>
                      <a:gd name="connsiteY2" fmla="*/ 21873 h 1760522"/>
                      <a:gd name="connsiteX3" fmla="*/ 1241460 w 1650364"/>
                      <a:gd name="connsiteY3" fmla="*/ 47631 h 1760522"/>
                      <a:gd name="connsiteX4" fmla="*/ 1327315 w 1650364"/>
                      <a:gd name="connsiteY4" fmla="*/ 434009 h 1760522"/>
                      <a:gd name="connsiteX5" fmla="*/ 1650364 w 1650364"/>
                      <a:gd name="connsiteY5" fmla="*/ 1683252 h 1760522"/>
                      <a:gd name="connsiteX6" fmla="*/ 14748 w 1650364"/>
                      <a:gd name="connsiteY6" fmla="*/ 1760522 h 1760522"/>
                      <a:gd name="connsiteX0" fmla="*/ 14748 w 1652588"/>
                      <a:gd name="connsiteY0" fmla="*/ 1760522 h 1760522"/>
                      <a:gd name="connsiteX1" fmla="*/ 361404 w 1652588"/>
                      <a:gd name="connsiteY1" fmla="*/ 421119 h 1760522"/>
                      <a:gd name="connsiteX2" fmla="*/ 500927 w 1652588"/>
                      <a:gd name="connsiteY2" fmla="*/ 21873 h 1760522"/>
                      <a:gd name="connsiteX3" fmla="*/ 1241460 w 1652588"/>
                      <a:gd name="connsiteY3" fmla="*/ 47631 h 1760522"/>
                      <a:gd name="connsiteX4" fmla="*/ 1327315 w 1652588"/>
                      <a:gd name="connsiteY4" fmla="*/ 434009 h 1760522"/>
                      <a:gd name="connsiteX5" fmla="*/ 1650364 w 1652588"/>
                      <a:gd name="connsiteY5" fmla="*/ 1683252 h 1760522"/>
                      <a:gd name="connsiteX6" fmla="*/ 14748 w 1652588"/>
                      <a:gd name="connsiteY6" fmla="*/ 1760522 h 1760522"/>
                      <a:gd name="connsiteX0" fmla="*/ 14748 w 1652588"/>
                      <a:gd name="connsiteY0" fmla="*/ 1760522 h 1760522"/>
                      <a:gd name="connsiteX1" fmla="*/ 361404 w 1652588"/>
                      <a:gd name="connsiteY1" fmla="*/ 421119 h 1760522"/>
                      <a:gd name="connsiteX2" fmla="*/ 500927 w 1652588"/>
                      <a:gd name="connsiteY2" fmla="*/ 21873 h 1760522"/>
                      <a:gd name="connsiteX3" fmla="*/ 1241460 w 1652588"/>
                      <a:gd name="connsiteY3" fmla="*/ 47631 h 1760522"/>
                      <a:gd name="connsiteX4" fmla="*/ 1327315 w 1652588"/>
                      <a:gd name="connsiteY4" fmla="*/ 434009 h 1760522"/>
                      <a:gd name="connsiteX5" fmla="*/ 1650364 w 1652588"/>
                      <a:gd name="connsiteY5" fmla="*/ 1683252 h 1760522"/>
                      <a:gd name="connsiteX6" fmla="*/ 14748 w 1652588"/>
                      <a:gd name="connsiteY6" fmla="*/ 1760522 h 1760522"/>
                      <a:gd name="connsiteX0" fmla="*/ 14748 w 1652588"/>
                      <a:gd name="connsiteY0" fmla="*/ 1721885 h 1733987"/>
                      <a:gd name="connsiteX1" fmla="*/ 361404 w 1652588"/>
                      <a:gd name="connsiteY1" fmla="*/ 421119 h 1733987"/>
                      <a:gd name="connsiteX2" fmla="*/ 500927 w 1652588"/>
                      <a:gd name="connsiteY2" fmla="*/ 21873 h 1733987"/>
                      <a:gd name="connsiteX3" fmla="*/ 1241460 w 1652588"/>
                      <a:gd name="connsiteY3" fmla="*/ 47631 h 1733987"/>
                      <a:gd name="connsiteX4" fmla="*/ 1327315 w 1652588"/>
                      <a:gd name="connsiteY4" fmla="*/ 434009 h 1733987"/>
                      <a:gd name="connsiteX5" fmla="*/ 1650364 w 1652588"/>
                      <a:gd name="connsiteY5" fmla="*/ 1683252 h 1733987"/>
                      <a:gd name="connsiteX6" fmla="*/ 14748 w 1652588"/>
                      <a:gd name="connsiteY6" fmla="*/ 1721885 h 1733987"/>
                      <a:gd name="connsiteX0" fmla="*/ 14748 w 1652588"/>
                      <a:gd name="connsiteY0" fmla="*/ 1721885 h 1760932"/>
                      <a:gd name="connsiteX1" fmla="*/ 361404 w 1652588"/>
                      <a:gd name="connsiteY1" fmla="*/ 421119 h 1760932"/>
                      <a:gd name="connsiteX2" fmla="*/ 500927 w 1652588"/>
                      <a:gd name="connsiteY2" fmla="*/ 21873 h 1760932"/>
                      <a:gd name="connsiteX3" fmla="*/ 1241460 w 1652588"/>
                      <a:gd name="connsiteY3" fmla="*/ 47631 h 1760932"/>
                      <a:gd name="connsiteX4" fmla="*/ 1327315 w 1652588"/>
                      <a:gd name="connsiteY4" fmla="*/ 434009 h 1760932"/>
                      <a:gd name="connsiteX5" fmla="*/ 1650364 w 1652588"/>
                      <a:gd name="connsiteY5" fmla="*/ 1683252 h 1760932"/>
                      <a:gd name="connsiteX6" fmla="*/ 14748 w 1652588"/>
                      <a:gd name="connsiteY6" fmla="*/ 1721885 h 1760932"/>
                      <a:gd name="connsiteX0" fmla="*/ 24545 w 1623749"/>
                      <a:gd name="connsiteY0" fmla="*/ 1696127 h 1748039"/>
                      <a:gd name="connsiteX1" fmla="*/ 332565 w 1623749"/>
                      <a:gd name="connsiteY1" fmla="*/ 421119 h 1748039"/>
                      <a:gd name="connsiteX2" fmla="*/ 472088 w 1623749"/>
                      <a:gd name="connsiteY2" fmla="*/ 21873 h 1748039"/>
                      <a:gd name="connsiteX3" fmla="*/ 1212621 w 1623749"/>
                      <a:gd name="connsiteY3" fmla="*/ 47631 h 1748039"/>
                      <a:gd name="connsiteX4" fmla="*/ 1298476 w 1623749"/>
                      <a:gd name="connsiteY4" fmla="*/ 434009 h 1748039"/>
                      <a:gd name="connsiteX5" fmla="*/ 1621525 w 1623749"/>
                      <a:gd name="connsiteY5" fmla="*/ 1683252 h 1748039"/>
                      <a:gd name="connsiteX6" fmla="*/ 24545 w 1623749"/>
                      <a:gd name="connsiteY6" fmla="*/ 1696127 h 17480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23749" h="1748039">
                        <a:moveTo>
                          <a:pt x="24545" y="1696127"/>
                        </a:moveTo>
                        <a:cubicBezTo>
                          <a:pt x="7012" y="1249661"/>
                          <a:pt x="-100667" y="661535"/>
                          <a:pt x="332565" y="421119"/>
                        </a:cubicBezTo>
                        <a:cubicBezTo>
                          <a:pt x="426295" y="279459"/>
                          <a:pt x="468511" y="240816"/>
                          <a:pt x="472088" y="21873"/>
                        </a:cubicBezTo>
                        <a:cubicBezTo>
                          <a:pt x="671711" y="-12470"/>
                          <a:pt x="1051633" y="-8174"/>
                          <a:pt x="1212621" y="47631"/>
                        </a:cubicBezTo>
                        <a:cubicBezTo>
                          <a:pt x="1206896" y="206472"/>
                          <a:pt x="1214047" y="275173"/>
                          <a:pt x="1298476" y="434009"/>
                        </a:cubicBezTo>
                        <a:cubicBezTo>
                          <a:pt x="1655149" y="708764"/>
                          <a:pt x="1625458" y="1215324"/>
                          <a:pt x="1621525" y="1683252"/>
                        </a:cubicBezTo>
                        <a:cubicBezTo>
                          <a:pt x="1076320" y="1786283"/>
                          <a:pt x="569752" y="1747646"/>
                          <a:pt x="24545" y="169612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6581104" y="3258355"/>
                    <a:ext cx="1442434" cy="1208468"/>
                    <a:chOff x="6581104" y="3258355"/>
                    <a:chExt cx="1442434" cy="1208468"/>
                  </a:xfrm>
                </p:grpSpPr>
                <p:sp>
                  <p:nvSpPr>
                    <p:cNvPr id="27" name="Donut 26"/>
                    <p:cNvSpPr/>
                    <p:nvPr/>
                  </p:nvSpPr>
                  <p:spPr>
                    <a:xfrm>
                      <a:off x="7199290" y="3258355"/>
                      <a:ext cx="386366" cy="412124"/>
                    </a:xfrm>
                    <a:prstGeom prst="donut">
                      <a:avLst/>
                    </a:prstGeom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  <a:ln>
                      <a:solidFill>
                        <a:srgbClr val="FFC000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" name="Donut 27"/>
                    <p:cNvSpPr/>
                    <p:nvPr/>
                  </p:nvSpPr>
                  <p:spPr>
                    <a:xfrm>
                      <a:off x="7199290" y="4054699"/>
                      <a:ext cx="386366" cy="412124"/>
                    </a:xfrm>
                    <a:prstGeom prst="donut">
                      <a:avLst/>
                    </a:prstGeom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  <a:ln>
                      <a:solidFill>
                        <a:srgbClr val="FFC000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9" name="Rectangle 28"/>
                    <p:cNvSpPr/>
                    <p:nvPr/>
                  </p:nvSpPr>
                  <p:spPr>
                    <a:xfrm>
                      <a:off x="6581104" y="3772465"/>
                      <a:ext cx="1442434" cy="167369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" name="Rectangle 29"/>
                    <p:cNvSpPr/>
                    <p:nvPr/>
                  </p:nvSpPr>
                  <p:spPr>
                    <a:xfrm>
                      <a:off x="7585656" y="4198513"/>
                      <a:ext cx="437882" cy="145932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" name="Rectangle 30"/>
                    <p:cNvSpPr/>
                    <p:nvPr/>
                  </p:nvSpPr>
                  <p:spPr>
                    <a:xfrm>
                      <a:off x="7585656" y="3398470"/>
                      <a:ext cx="437882" cy="145932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2" name="Oval 31"/>
                    <p:cNvSpPr/>
                    <p:nvPr/>
                  </p:nvSpPr>
                  <p:spPr>
                    <a:xfrm>
                      <a:off x="7295884" y="3374844"/>
                      <a:ext cx="167426" cy="16742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Oval 32"/>
                    <p:cNvSpPr/>
                    <p:nvPr/>
                  </p:nvSpPr>
                  <p:spPr>
                    <a:xfrm>
                      <a:off x="7302321" y="4185634"/>
                      <a:ext cx="167426" cy="16742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2" name="Freeform 21"/>
                <p:cNvSpPr/>
                <p:nvPr/>
              </p:nvSpPr>
              <p:spPr>
                <a:xfrm>
                  <a:off x="6053070" y="1982725"/>
                  <a:ext cx="811369" cy="412745"/>
                </a:xfrm>
                <a:custGeom>
                  <a:avLst/>
                  <a:gdLst>
                    <a:gd name="connsiteX0" fmla="*/ 811369 w 811369"/>
                    <a:gd name="connsiteY0" fmla="*/ 245320 h 412745"/>
                    <a:gd name="connsiteX1" fmla="*/ 425003 w 811369"/>
                    <a:gd name="connsiteY1" fmla="*/ 621 h 412745"/>
                    <a:gd name="connsiteX2" fmla="*/ 244699 w 811369"/>
                    <a:gd name="connsiteY2" fmla="*/ 180926 h 412745"/>
                    <a:gd name="connsiteX3" fmla="*/ 115910 w 811369"/>
                    <a:gd name="connsiteY3" fmla="*/ 361230 h 412745"/>
                    <a:gd name="connsiteX4" fmla="*/ 0 w 811369"/>
                    <a:gd name="connsiteY4" fmla="*/ 412745 h 412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1369" h="412745">
                      <a:moveTo>
                        <a:pt x="811369" y="245320"/>
                      </a:moveTo>
                      <a:cubicBezTo>
                        <a:pt x="665408" y="128336"/>
                        <a:pt x="519448" y="11353"/>
                        <a:pt x="425003" y="621"/>
                      </a:cubicBezTo>
                      <a:cubicBezTo>
                        <a:pt x="330558" y="-10111"/>
                        <a:pt x="296214" y="120824"/>
                        <a:pt x="244699" y="180926"/>
                      </a:cubicBezTo>
                      <a:cubicBezTo>
                        <a:pt x="193183" y="241027"/>
                        <a:pt x="156693" y="322594"/>
                        <a:pt x="115910" y="361230"/>
                      </a:cubicBezTo>
                      <a:cubicBezTo>
                        <a:pt x="75127" y="399867"/>
                        <a:pt x="37563" y="406306"/>
                        <a:pt x="0" y="412745"/>
                      </a:cubicBezTo>
                    </a:path>
                  </a:pathLst>
                </a:custGeom>
                <a:noFill/>
                <a:ln w="571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>
                  <a:off x="5898524" y="2231743"/>
                  <a:ext cx="837127" cy="353268"/>
                </a:xfrm>
                <a:custGeom>
                  <a:avLst/>
                  <a:gdLst>
                    <a:gd name="connsiteX0" fmla="*/ 837127 w 837127"/>
                    <a:gd name="connsiteY0" fmla="*/ 189485 h 353268"/>
                    <a:gd name="connsiteX1" fmla="*/ 746975 w 837127"/>
                    <a:gd name="connsiteY1" fmla="*/ 202364 h 353268"/>
                    <a:gd name="connsiteX2" fmla="*/ 605307 w 837127"/>
                    <a:gd name="connsiteY2" fmla="*/ 9181 h 353268"/>
                    <a:gd name="connsiteX3" fmla="*/ 373487 w 837127"/>
                    <a:gd name="connsiteY3" fmla="*/ 60696 h 353268"/>
                    <a:gd name="connsiteX4" fmla="*/ 128789 w 837127"/>
                    <a:gd name="connsiteY4" fmla="*/ 318274 h 353268"/>
                    <a:gd name="connsiteX5" fmla="*/ 0 w 837127"/>
                    <a:gd name="connsiteY5" fmla="*/ 344032 h 353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7127" h="353268">
                      <a:moveTo>
                        <a:pt x="837127" y="189485"/>
                      </a:moveTo>
                      <a:cubicBezTo>
                        <a:pt x="811369" y="210950"/>
                        <a:pt x="785612" y="232415"/>
                        <a:pt x="746975" y="202364"/>
                      </a:cubicBezTo>
                      <a:cubicBezTo>
                        <a:pt x="708338" y="172313"/>
                        <a:pt x="667555" y="32792"/>
                        <a:pt x="605307" y="9181"/>
                      </a:cubicBezTo>
                      <a:cubicBezTo>
                        <a:pt x="543059" y="-14430"/>
                        <a:pt x="452907" y="9180"/>
                        <a:pt x="373487" y="60696"/>
                      </a:cubicBezTo>
                      <a:cubicBezTo>
                        <a:pt x="294067" y="112212"/>
                        <a:pt x="191037" y="271051"/>
                        <a:pt x="128789" y="318274"/>
                      </a:cubicBezTo>
                      <a:cubicBezTo>
                        <a:pt x="66541" y="365497"/>
                        <a:pt x="33270" y="354764"/>
                        <a:pt x="0" y="344032"/>
                      </a:cubicBezTo>
                    </a:path>
                  </a:pathLst>
                </a:custGeom>
                <a:noFill/>
                <a:ln w="571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6036054" y="2378638"/>
                  <a:ext cx="811369" cy="412745"/>
                </a:xfrm>
                <a:custGeom>
                  <a:avLst/>
                  <a:gdLst>
                    <a:gd name="connsiteX0" fmla="*/ 811369 w 811369"/>
                    <a:gd name="connsiteY0" fmla="*/ 245320 h 412745"/>
                    <a:gd name="connsiteX1" fmla="*/ 425003 w 811369"/>
                    <a:gd name="connsiteY1" fmla="*/ 621 h 412745"/>
                    <a:gd name="connsiteX2" fmla="*/ 244699 w 811369"/>
                    <a:gd name="connsiteY2" fmla="*/ 180926 h 412745"/>
                    <a:gd name="connsiteX3" fmla="*/ 115910 w 811369"/>
                    <a:gd name="connsiteY3" fmla="*/ 361230 h 412745"/>
                    <a:gd name="connsiteX4" fmla="*/ 0 w 811369"/>
                    <a:gd name="connsiteY4" fmla="*/ 412745 h 412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1369" h="412745">
                      <a:moveTo>
                        <a:pt x="811369" y="245320"/>
                      </a:moveTo>
                      <a:cubicBezTo>
                        <a:pt x="665408" y="128336"/>
                        <a:pt x="519448" y="11353"/>
                        <a:pt x="425003" y="621"/>
                      </a:cubicBezTo>
                      <a:cubicBezTo>
                        <a:pt x="330558" y="-10111"/>
                        <a:pt x="296214" y="120824"/>
                        <a:pt x="244699" y="180926"/>
                      </a:cubicBezTo>
                      <a:cubicBezTo>
                        <a:pt x="193183" y="241027"/>
                        <a:pt x="156693" y="322594"/>
                        <a:pt x="115910" y="361230"/>
                      </a:cubicBezTo>
                      <a:cubicBezTo>
                        <a:pt x="75127" y="399867"/>
                        <a:pt x="37563" y="406306"/>
                        <a:pt x="0" y="412745"/>
                      </a:cubicBezTo>
                    </a:path>
                  </a:pathLst>
                </a:custGeom>
                <a:noFill/>
                <a:ln w="571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980975" y="1565347"/>
                <a:ext cx="1780391" cy="172507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/>
              <p:cNvCxnSpPr>
                <a:endCxn id="35" idx="6"/>
              </p:cNvCxnSpPr>
              <p:nvPr/>
            </p:nvCxnSpPr>
            <p:spPr>
              <a:xfrm flipH="1" flipV="1">
                <a:off x="2761366" y="2427884"/>
                <a:ext cx="68765" cy="714561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endCxn id="35" idx="4"/>
              </p:cNvCxnSpPr>
              <p:nvPr/>
            </p:nvCxnSpPr>
            <p:spPr>
              <a:xfrm flipH="1">
                <a:off x="1871171" y="3206191"/>
                <a:ext cx="970229" cy="84229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6621096" y="1559736"/>
              <a:ext cx="1810693" cy="1725074"/>
              <a:chOff x="6621096" y="1559736"/>
              <a:chExt cx="1810693" cy="1725074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6704467" y="1933922"/>
                <a:ext cx="1475029" cy="918839"/>
                <a:chOff x="5898524" y="1982725"/>
                <a:chExt cx="1475029" cy="918839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6458754" y="2051810"/>
                  <a:ext cx="914799" cy="849754"/>
                  <a:chOff x="6417566" y="3087633"/>
                  <a:chExt cx="1748039" cy="1623749"/>
                </a:xfrm>
              </p:grpSpPr>
              <p:sp>
                <p:nvSpPr>
                  <p:cNvPr id="10" name="Trapezoid 9"/>
                  <p:cNvSpPr/>
                  <p:nvPr/>
                </p:nvSpPr>
                <p:spPr>
                  <a:xfrm rot="16200000">
                    <a:off x="6479711" y="3025488"/>
                    <a:ext cx="1623749" cy="1748039"/>
                  </a:xfrm>
                  <a:custGeom>
                    <a:avLst/>
                    <a:gdLst>
                      <a:gd name="connsiteX0" fmla="*/ 0 w 1738648"/>
                      <a:gd name="connsiteY0" fmla="*/ 1764409 h 1764409"/>
                      <a:gd name="connsiteX1" fmla="*/ 434662 w 1738648"/>
                      <a:gd name="connsiteY1" fmla="*/ 0 h 1764409"/>
                      <a:gd name="connsiteX2" fmla="*/ 1303986 w 1738648"/>
                      <a:gd name="connsiteY2" fmla="*/ 0 h 1764409"/>
                      <a:gd name="connsiteX3" fmla="*/ 1738648 w 1738648"/>
                      <a:gd name="connsiteY3" fmla="*/ 1764409 h 1764409"/>
                      <a:gd name="connsiteX4" fmla="*/ 0 w 1738648"/>
                      <a:gd name="connsiteY4" fmla="*/ 1764409 h 1764409"/>
                      <a:gd name="connsiteX0" fmla="*/ 0 w 1738648"/>
                      <a:gd name="connsiteY0" fmla="*/ 1764409 h 1764409"/>
                      <a:gd name="connsiteX1" fmla="*/ 434662 w 1738648"/>
                      <a:gd name="connsiteY1" fmla="*/ 0 h 1764409"/>
                      <a:gd name="connsiteX2" fmla="*/ 1303986 w 1738648"/>
                      <a:gd name="connsiteY2" fmla="*/ 0 h 1764409"/>
                      <a:gd name="connsiteX3" fmla="*/ 1402723 w 1738648"/>
                      <a:gd name="connsiteY3" fmla="*/ 463642 h 1764409"/>
                      <a:gd name="connsiteX4" fmla="*/ 1738648 w 1738648"/>
                      <a:gd name="connsiteY4" fmla="*/ 1764409 h 1764409"/>
                      <a:gd name="connsiteX5" fmla="*/ 0 w 1738648"/>
                      <a:gd name="connsiteY5" fmla="*/ 1764409 h 1764409"/>
                      <a:gd name="connsiteX0" fmla="*/ 0 w 1738648"/>
                      <a:gd name="connsiteY0" fmla="*/ 1764409 h 1764409"/>
                      <a:gd name="connsiteX1" fmla="*/ 434662 w 1738648"/>
                      <a:gd name="connsiteY1" fmla="*/ 0 h 1764409"/>
                      <a:gd name="connsiteX2" fmla="*/ 1303986 w 1738648"/>
                      <a:gd name="connsiteY2" fmla="*/ 0 h 1764409"/>
                      <a:gd name="connsiteX3" fmla="*/ 1286812 w 1738648"/>
                      <a:gd name="connsiteY3" fmla="*/ 476524 h 1764409"/>
                      <a:gd name="connsiteX4" fmla="*/ 1738648 w 1738648"/>
                      <a:gd name="connsiteY4" fmla="*/ 1764409 h 1764409"/>
                      <a:gd name="connsiteX5" fmla="*/ 0 w 1738648"/>
                      <a:gd name="connsiteY5" fmla="*/ 1764409 h 1764409"/>
                      <a:gd name="connsiteX0" fmla="*/ 0 w 1738648"/>
                      <a:gd name="connsiteY0" fmla="*/ 1764409 h 1764409"/>
                      <a:gd name="connsiteX1" fmla="*/ 434662 w 1738648"/>
                      <a:gd name="connsiteY1" fmla="*/ 0 h 1764409"/>
                      <a:gd name="connsiteX2" fmla="*/ 1303986 w 1738648"/>
                      <a:gd name="connsiteY2" fmla="*/ 0 h 1764409"/>
                      <a:gd name="connsiteX3" fmla="*/ 1286812 w 1738648"/>
                      <a:gd name="connsiteY3" fmla="*/ 476524 h 1764409"/>
                      <a:gd name="connsiteX4" fmla="*/ 1738648 w 1738648"/>
                      <a:gd name="connsiteY4" fmla="*/ 1764409 h 1764409"/>
                      <a:gd name="connsiteX5" fmla="*/ 0 w 1738648"/>
                      <a:gd name="connsiteY5" fmla="*/ 1764409 h 1764409"/>
                      <a:gd name="connsiteX0" fmla="*/ 0 w 1738648"/>
                      <a:gd name="connsiteY0" fmla="*/ 1764409 h 1764409"/>
                      <a:gd name="connsiteX1" fmla="*/ 434662 w 1738648"/>
                      <a:gd name="connsiteY1" fmla="*/ 0 h 1764409"/>
                      <a:gd name="connsiteX2" fmla="*/ 1303986 w 1738648"/>
                      <a:gd name="connsiteY2" fmla="*/ 0 h 1764409"/>
                      <a:gd name="connsiteX3" fmla="*/ 1286812 w 1738648"/>
                      <a:gd name="connsiteY3" fmla="*/ 476524 h 1764409"/>
                      <a:gd name="connsiteX4" fmla="*/ 1738648 w 1738648"/>
                      <a:gd name="connsiteY4" fmla="*/ 1764409 h 1764409"/>
                      <a:gd name="connsiteX5" fmla="*/ 0 w 1738648"/>
                      <a:gd name="connsiteY5" fmla="*/ 1764409 h 1764409"/>
                      <a:gd name="connsiteX0" fmla="*/ 0 w 1738648"/>
                      <a:gd name="connsiteY0" fmla="*/ 1764409 h 1764409"/>
                      <a:gd name="connsiteX1" fmla="*/ 434662 w 1738648"/>
                      <a:gd name="connsiteY1" fmla="*/ 0 h 1764409"/>
                      <a:gd name="connsiteX2" fmla="*/ 1303986 w 1738648"/>
                      <a:gd name="connsiteY2" fmla="*/ 0 h 1764409"/>
                      <a:gd name="connsiteX3" fmla="*/ 1286812 w 1738648"/>
                      <a:gd name="connsiteY3" fmla="*/ 476524 h 1764409"/>
                      <a:gd name="connsiteX4" fmla="*/ 1738648 w 1738648"/>
                      <a:gd name="connsiteY4" fmla="*/ 1764409 h 1764409"/>
                      <a:gd name="connsiteX5" fmla="*/ 0 w 1738648"/>
                      <a:gd name="connsiteY5" fmla="*/ 1764409 h 1764409"/>
                      <a:gd name="connsiteX0" fmla="*/ 0 w 1738648"/>
                      <a:gd name="connsiteY0" fmla="*/ 1764409 h 1764409"/>
                      <a:gd name="connsiteX1" fmla="*/ 346656 w 1738648"/>
                      <a:gd name="connsiteY1" fmla="*/ 425006 h 1764409"/>
                      <a:gd name="connsiteX2" fmla="*/ 434662 w 1738648"/>
                      <a:gd name="connsiteY2" fmla="*/ 0 h 1764409"/>
                      <a:gd name="connsiteX3" fmla="*/ 1303986 w 1738648"/>
                      <a:gd name="connsiteY3" fmla="*/ 0 h 1764409"/>
                      <a:gd name="connsiteX4" fmla="*/ 1286812 w 1738648"/>
                      <a:gd name="connsiteY4" fmla="*/ 476524 h 1764409"/>
                      <a:gd name="connsiteX5" fmla="*/ 1738648 w 1738648"/>
                      <a:gd name="connsiteY5" fmla="*/ 1764409 h 1764409"/>
                      <a:gd name="connsiteX6" fmla="*/ 0 w 1738648"/>
                      <a:gd name="connsiteY6" fmla="*/ 1764409 h 1764409"/>
                      <a:gd name="connsiteX0" fmla="*/ 0 w 1738648"/>
                      <a:gd name="connsiteY0" fmla="*/ 1764409 h 1764409"/>
                      <a:gd name="connsiteX1" fmla="*/ 346656 w 1738648"/>
                      <a:gd name="connsiteY1" fmla="*/ 425006 h 1764409"/>
                      <a:gd name="connsiteX2" fmla="*/ 434662 w 1738648"/>
                      <a:gd name="connsiteY2" fmla="*/ 0 h 1764409"/>
                      <a:gd name="connsiteX3" fmla="*/ 1303986 w 1738648"/>
                      <a:gd name="connsiteY3" fmla="*/ 0 h 1764409"/>
                      <a:gd name="connsiteX4" fmla="*/ 1286812 w 1738648"/>
                      <a:gd name="connsiteY4" fmla="*/ 476524 h 1764409"/>
                      <a:gd name="connsiteX5" fmla="*/ 1738648 w 1738648"/>
                      <a:gd name="connsiteY5" fmla="*/ 1764409 h 1764409"/>
                      <a:gd name="connsiteX6" fmla="*/ 0 w 1738648"/>
                      <a:gd name="connsiteY6" fmla="*/ 1764409 h 1764409"/>
                      <a:gd name="connsiteX0" fmla="*/ 0 w 1738648"/>
                      <a:gd name="connsiteY0" fmla="*/ 1764409 h 1764409"/>
                      <a:gd name="connsiteX1" fmla="*/ 346656 w 1738648"/>
                      <a:gd name="connsiteY1" fmla="*/ 425006 h 1764409"/>
                      <a:gd name="connsiteX2" fmla="*/ 434662 w 1738648"/>
                      <a:gd name="connsiteY2" fmla="*/ 0 h 1764409"/>
                      <a:gd name="connsiteX3" fmla="*/ 1303986 w 1738648"/>
                      <a:gd name="connsiteY3" fmla="*/ 0 h 1764409"/>
                      <a:gd name="connsiteX4" fmla="*/ 1286812 w 1738648"/>
                      <a:gd name="connsiteY4" fmla="*/ 476524 h 1764409"/>
                      <a:gd name="connsiteX5" fmla="*/ 1738648 w 1738648"/>
                      <a:gd name="connsiteY5" fmla="*/ 1764409 h 1764409"/>
                      <a:gd name="connsiteX6" fmla="*/ 0 w 1738648"/>
                      <a:gd name="connsiteY6" fmla="*/ 1764409 h 1764409"/>
                      <a:gd name="connsiteX0" fmla="*/ 0 w 1738648"/>
                      <a:gd name="connsiteY0" fmla="*/ 1764409 h 1764409"/>
                      <a:gd name="connsiteX1" fmla="*/ 346656 w 1738648"/>
                      <a:gd name="connsiteY1" fmla="*/ 425006 h 1764409"/>
                      <a:gd name="connsiteX2" fmla="*/ 434662 w 1738648"/>
                      <a:gd name="connsiteY2" fmla="*/ 0 h 1764409"/>
                      <a:gd name="connsiteX3" fmla="*/ 1303986 w 1738648"/>
                      <a:gd name="connsiteY3" fmla="*/ 0 h 1764409"/>
                      <a:gd name="connsiteX4" fmla="*/ 1286812 w 1738648"/>
                      <a:gd name="connsiteY4" fmla="*/ 476524 h 1764409"/>
                      <a:gd name="connsiteX5" fmla="*/ 1738648 w 1738648"/>
                      <a:gd name="connsiteY5" fmla="*/ 1764409 h 1764409"/>
                      <a:gd name="connsiteX6" fmla="*/ 0 w 1738648"/>
                      <a:gd name="connsiteY6" fmla="*/ 1764409 h 1764409"/>
                      <a:gd name="connsiteX0" fmla="*/ 0 w 1738648"/>
                      <a:gd name="connsiteY0" fmla="*/ 1764409 h 1764409"/>
                      <a:gd name="connsiteX1" fmla="*/ 346656 w 1738648"/>
                      <a:gd name="connsiteY1" fmla="*/ 425006 h 1764409"/>
                      <a:gd name="connsiteX2" fmla="*/ 434662 w 1738648"/>
                      <a:gd name="connsiteY2" fmla="*/ 0 h 1764409"/>
                      <a:gd name="connsiteX3" fmla="*/ 1303986 w 1738648"/>
                      <a:gd name="connsiteY3" fmla="*/ 0 h 1764409"/>
                      <a:gd name="connsiteX4" fmla="*/ 1286812 w 1738648"/>
                      <a:gd name="connsiteY4" fmla="*/ 476524 h 1764409"/>
                      <a:gd name="connsiteX5" fmla="*/ 1738648 w 1738648"/>
                      <a:gd name="connsiteY5" fmla="*/ 1764409 h 1764409"/>
                      <a:gd name="connsiteX6" fmla="*/ 0 w 1738648"/>
                      <a:gd name="connsiteY6" fmla="*/ 1764409 h 1764409"/>
                      <a:gd name="connsiteX0" fmla="*/ 0 w 1738648"/>
                      <a:gd name="connsiteY0" fmla="*/ 1764409 h 1764409"/>
                      <a:gd name="connsiteX1" fmla="*/ 346656 w 1738648"/>
                      <a:gd name="connsiteY1" fmla="*/ 425006 h 1764409"/>
                      <a:gd name="connsiteX2" fmla="*/ 434662 w 1738648"/>
                      <a:gd name="connsiteY2" fmla="*/ 0 h 1764409"/>
                      <a:gd name="connsiteX3" fmla="*/ 1303986 w 1738648"/>
                      <a:gd name="connsiteY3" fmla="*/ 0 h 1764409"/>
                      <a:gd name="connsiteX4" fmla="*/ 1286812 w 1738648"/>
                      <a:gd name="connsiteY4" fmla="*/ 476524 h 1764409"/>
                      <a:gd name="connsiteX5" fmla="*/ 1738648 w 1738648"/>
                      <a:gd name="connsiteY5" fmla="*/ 1764409 h 1764409"/>
                      <a:gd name="connsiteX6" fmla="*/ 0 w 1738648"/>
                      <a:gd name="connsiteY6" fmla="*/ 1764409 h 1764409"/>
                      <a:gd name="connsiteX0" fmla="*/ 0 w 1738648"/>
                      <a:gd name="connsiteY0" fmla="*/ 1764409 h 1764409"/>
                      <a:gd name="connsiteX1" fmla="*/ 346656 w 1738648"/>
                      <a:gd name="connsiteY1" fmla="*/ 425006 h 1764409"/>
                      <a:gd name="connsiteX2" fmla="*/ 434662 w 1738648"/>
                      <a:gd name="connsiteY2" fmla="*/ 0 h 1764409"/>
                      <a:gd name="connsiteX3" fmla="*/ 1303986 w 1738648"/>
                      <a:gd name="connsiteY3" fmla="*/ 0 h 1764409"/>
                      <a:gd name="connsiteX4" fmla="*/ 1286812 w 1738648"/>
                      <a:gd name="connsiteY4" fmla="*/ 476524 h 1764409"/>
                      <a:gd name="connsiteX5" fmla="*/ 1738648 w 1738648"/>
                      <a:gd name="connsiteY5" fmla="*/ 1764409 h 1764409"/>
                      <a:gd name="connsiteX6" fmla="*/ 0 w 1738648"/>
                      <a:gd name="connsiteY6" fmla="*/ 1764409 h 1764409"/>
                      <a:gd name="connsiteX0" fmla="*/ 0 w 1738648"/>
                      <a:gd name="connsiteY0" fmla="*/ 1764409 h 1764409"/>
                      <a:gd name="connsiteX1" fmla="*/ 346656 w 1738648"/>
                      <a:gd name="connsiteY1" fmla="*/ 425006 h 1764409"/>
                      <a:gd name="connsiteX2" fmla="*/ 434662 w 1738648"/>
                      <a:gd name="connsiteY2" fmla="*/ 0 h 1764409"/>
                      <a:gd name="connsiteX3" fmla="*/ 1303986 w 1738648"/>
                      <a:gd name="connsiteY3" fmla="*/ 0 h 1764409"/>
                      <a:gd name="connsiteX4" fmla="*/ 1299690 w 1738648"/>
                      <a:gd name="connsiteY4" fmla="*/ 463648 h 1764409"/>
                      <a:gd name="connsiteX5" fmla="*/ 1738648 w 1738648"/>
                      <a:gd name="connsiteY5" fmla="*/ 1764409 h 1764409"/>
                      <a:gd name="connsiteX6" fmla="*/ 0 w 1738648"/>
                      <a:gd name="connsiteY6" fmla="*/ 1764409 h 1764409"/>
                      <a:gd name="connsiteX0" fmla="*/ 0 w 1738648"/>
                      <a:gd name="connsiteY0" fmla="*/ 1764409 h 1764409"/>
                      <a:gd name="connsiteX1" fmla="*/ 346656 w 1738648"/>
                      <a:gd name="connsiteY1" fmla="*/ 425006 h 1764409"/>
                      <a:gd name="connsiteX2" fmla="*/ 434662 w 1738648"/>
                      <a:gd name="connsiteY2" fmla="*/ 0 h 1764409"/>
                      <a:gd name="connsiteX3" fmla="*/ 1303986 w 1738648"/>
                      <a:gd name="connsiteY3" fmla="*/ 0 h 1764409"/>
                      <a:gd name="connsiteX4" fmla="*/ 1299690 w 1738648"/>
                      <a:gd name="connsiteY4" fmla="*/ 463648 h 1764409"/>
                      <a:gd name="connsiteX5" fmla="*/ 1738648 w 1738648"/>
                      <a:gd name="connsiteY5" fmla="*/ 1764409 h 1764409"/>
                      <a:gd name="connsiteX6" fmla="*/ 0 w 1738648"/>
                      <a:gd name="connsiteY6" fmla="*/ 1764409 h 1764409"/>
                      <a:gd name="connsiteX0" fmla="*/ 0 w 1738648"/>
                      <a:gd name="connsiteY0" fmla="*/ 1764409 h 1764409"/>
                      <a:gd name="connsiteX1" fmla="*/ 346656 w 1738648"/>
                      <a:gd name="connsiteY1" fmla="*/ 425006 h 1764409"/>
                      <a:gd name="connsiteX2" fmla="*/ 434662 w 1738648"/>
                      <a:gd name="connsiteY2" fmla="*/ 0 h 1764409"/>
                      <a:gd name="connsiteX3" fmla="*/ 1303986 w 1738648"/>
                      <a:gd name="connsiteY3" fmla="*/ 0 h 1764409"/>
                      <a:gd name="connsiteX4" fmla="*/ 1338325 w 1738648"/>
                      <a:gd name="connsiteY4" fmla="*/ 463651 h 1764409"/>
                      <a:gd name="connsiteX5" fmla="*/ 1738648 w 1738648"/>
                      <a:gd name="connsiteY5" fmla="*/ 1764409 h 1764409"/>
                      <a:gd name="connsiteX6" fmla="*/ 0 w 1738648"/>
                      <a:gd name="connsiteY6" fmla="*/ 1764409 h 1764409"/>
                      <a:gd name="connsiteX0" fmla="*/ 0 w 1738648"/>
                      <a:gd name="connsiteY0" fmla="*/ 1764409 h 1764409"/>
                      <a:gd name="connsiteX1" fmla="*/ 346656 w 1738648"/>
                      <a:gd name="connsiteY1" fmla="*/ 425006 h 1764409"/>
                      <a:gd name="connsiteX2" fmla="*/ 434662 w 1738648"/>
                      <a:gd name="connsiteY2" fmla="*/ 0 h 1764409"/>
                      <a:gd name="connsiteX3" fmla="*/ 1303986 w 1738648"/>
                      <a:gd name="connsiteY3" fmla="*/ 0 h 1764409"/>
                      <a:gd name="connsiteX4" fmla="*/ 1312567 w 1738648"/>
                      <a:gd name="connsiteY4" fmla="*/ 437896 h 1764409"/>
                      <a:gd name="connsiteX5" fmla="*/ 1738648 w 1738648"/>
                      <a:gd name="connsiteY5" fmla="*/ 1764409 h 1764409"/>
                      <a:gd name="connsiteX6" fmla="*/ 0 w 1738648"/>
                      <a:gd name="connsiteY6" fmla="*/ 1764409 h 1764409"/>
                      <a:gd name="connsiteX0" fmla="*/ 0 w 1738648"/>
                      <a:gd name="connsiteY0" fmla="*/ 1764409 h 1764409"/>
                      <a:gd name="connsiteX1" fmla="*/ 346656 w 1738648"/>
                      <a:gd name="connsiteY1" fmla="*/ 425006 h 1764409"/>
                      <a:gd name="connsiteX2" fmla="*/ 434662 w 1738648"/>
                      <a:gd name="connsiteY2" fmla="*/ 0 h 1764409"/>
                      <a:gd name="connsiteX3" fmla="*/ 1303986 w 1738648"/>
                      <a:gd name="connsiteY3" fmla="*/ 0 h 1764409"/>
                      <a:gd name="connsiteX4" fmla="*/ 1312567 w 1738648"/>
                      <a:gd name="connsiteY4" fmla="*/ 437896 h 1764409"/>
                      <a:gd name="connsiteX5" fmla="*/ 1738648 w 1738648"/>
                      <a:gd name="connsiteY5" fmla="*/ 1764409 h 1764409"/>
                      <a:gd name="connsiteX6" fmla="*/ 0 w 1738648"/>
                      <a:gd name="connsiteY6" fmla="*/ 1764409 h 1764409"/>
                      <a:gd name="connsiteX0" fmla="*/ 0 w 1738647"/>
                      <a:gd name="connsiteY0" fmla="*/ 1764409 h 1764412"/>
                      <a:gd name="connsiteX1" fmla="*/ 346656 w 1738647"/>
                      <a:gd name="connsiteY1" fmla="*/ 425006 h 1764412"/>
                      <a:gd name="connsiteX2" fmla="*/ 434662 w 1738647"/>
                      <a:gd name="connsiteY2" fmla="*/ 0 h 1764412"/>
                      <a:gd name="connsiteX3" fmla="*/ 1303986 w 1738647"/>
                      <a:gd name="connsiteY3" fmla="*/ 0 h 1764412"/>
                      <a:gd name="connsiteX4" fmla="*/ 1312567 w 1738647"/>
                      <a:gd name="connsiteY4" fmla="*/ 437896 h 1764412"/>
                      <a:gd name="connsiteX5" fmla="*/ 1738647 w 1738647"/>
                      <a:gd name="connsiteY5" fmla="*/ 1764412 h 1764412"/>
                      <a:gd name="connsiteX6" fmla="*/ 0 w 1738647"/>
                      <a:gd name="connsiteY6" fmla="*/ 1764409 h 1764412"/>
                      <a:gd name="connsiteX0" fmla="*/ 14748 w 1753395"/>
                      <a:gd name="connsiteY0" fmla="*/ 1764409 h 1764412"/>
                      <a:gd name="connsiteX1" fmla="*/ 361404 w 1753395"/>
                      <a:gd name="connsiteY1" fmla="*/ 425006 h 1764412"/>
                      <a:gd name="connsiteX2" fmla="*/ 449410 w 1753395"/>
                      <a:gd name="connsiteY2" fmla="*/ 0 h 1764412"/>
                      <a:gd name="connsiteX3" fmla="*/ 1318734 w 1753395"/>
                      <a:gd name="connsiteY3" fmla="*/ 0 h 1764412"/>
                      <a:gd name="connsiteX4" fmla="*/ 1327315 w 1753395"/>
                      <a:gd name="connsiteY4" fmla="*/ 437896 h 1764412"/>
                      <a:gd name="connsiteX5" fmla="*/ 1753395 w 1753395"/>
                      <a:gd name="connsiteY5" fmla="*/ 1764412 h 1764412"/>
                      <a:gd name="connsiteX6" fmla="*/ 14748 w 1753395"/>
                      <a:gd name="connsiteY6" fmla="*/ 1764409 h 1764412"/>
                      <a:gd name="connsiteX0" fmla="*/ 14748 w 1753395"/>
                      <a:gd name="connsiteY0" fmla="*/ 1764409 h 1764412"/>
                      <a:gd name="connsiteX1" fmla="*/ 361404 w 1753395"/>
                      <a:gd name="connsiteY1" fmla="*/ 425006 h 1764412"/>
                      <a:gd name="connsiteX2" fmla="*/ 449410 w 1753395"/>
                      <a:gd name="connsiteY2" fmla="*/ 0 h 1764412"/>
                      <a:gd name="connsiteX3" fmla="*/ 1241460 w 1753395"/>
                      <a:gd name="connsiteY3" fmla="*/ 51518 h 1764412"/>
                      <a:gd name="connsiteX4" fmla="*/ 1327315 w 1753395"/>
                      <a:gd name="connsiteY4" fmla="*/ 437896 h 1764412"/>
                      <a:gd name="connsiteX5" fmla="*/ 1753395 w 1753395"/>
                      <a:gd name="connsiteY5" fmla="*/ 1764412 h 1764412"/>
                      <a:gd name="connsiteX6" fmla="*/ 14748 w 1753395"/>
                      <a:gd name="connsiteY6" fmla="*/ 1764409 h 1764412"/>
                      <a:gd name="connsiteX0" fmla="*/ 14748 w 1753395"/>
                      <a:gd name="connsiteY0" fmla="*/ 1764409 h 1764412"/>
                      <a:gd name="connsiteX1" fmla="*/ 361404 w 1753395"/>
                      <a:gd name="connsiteY1" fmla="*/ 425006 h 1764412"/>
                      <a:gd name="connsiteX2" fmla="*/ 449410 w 1753395"/>
                      <a:gd name="connsiteY2" fmla="*/ 0 h 1764412"/>
                      <a:gd name="connsiteX3" fmla="*/ 1241460 w 1753395"/>
                      <a:gd name="connsiteY3" fmla="*/ 51518 h 1764412"/>
                      <a:gd name="connsiteX4" fmla="*/ 1327315 w 1753395"/>
                      <a:gd name="connsiteY4" fmla="*/ 437896 h 1764412"/>
                      <a:gd name="connsiteX5" fmla="*/ 1753395 w 1753395"/>
                      <a:gd name="connsiteY5" fmla="*/ 1764412 h 1764412"/>
                      <a:gd name="connsiteX6" fmla="*/ 14748 w 1753395"/>
                      <a:gd name="connsiteY6" fmla="*/ 1764409 h 1764412"/>
                      <a:gd name="connsiteX0" fmla="*/ 14748 w 1753395"/>
                      <a:gd name="connsiteY0" fmla="*/ 1764409 h 1764412"/>
                      <a:gd name="connsiteX1" fmla="*/ 361404 w 1753395"/>
                      <a:gd name="connsiteY1" fmla="*/ 425006 h 1764412"/>
                      <a:gd name="connsiteX2" fmla="*/ 449410 w 1753395"/>
                      <a:gd name="connsiteY2" fmla="*/ 0 h 1764412"/>
                      <a:gd name="connsiteX3" fmla="*/ 1241460 w 1753395"/>
                      <a:gd name="connsiteY3" fmla="*/ 51518 h 1764412"/>
                      <a:gd name="connsiteX4" fmla="*/ 1327315 w 1753395"/>
                      <a:gd name="connsiteY4" fmla="*/ 437896 h 1764412"/>
                      <a:gd name="connsiteX5" fmla="*/ 1753395 w 1753395"/>
                      <a:gd name="connsiteY5" fmla="*/ 1764412 h 1764412"/>
                      <a:gd name="connsiteX6" fmla="*/ 14748 w 1753395"/>
                      <a:gd name="connsiteY6" fmla="*/ 1764409 h 1764412"/>
                      <a:gd name="connsiteX0" fmla="*/ 14748 w 1753395"/>
                      <a:gd name="connsiteY0" fmla="*/ 1734292 h 1734295"/>
                      <a:gd name="connsiteX1" fmla="*/ 361404 w 1753395"/>
                      <a:gd name="connsiteY1" fmla="*/ 394889 h 1734295"/>
                      <a:gd name="connsiteX2" fmla="*/ 513805 w 1753395"/>
                      <a:gd name="connsiteY2" fmla="*/ 21401 h 1734295"/>
                      <a:gd name="connsiteX3" fmla="*/ 1241460 w 1753395"/>
                      <a:gd name="connsiteY3" fmla="*/ 21401 h 1734295"/>
                      <a:gd name="connsiteX4" fmla="*/ 1327315 w 1753395"/>
                      <a:gd name="connsiteY4" fmla="*/ 407779 h 1734295"/>
                      <a:gd name="connsiteX5" fmla="*/ 1753395 w 1753395"/>
                      <a:gd name="connsiteY5" fmla="*/ 1734295 h 1734295"/>
                      <a:gd name="connsiteX6" fmla="*/ 14748 w 1753395"/>
                      <a:gd name="connsiteY6" fmla="*/ 1734292 h 1734295"/>
                      <a:gd name="connsiteX0" fmla="*/ 14748 w 1753395"/>
                      <a:gd name="connsiteY0" fmla="*/ 1736766 h 1736769"/>
                      <a:gd name="connsiteX1" fmla="*/ 361404 w 1753395"/>
                      <a:gd name="connsiteY1" fmla="*/ 397363 h 1736769"/>
                      <a:gd name="connsiteX2" fmla="*/ 513805 w 1753395"/>
                      <a:gd name="connsiteY2" fmla="*/ 23875 h 1736769"/>
                      <a:gd name="connsiteX3" fmla="*/ 1241460 w 1753395"/>
                      <a:gd name="connsiteY3" fmla="*/ 23875 h 1736769"/>
                      <a:gd name="connsiteX4" fmla="*/ 1327315 w 1753395"/>
                      <a:gd name="connsiteY4" fmla="*/ 410253 h 1736769"/>
                      <a:gd name="connsiteX5" fmla="*/ 1753395 w 1753395"/>
                      <a:gd name="connsiteY5" fmla="*/ 1736769 h 1736769"/>
                      <a:gd name="connsiteX6" fmla="*/ 14748 w 1753395"/>
                      <a:gd name="connsiteY6" fmla="*/ 1736766 h 1736769"/>
                      <a:gd name="connsiteX0" fmla="*/ 14748 w 1753395"/>
                      <a:gd name="connsiteY0" fmla="*/ 1745212 h 1745215"/>
                      <a:gd name="connsiteX1" fmla="*/ 361404 w 1753395"/>
                      <a:gd name="connsiteY1" fmla="*/ 405809 h 1745215"/>
                      <a:gd name="connsiteX2" fmla="*/ 500927 w 1753395"/>
                      <a:gd name="connsiteY2" fmla="*/ 6563 h 1745215"/>
                      <a:gd name="connsiteX3" fmla="*/ 1241460 w 1753395"/>
                      <a:gd name="connsiteY3" fmla="*/ 32321 h 1745215"/>
                      <a:gd name="connsiteX4" fmla="*/ 1327315 w 1753395"/>
                      <a:gd name="connsiteY4" fmla="*/ 418699 h 1745215"/>
                      <a:gd name="connsiteX5" fmla="*/ 1753395 w 1753395"/>
                      <a:gd name="connsiteY5" fmla="*/ 1745215 h 1745215"/>
                      <a:gd name="connsiteX6" fmla="*/ 14748 w 1753395"/>
                      <a:gd name="connsiteY6" fmla="*/ 1745212 h 1745215"/>
                      <a:gd name="connsiteX0" fmla="*/ 14748 w 1753395"/>
                      <a:gd name="connsiteY0" fmla="*/ 1745212 h 1745215"/>
                      <a:gd name="connsiteX1" fmla="*/ 361404 w 1753395"/>
                      <a:gd name="connsiteY1" fmla="*/ 405809 h 1745215"/>
                      <a:gd name="connsiteX2" fmla="*/ 500927 w 1753395"/>
                      <a:gd name="connsiteY2" fmla="*/ 6563 h 1745215"/>
                      <a:gd name="connsiteX3" fmla="*/ 1241460 w 1753395"/>
                      <a:gd name="connsiteY3" fmla="*/ 32321 h 1745215"/>
                      <a:gd name="connsiteX4" fmla="*/ 1327315 w 1753395"/>
                      <a:gd name="connsiteY4" fmla="*/ 418699 h 1745215"/>
                      <a:gd name="connsiteX5" fmla="*/ 1753395 w 1753395"/>
                      <a:gd name="connsiteY5" fmla="*/ 1745215 h 1745215"/>
                      <a:gd name="connsiteX6" fmla="*/ 14748 w 1753395"/>
                      <a:gd name="connsiteY6" fmla="*/ 1745212 h 1745215"/>
                      <a:gd name="connsiteX0" fmla="*/ 14748 w 1753395"/>
                      <a:gd name="connsiteY0" fmla="*/ 1760522 h 1760525"/>
                      <a:gd name="connsiteX1" fmla="*/ 361404 w 1753395"/>
                      <a:gd name="connsiteY1" fmla="*/ 421119 h 1760525"/>
                      <a:gd name="connsiteX2" fmla="*/ 500927 w 1753395"/>
                      <a:gd name="connsiteY2" fmla="*/ 21873 h 1760525"/>
                      <a:gd name="connsiteX3" fmla="*/ 1241460 w 1753395"/>
                      <a:gd name="connsiteY3" fmla="*/ 47631 h 1760525"/>
                      <a:gd name="connsiteX4" fmla="*/ 1327315 w 1753395"/>
                      <a:gd name="connsiteY4" fmla="*/ 434009 h 1760525"/>
                      <a:gd name="connsiteX5" fmla="*/ 1753395 w 1753395"/>
                      <a:gd name="connsiteY5" fmla="*/ 1760525 h 1760525"/>
                      <a:gd name="connsiteX6" fmla="*/ 14748 w 1753395"/>
                      <a:gd name="connsiteY6" fmla="*/ 1760522 h 1760525"/>
                      <a:gd name="connsiteX0" fmla="*/ 14748 w 1753395"/>
                      <a:gd name="connsiteY0" fmla="*/ 1760522 h 1760525"/>
                      <a:gd name="connsiteX1" fmla="*/ 361404 w 1753395"/>
                      <a:gd name="connsiteY1" fmla="*/ 421119 h 1760525"/>
                      <a:gd name="connsiteX2" fmla="*/ 500927 w 1753395"/>
                      <a:gd name="connsiteY2" fmla="*/ 21873 h 1760525"/>
                      <a:gd name="connsiteX3" fmla="*/ 1241460 w 1753395"/>
                      <a:gd name="connsiteY3" fmla="*/ 47631 h 1760525"/>
                      <a:gd name="connsiteX4" fmla="*/ 1327315 w 1753395"/>
                      <a:gd name="connsiteY4" fmla="*/ 434009 h 1760525"/>
                      <a:gd name="connsiteX5" fmla="*/ 1753395 w 1753395"/>
                      <a:gd name="connsiteY5" fmla="*/ 1760525 h 1760525"/>
                      <a:gd name="connsiteX6" fmla="*/ 14748 w 1753395"/>
                      <a:gd name="connsiteY6" fmla="*/ 1760522 h 1760525"/>
                      <a:gd name="connsiteX0" fmla="*/ 14748 w 1650364"/>
                      <a:gd name="connsiteY0" fmla="*/ 1760522 h 1760522"/>
                      <a:gd name="connsiteX1" fmla="*/ 361404 w 1650364"/>
                      <a:gd name="connsiteY1" fmla="*/ 421119 h 1760522"/>
                      <a:gd name="connsiteX2" fmla="*/ 500927 w 1650364"/>
                      <a:gd name="connsiteY2" fmla="*/ 21873 h 1760522"/>
                      <a:gd name="connsiteX3" fmla="*/ 1241460 w 1650364"/>
                      <a:gd name="connsiteY3" fmla="*/ 47631 h 1760522"/>
                      <a:gd name="connsiteX4" fmla="*/ 1327315 w 1650364"/>
                      <a:gd name="connsiteY4" fmla="*/ 434009 h 1760522"/>
                      <a:gd name="connsiteX5" fmla="*/ 1650364 w 1650364"/>
                      <a:gd name="connsiteY5" fmla="*/ 1683252 h 1760522"/>
                      <a:gd name="connsiteX6" fmla="*/ 14748 w 1650364"/>
                      <a:gd name="connsiteY6" fmla="*/ 1760522 h 1760522"/>
                      <a:gd name="connsiteX0" fmla="*/ 14748 w 1652588"/>
                      <a:gd name="connsiteY0" fmla="*/ 1760522 h 1760522"/>
                      <a:gd name="connsiteX1" fmla="*/ 361404 w 1652588"/>
                      <a:gd name="connsiteY1" fmla="*/ 421119 h 1760522"/>
                      <a:gd name="connsiteX2" fmla="*/ 500927 w 1652588"/>
                      <a:gd name="connsiteY2" fmla="*/ 21873 h 1760522"/>
                      <a:gd name="connsiteX3" fmla="*/ 1241460 w 1652588"/>
                      <a:gd name="connsiteY3" fmla="*/ 47631 h 1760522"/>
                      <a:gd name="connsiteX4" fmla="*/ 1327315 w 1652588"/>
                      <a:gd name="connsiteY4" fmla="*/ 434009 h 1760522"/>
                      <a:gd name="connsiteX5" fmla="*/ 1650364 w 1652588"/>
                      <a:gd name="connsiteY5" fmla="*/ 1683252 h 1760522"/>
                      <a:gd name="connsiteX6" fmla="*/ 14748 w 1652588"/>
                      <a:gd name="connsiteY6" fmla="*/ 1760522 h 1760522"/>
                      <a:gd name="connsiteX0" fmla="*/ 14748 w 1652588"/>
                      <a:gd name="connsiteY0" fmla="*/ 1760522 h 1760522"/>
                      <a:gd name="connsiteX1" fmla="*/ 361404 w 1652588"/>
                      <a:gd name="connsiteY1" fmla="*/ 421119 h 1760522"/>
                      <a:gd name="connsiteX2" fmla="*/ 500927 w 1652588"/>
                      <a:gd name="connsiteY2" fmla="*/ 21873 h 1760522"/>
                      <a:gd name="connsiteX3" fmla="*/ 1241460 w 1652588"/>
                      <a:gd name="connsiteY3" fmla="*/ 47631 h 1760522"/>
                      <a:gd name="connsiteX4" fmla="*/ 1327315 w 1652588"/>
                      <a:gd name="connsiteY4" fmla="*/ 434009 h 1760522"/>
                      <a:gd name="connsiteX5" fmla="*/ 1650364 w 1652588"/>
                      <a:gd name="connsiteY5" fmla="*/ 1683252 h 1760522"/>
                      <a:gd name="connsiteX6" fmla="*/ 14748 w 1652588"/>
                      <a:gd name="connsiteY6" fmla="*/ 1760522 h 1760522"/>
                      <a:gd name="connsiteX0" fmla="*/ 14748 w 1652588"/>
                      <a:gd name="connsiteY0" fmla="*/ 1721885 h 1733987"/>
                      <a:gd name="connsiteX1" fmla="*/ 361404 w 1652588"/>
                      <a:gd name="connsiteY1" fmla="*/ 421119 h 1733987"/>
                      <a:gd name="connsiteX2" fmla="*/ 500927 w 1652588"/>
                      <a:gd name="connsiteY2" fmla="*/ 21873 h 1733987"/>
                      <a:gd name="connsiteX3" fmla="*/ 1241460 w 1652588"/>
                      <a:gd name="connsiteY3" fmla="*/ 47631 h 1733987"/>
                      <a:gd name="connsiteX4" fmla="*/ 1327315 w 1652588"/>
                      <a:gd name="connsiteY4" fmla="*/ 434009 h 1733987"/>
                      <a:gd name="connsiteX5" fmla="*/ 1650364 w 1652588"/>
                      <a:gd name="connsiteY5" fmla="*/ 1683252 h 1733987"/>
                      <a:gd name="connsiteX6" fmla="*/ 14748 w 1652588"/>
                      <a:gd name="connsiteY6" fmla="*/ 1721885 h 1733987"/>
                      <a:gd name="connsiteX0" fmla="*/ 14748 w 1652588"/>
                      <a:gd name="connsiteY0" fmla="*/ 1721885 h 1760932"/>
                      <a:gd name="connsiteX1" fmla="*/ 361404 w 1652588"/>
                      <a:gd name="connsiteY1" fmla="*/ 421119 h 1760932"/>
                      <a:gd name="connsiteX2" fmla="*/ 500927 w 1652588"/>
                      <a:gd name="connsiteY2" fmla="*/ 21873 h 1760932"/>
                      <a:gd name="connsiteX3" fmla="*/ 1241460 w 1652588"/>
                      <a:gd name="connsiteY3" fmla="*/ 47631 h 1760932"/>
                      <a:gd name="connsiteX4" fmla="*/ 1327315 w 1652588"/>
                      <a:gd name="connsiteY4" fmla="*/ 434009 h 1760932"/>
                      <a:gd name="connsiteX5" fmla="*/ 1650364 w 1652588"/>
                      <a:gd name="connsiteY5" fmla="*/ 1683252 h 1760932"/>
                      <a:gd name="connsiteX6" fmla="*/ 14748 w 1652588"/>
                      <a:gd name="connsiteY6" fmla="*/ 1721885 h 1760932"/>
                      <a:gd name="connsiteX0" fmla="*/ 24545 w 1623749"/>
                      <a:gd name="connsiteY0" fmla="*/ 1696127 h 1748039"/>
                      <a:gd name="connsiteX1" fmla="*/ 332565 w 1623749"/>
                      <a:gd name="connsiteY1" fmla="*/ 421119 h 1748039"/>
                      <a:gd name="connsiteX2" fmla="*/ 472088 w 1623749"/>
                      <a:gd name="connsiteY2" fmla="*/ 21873 h 1748039"/>
                      <a:gd name="connsiteX3" fmla="*/ 1212621 w 1623749"/>
                      <a:gd name="connsiteY3" fmla="*/ 47631 h 1748039"/>
                      <a:gd name="connsiteX4" fmla="*/ 1298476 w 1623749"/>
                      <a:gd name="connsiteY4" fmla="*/ 434009 h 1748039"/>
                      <a:gd name="connsiteX5" fmla="*/ 1621525 w 1623749"/>
                      <a:gd name="connsiteY5" fmla="*/ 1683252 h 1748039"/>
                      <a:gd name="connsiteX6" fmla="*/ 24545 w 1623749"/>
                      <a:gd name="connsiteY6" fmla="*/ 1696127 h 17480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23749" h="1748039">
                        <a:moveTo>
                          <a:pt x="24545" y="1696127"/>
                        </a:moveTo>
                        <a:cubicBezTo>
                          <a:pt x="7012" y="1249661"/>
                          <a:pt x="-100667" y="661535"/>
                          <a:pt x="332565" y="421119"/>
                        </a:cubicBezTo>
                        <a:cubicBezTo>
                          <a:pt x="426295" y="279459"/>
                          <a:pt x="468511" y="240816"/>
                          <a:pt x="472088" y="21873"/>
                        </a:cubicBezTo>
                        <a:cubicBezTo>
                          <a:pt x="671711" y="-12470"/>
                          <a:pt x="1051633" y="-8174"/>
                          <a:pt x="1212621" y="47631"/>
                        </a:cubicBezTo>
                        <a:cubicBezTo>
                          <a:pt x="1206896" y="206472"/>
                          <a:pt x="1214047" y="275173"/>
                          <a:pt x="1298476" y="434009"/>
                        </a:cubicBezTo>
                        <a:cubicBezTo>
                          <a:pt x="1655149" y="708764"/>
                          <a:pt x="1625458" y="1215324"/>
                          <a:pt x="1621525" y="1683252"/>
                        </a:cubicBezTo>
                        <a:cubicBezTo>
                          <a:pt x="1076320" y="1786283"/>
                          <a:pt x="569752" y="1747646"/>
                          <a:pt x="24545" y="169612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6581104" y="3258355"/>
                    <a:ext cx="1442434" cy="1208468"/>
                    <a:chOff x="6581104" y="3258355"/>
                    <a:chExt cx="1442434" cy="1208468"/>
                  </a:xfrm>
                </p:grpSpPr>
                <p:sp>
                  <p:nvSpPr>
                    <p:cNvPr id="5" name="Donut 4"/>
                    <p:cNvSpPr/>
                    <p:nvPr/>
                  </p:nvSpPr>
                  <p:spPr>
                    <a:xfrm>
                      <a:off x="7199290" y="3258355"/>
                      <a:ext cx="386366" cy="412124"/>
                    </a:xfrm>
                    <a:prstGeom prst="donut">
                      <a:avLst/>
                    </a:prstGeom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  <a:ln>
                      <a:solidFill>
                        <a:srgbClr val="FFC000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" name="Donut 5"/>
                    <p:cNvSpPr/>
                    <p:nvPr/>
                  </p:nvSpPr>
                  <p:spPr>
                    <a:xfrm>
                      <a:off x="7199290" y="4054699"/>
                      <a:ext cx="386366" cy="412124"/>
                    </a:xfrm>
                    <a:prstGeom prst="donut">
                      <a:avLst/>
                    </a:prstGeom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  <a:ln>
                      <a:solidFill>
                        <a:srgbClr val="FFC000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" name="Rectangle 6"/>
                    <p:cNvSpPr/>
                    <p:nvPr/>
                  </p:nvSpPr>
                  <p:spPr>
                    <a:xfrm>
                      <a:off x="6581104" y="3772465"/>
                      <a:ext cx="1442434" cy="167369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" name="Rectangle 7"/>
                    <p:cNvSpPr/>
                    <p:nvPr/>
                  </p:nvSpPr>
                  <p:spPr>
                    <a:xfrm>
                      <a:off x="7585656" y="4198513"/>
                      <a:ext cx="437882" cy="145932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9" name="Rectangle 8"/>
                    <p:cNvSpPr/>
                    <p:nvPr/>
                  </p:nvSpPr>
                  <p:spPr>
                    <a:xfrm>
                      <a:off x="7585656" y="3398470"/>
                      <a:ext cx="437882" cy="145932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7295884" y="3374844"/>
                      <a:ext cx="167426" cy="16742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7302321" y="4185634"/>
                      <a:ext cx="167426" cy="16742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5" name="Freeform 14"/>
                <p:cNvSpPr/>
                <p:nvPr/>
              </p:nvSpPr>
              <p:spPr>
                <a:xfrm>
                  <a:off x="6053070" y="1982725"/>
                  <a:ext cx="811369" cy="412745"/>
                </a:xfrm>
                <a:custGeom>
                  <a:avLst/>
                  <a:gdLst>
                    <a:gd name="connsiteX0" fmla="*/ 811369 w 811369"/>
                    <a:gd name="connsiteY0" fmla="*/ 245320 h 412745"/>
                    <a:gd name="connsiteX1" fmla="*/ 425003 w 811369"/>
                    <a:gd name="connsiteY1" fmla="*/ 621 h 412745"/>
                    <a:gd name="connsiteX2" fmla="*/ 244699 w 811369"/>
                    <a:gd name="connsiteY2" fmla="*/ 180926 h 412745"/>
                    <a:gd name="connsiteX3" fmla="*/ 115910 w 811369"/>
                    <a:gd name="connsiteY3" fmla="*/ 361230 h 412745"/>
                    <a:gd name="connsiteX4" fmla="*/ 0 w 811369"/>
                    <a:gd name="connsiteY4" fmla="*/ 412745 h 412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1369" h="412745">
                      <a:moveTo>
                        <a:pt x="811369" y="245320"/>
                      </a:moveTo>
                      <a:cubicBezTo>
                        <a:pt x="665408" y="128336"/>
                        <a:pt x="519448" y="11353"/>
                        <a:pt x="425003" y="621"/>
                      </a:cubicBezTo>
                      <a:cubicBezTo>
                        <a:pt x="330558" y="-10111"/>
                        <a:pt x="296214" y="120824"/>
                        <a:pt x="244699" y="180926"/>
                      </a:cubicBezTo>
                      <a:cubicBezTo>
                        <a:pt x="193183" y="241027"/>
                        <a:pt x="156693" y="322594"/>
                        <a:pt x="115910" y="361230"/>
                      </a:cubicBezTo>
                      <a:cubicBezTo>
                        <a:pt x="75127" y="399867"/>
                        <a:pt x="37563" y="406306"/>
                        <a:pt x="0" y="412745"/>
                      </a:cubicBezTo>
                    </a:path>
                  </a:pathLst>
                </a:custGeom>
                <a:noFill/>
                <a:ln w="571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5898524" y="2231743"/>
                  <a:ext cx="837127" cy="353268"/>
                </a:xfrm>
                <a:custGeom>
                  <a:avLst/>
                  <a:gdLst>
                    <a:gd name="connsiteX0" fmla="*/ 837127 w 837127"/>
                    <a:gd name="connsiteY0" fmla="*/ 189485 h 353268"/>
                    <a:gd name="connsiteX1" fmla="*/ 746975 w 837127"/>
                    <a:gd name="connsiteY1" fmla="*/ 202364 h 353268"/>
                    <a:gd name="connsiteX2" fmla="*/ 605307 w 837127"/>
                    <a:gd name="connsiteY2" fmla="*/ 9181 h 353268"/>
                    <a:gd name="connsiteX3" fmla="*/ 373487 w 837127"/>
                    <a:gd name="connsiteY3" fmla="*/ 60696 h 353268"/>
                    <a:gd name="connsiteX4" fmla="*/ 128789 w 837127"/>
                    <a:gd name="connsiteY4" fmla="*/ 318274 h 353268"/>
                    <a:gd name="connsiteX5" fmla="*/ 0 w 837127"/>
                    <a:gd name="connsiteY5" fmla="*/ 344032 h 353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7127" h="353268">
                      <a:moveTo>
                        <a:pt x="837127" y="189485"/>
                      </a:moveTo>
                      <a:cubicBezTo>
                        <a:pt x="811369" y="210950"/>
                        <a:pt x="785612" y="232415"/>
                        <a:pt x="746975" y="202364"/>
                      </a:cubicBezTo>
                      <a:cubicBezTo>
                        <a:pt x="708338" y="172313"/>
                        <a:pt x="667555" y="32792"/>
                        <a:pt x="605307" y="9181"/>
                      </a:cubicBezTo>
                      <a:cubicBezTo>
                        <a:pt x="543059" y="-14430"/>
                        <a:pt x="452907" y="9180"/>
                        <a:pt x="373487" y="60696"/>
                      </a:cubicBezTo>
                      <a:cubicBezTo>
                        <a:pt x="294067" y="112212"/>
                        <a:pt x="191037" y="271051"/>
                        <a:pt x="128789" y="318274"/>
                      </a:cubicBezTo>
                      <a:cubicBezTo>
                        <a:pt x="66541" y="365497"/>
                        <a:pt x="33270" y="354764"/>
                        <a:pt x="0" y="344032"/>
                      </a:cubicBezTo>
                    </a:path>
                  </a:pathLst>
                </a:custGeom>
                <a:noFill/>
                <a:ln w="571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6036054" y="2378638"/>
                  <a:ext cx="811369" cy="412745"/>
                </a:xfrm>
                <a:custGeom>
                  <a:avLst/>
                  <a:gdLst>
                    <a:gd name="connsiteX0" fmla="*/ 811369 w 811369"/>
                    <a:gd name="connsiteY0" fmla="*/ 245320 h 412745"/>
                    <a:gd name="connsiteX1" fmla="*/ 425003 w 811369"/>
                    <a:gd name="connsiteY1" fmla="*/ 621 h 412745"/>
                    <a:gd name="connsiteX2" fmla="*/ 244699 w 811369"/>
                    <a:gd name="connsiteY2" fmla="*/ 180926 h 412745"/>
                    <a:gd name="connsiteX3" fmla="*/ 115910 w 811369"/>
                    <a:gd name="connsiteY3" fmla="*/ 361230 h 412745"/>
                    <a:gd name="connsiteX4" fmla="*/ 0 w 811369"/>
                    <a:gd name="connsiteY4" fmla="*/ 412745 h 412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1369" h="412745">
                      <a:moveTo>
                        <a:pt x="811369" y="245320"/>
                      </a:moveTo>
                      <a:cubicBezTo>
                        <a:pt x="665408" y="128336"/>
                        <a:pt x="519448" y="11353"/>
                        <a:pt x="425003" y="621"/>
                      </a:cubicBezTo>
                      <a:cubicBezTo>
                        <a:pt x="330558" y="-10111"/>
                        <a:pt x="296214" y="120824"/>
                        <a:pt x="244699" y="180926"/>
                      </a:cubicBezTo>
                      <a:cubicBezTo>
                        <a:pt x="193183" y="241027"/>
                        <a:pt x="156693" y="322594"/>
                        <a:pt x="115910" y="361230"/>
                      </a:cubicBezTo>
                      <a:cubicBezTo>
                        <a:pt x="75127" y="399867"/>
                        <a:pt x="37563" y="406306"/>
                        <a:pt x="0" y="412745"/>
                      </a:cubicBezTo>
                    </a:path>
                  </a:pathLst>
                </a:custGeom>
                <a:noFill/>
                <a:ln w="571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4" name="Oval 33"/>
              <p:cNvSpPr/>
              <p:nvPr/>
            </p:nvSpPr>
            <p:spPr>
              <a:xfrm>
                <a:off x="6651398" y="1559736"/>
                <a:ext cx="1780391" cy="172507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Connector 39"/>
              <p:cNvCxnSpPr>
                <a:stCxn id="4" idx="3"/>
              </p:cNvCxnSpPr>
              <p:nvPr/>
            </p:nvCxnSpPr>
            <p:spPr>
              <a:xfrm>
                <a:off x="6719551" y="3284810"/>
                <a:ext cx="983976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6621096" y="2405194"/>
                <a:ext cx="37141" cy="812609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TextBox 47"/>
          <p:cNvSpPr txBox="1"/>
          <p:nvPr/>
        </p:nvSpPr>
        <p:spPr>
          <a:xfrm>
            <a:off x="7962373" y="2972995"/>
            <a:ext cx="3145992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Inter stage is bonded to Bond wire-to-SMA Chip Transitions and probed for impedance 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2772948" y="4398792"/>
            <a:ext cx="1166933" cy="574508"/>
            <a:chOff x="2772948" y="4398792"/>
            <a:chExt cx="1166933" cy="574508"/>
          </a:xfrm>
        </p:grpSpPr>
        <p:sp>
          <p:nvSpPr>
            <p:cNvPr id="49" name="Bent Arrow 48"/>
            <p:cNvSpPr/>
            <p:nvPr/>
          </p:nvSpPr>
          <p:spPr>
            <a:xfrm>
              <a:off x="3462802" y="4398792"/>
              <a:ext cx="477079" cy="556587"/>
            </a:xfrm>
            <a:prstGeom prst="bentArrow">
              <a:avLst>
                <a:gd name="adj1" fmla="val 16667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Bent Arrow 49"/>
            <p:cNvSpPr/>
            <p:nvPr/>
          </p:nvSpPr>
          <p:spPr>
            <a:xfrm flipH="1">
              <a:off x="2772948" y="4416713"/>
              <a:ext cx="477079" cy="556587"/>
            </a:xfrm>
            <a:prstGeom prst="bentArrow">
              <a:avLst>
                <a:gd name="adj1" fmla="val 16667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323925" y="4445179"/>
            <a:ext cx="1166933" cy="561256"/>
            <a:chOff x="2772948" y="4412044"/>
            <a:chExt cx="1166933" cy="561256"/>
          </a:xfrm>
        </p:grpSpPr>
        <p:sp>
          <p:nvSpPr>
            <p:cNvPr id="53" name="Bent Arrow 52"/>
            <p:cNvSpPr/>
            <p:nvPr/>
          </p:nvSpPr>
          <p:spPr>
            <a:xfrm>
              <a:off x="3462802" y="4412044"/>
              <a:ext cx="477079" cy="556587"/>
            </a:xfrm>
            <a:prstGeom prst="bentArrow">
              <a:avLst>
                <a:gd name="adj1" fmla="val 16667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Bent Arrow 53"/>
            <p:cNvSpPr/>
            <p:nvPr/>
          </p:nvSpPr>
          <p:spPr>
            <a:xfrm flipH="1">
              <a:off x="2772948" y="4416713"/>
              <a:ext cx="477079" cy="556587"/>
            </a:xfrm>
            <a:prstGeom prst="bentArrow">
              <a:avLst>
                <a:gd name="adj1" fmla="val 16667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535131" y="4596739"/>
                <a:ext cx="4725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131" y="4596739"/>
                <a:ext cx="47250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572066" y="4613006"/>
                <a:ext cx="6632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066" y="4613006"/>
                <a:ext cx="66325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038454" y="4644221"/>
                <a:ext cx="5478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454" y="4644221"/>
                <a:ext cx="547842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168901" y="4636857"/>
                <a:ext cx="4663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901" y="4636857"/>
                <a:ext cx="466346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72301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 stage Measurement Theory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35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20661" y="1690688"/>
            <a:ext cx="10583204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Inter stage impedances measured are not complex conjugates due to measurement in a 50</a:t>
            </a:r>
            <a:r>
              <a:rPr lang="el-GR" dirty="0" smtClean="0"/>
              <a:t>Ω</a:t>
            </a:r>
            <a:r>
              <a:rPr lang="en-US" dirty="0" smtClean="0"/>
              <a:t> System while inter stage is a non 50</a:t>
            </a:r>
            <a:r>
              <a:rPr lang="el-GR" dirty="0" smtClean="0"/>
              <a:t>Ω</a:t>
            </a:r>
            <a:r>
              <a:rPr lang="en-US" dirty="0" smtClean="0"/>
              <a:t> system. The only known we have S-parameters measured from inter stage in 50</a:t>
            </a:r>
            <a:r>
              <a:rPr lang="el-GR" dirty="0" smtClean="0"/>
              <a:t>Ω</a:t>
            </a:r>
            <a:r>
              <a:rPr lang="en-US" dirty="0" smtClean="0"/>
              <a:t> system. </a:t>
            </a:r>
            <a:endParaRPr lang="en-US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016817"/>
              </p:ext>
            </p:extLst>
          </p:nvPr>
        </p:nvGraphicFramePr>
        <p:xfrm>
          <a:off x="7944118" y="2552163"/>
          <a:ext cx="27432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0" name="Bitmap Image" r:id="rId3" imgW="5133333" imgH="5219048" progId="Paint.Picture">
                  <p:embed/>
                </p:oleObj>
              </mc:Choice>
              <mc:Fallback>
                <p:oleObj name="Bitmap Image" r:id="rId3" imgW="5133333" imgH="52190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4118" y="2552163"/>
                        <a:ext cx="2743200" cy="2743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247562"/>
              </p:ext>
            </p:extLst>
          </p:nvPr>
        </p:nvGraphicFramePr>
        <p:xfrm>
          <a:off x="2152918" y="2673606"/>
          <a:ext cx="4572000" cy="250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1" name="Bitmap Image" r:id="rId5" imgW="8028571" imgH="4390476" progId="Paint.Picture">
                  <p:embed/>
                </p:oleObj>
              </mc:Choice>
              <mc:Fallback>
                <p:oleObj name="Bitmap Image" r:id="rId5" imgW="8028571" imgH="439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918" y="2673606"/>
                        <a:ext cx="4572000" cy="2500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471901"/>
              </p:ext>
            </p:extLst>
          </p:nvPr>
        </p:nvGraphicFramePr>
        <p:xfrm>
          <a:off x="1514609" y="4422483"/>
          <a:ext cx="533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2" name="Bitmap Image" r:id="rId7" imgW="1238423" imgH="2781688" progId="Paint.Picture">
                  <p:embed/>
                </p:oleObj>
              </mc:Choice>
              <mc:Fallback>
                <p:oleObj name="Bitmap Image" r:id="rId7" imgW="1238423" imgH="278168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609" y="4422483"/>
                        <a:ext cx="533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02386"/>
              </p:ext>
            </p:extLst>
          </p:nvPr>
        </p:nvGraphicFramePr>
        <p:xfrm>
          <a:off x="6934736" y="3798194"/>
          <a:ext cx="533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3" name="Bitmap Image" r:id="rId9" imgW="1238423" imgH="2781688" progId="Paint.Picture">
                  <p:embed/>
                </p:oleObj>
              </mc:Choice>
              <mc:Fallback>
                <p:oleObj name="Bitmap Image" r:id="rId9" imgW="1238423" imgH="278168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736" y="3798194"/>
                        <a:ext cx="533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52918" y="5451238"/>
            <a:ext cx="9450947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Inter stage is a band pass network with unique set of complex terminal impedances (4 unknowns). The best way to determine 4 unknowns is using complex terminations and optimizer to arrive at center of smith chart i.e. minimum insertion loss.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3114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Inter stage Impedances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343170"/>
              </p:ext>
            </p:extLst>
          </p:nvPr>
        </p:nvGraphicFramePr>
        <p:xfrm>
          <a:off x="3288402" y="1585912"/>
          <a:ext cx="60960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Bitmap Image" r:id="rId3" imgW="6095238" imgH="4952381" progId="Paint.Picture">
                  <p:embed/>
                </p:oleObj>
              </mc:Choice>
              <mc:Fallback>
                <p:oleObj name="Bitmap Image" r:id="rId3" imgW="6095238" imgH="49523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8402" y="1585912"/>
                        <a:ext cx="6096000" cy="4953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3065169" y="2872838"/>
            <a:ext cx="1893194" cy="1300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763811" y="2911475"/>
            <a:ext cx="1946856" cy="1150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0113" y="4173604"/>
            <a:ext cx="2378289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Simultaneous matched to port impedance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384402" y="4098501"/>
            <a:ext cx="2378289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Simultaneous matched to port impedance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681431" y="4780921"/>
            <a:ext cx="977720" cy="502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456315" y="5355377"/>
            <a:ext cx="2044519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Optimum Insertion Loss of -1.296 dB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5973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Impedance to Driver Stage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37</a:t>
            </a:fld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28" y="1244920"/>
            <a:ext cx="693420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6647996" y="2927583"/>
            <a:ext cx="2041692" cy="455527"/>
          </a:xfrm>
          <a:prstGeom prst="ellips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245762" y="3462976"/>
            <a:ext cx="7466013" cy="2466975"/>
            <a:chOff x="2857121" y="3641244"/>
            <a:chExt cx="7466013" cy="2466975"/>
          </a:xfrm>
        </p:grpSpPr>
        <p:graphicFrame>
          <p:nvGraphicFramePr>
            <p:cNvPr id="1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870925"/>
                </p:ext>
              </p:extLst>
            </p:nvPr>
          </p:nvGraphicFramePr>
          <p:xfrm>
            <a:off x="2857121" y="3641244"/>
            <a:ext cx="7466013" cy="2466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2" name="Bitmap Image" r:id="rId4" imgW="7466667" imgH="2467319" progId="Paint.Picture">
                    <p:embed/>
                  </p:oleObj>
                </mc:Choice>
                <mc:Fallback>
                  <p:oleObj name="Bitmap Image" r:id="rId4" imgW="7466667" imgH="2467319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7121" y="3641244"/>
                          <a:ext cx="7466013" cy="2466975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accent1"/>
                          </a:solidFill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469"/>
            <a:stretch/>
          </p:blipFill>
          <p:spPr>
            <a:xfrm>
              <a:off x="2866887" y="3682561"/>
              <a:ext cx="1353422" cy="850985"/>
            </a:xfrm>
            <a:prstGeom prst="rect">
              <a:avLst/>
            </a:prstGeom>
          </p:spPr>
        </p:pic>
      </p:grpSp>
      <p:cxnSp>
        <p:nvCxnSpPr>
          <p:cNvPr id="16" name="Straight Arrow Connector 15"/>
          <p:cNvCxnSpPr/>
          <p:nvPr/>
        </p:nvCxnSpPr>
        <p:spPr>
          <a:xfrm flipV="1">
            <a:off x="4881489" y="3929785"/>
            <a:ext cx="1097279" cy="571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36754" y="3503386"/>
            <a:ext cx="2631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S-parameters from inter stage measurements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17652" y="2689908"/>
                <a:ext cx="5350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=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7652" y="2689908"/>
                <a:ext cx="535018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8197" r="-795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17652" y="2927584"/>
                <a:ext cx="19023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dirty="0" smtClean="0"/>
                  <a:t>=</a:t>
                </a:r>
                <a:r>
                  <a:rPr lang="en-US" altLang="en-US" dirty="0" smtClean="0"/>
                  <a:t>16.75-j49.42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7652" y="2927584"/>
                <a:ext cx="1902380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8197" r="-224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3166844" y="5267832"/>
            <a:ext cx="1166933" cy="574508"/>
            <a:chOff x="2772948" y="4398792"/>
            <a:chExt cx="1166933" cy="574508"/>
          </a:xfrm>
        </p:grpSpPr>
        <p:sp>
          <p:nvSpPr>
            <p:cNvPr id="21" name="Bent Arrow 20"/>
            <p:cNvSpPr/>
            <p:nvPr/>
          </p:nvSpPr>
          <p:spPr>
            <a:xfrm>
              <a:off x="3462802" y="4398792"/>
              <a:ext cx="477079" cy="556587"/>
            </a:xfrm>
            <a:prstGeom prst="bentArrow">
              <a:avLst>
                <a:gd name="adj1" fmla="val 16667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Bent Arrow 21"/>
            <p:cNvSpPr/>
            <p:nvPr/>
          </p:nvSpPr>
          <p:spPr>
            <a:xfrm flipH="1">
              <a:off x="2772948" y="4416713"/>
              <a:ext cx="477079" cy="556587"/>
            </a:xfrm>
            <a:prstGeom prst="bentArrow">
              <a:avLst>
                <a:gd name="adj1" fmla="val 16667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929027" y="5465779"/>
                <a:ext cx="4725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027" y="5465779"/>
                <a:ext cx="472502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65962" y="5482046"/>
                <a:ext cx="6632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962" y="5482046"/>
                <a:ext cx="663258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79342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Impedance of Power Stage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38</a:t>
            </a:fld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923503" y="4104771"/>
            <a:ext cx="1097279" cy="571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78768" y="3678372"/>
            <a:ext cx="2631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S-parameters from inter stage measurements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266392" y="1690688"/>
            <a:ext cx="7391400" cy="2297113"/>
            <a:chOff x="414271" y="1381259"/>
            <a:chExt cx="7391400" cy="2297113"/>
          </a:xfrm>
        </p:grpSpPr>
        <p:grpSp>
          <p:nvGrpSpPr>
            <p:cNvPr id="18" name="Group 17"/>
            <p:cNvGrpSpPr/>
            <p:nvPr/>
          </p:nvGrpSpPr>
          <p:grpSpPr>
            <a:xfrm>
              <a:off x="414271" y="1381259"/>
              <a:ext cx="7391400" cy="2297113"/>
              <a:chOff x="414271" y="1381259"/>
              <a:chExt cx="7391400" cy="2297113"/>
            </a:xfrm>
          </p:grpSpPr>
          <p:pic>
            <p:nvPicPr>
              <p:cNvPr id="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271" y="1381259"/>
                <a:ext cx="7391400" cy="2297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Oval 4"/>
              <p:cNvSpPr>
                <a:spLocks noChangeArrowheads="1"/>
              </p:cNvSpPr>
              <p:nvPr/>
            </p:nvSpPr>
            <p:spPr bwMode="auto">
              <a:xfrm>
                <a:off x="4932052" y="2802571"/>
                <a:ext cx="1850779" cy="326009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4995868" y="2759249"/>
                    <a:ext cx="178696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oMath>
                    </a14:m>
                    <a:r>
                      <a:rPr lang="en-US" dirty="0" smtClean="0"/>
                      <a:t>=</a:t>
                    </a:r>
                    <a:r>
                      <a:rPr lang="en-US" altLang="en-US" dirty="0" smtClean="0"/>
                      <a:t>3.225-j5.575</a:t>
                    </a:r>
                    <a:endParaRPr lang="en-US" altLang="en-US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95868" y="2759249"/>
                    <a:ext cx="1786964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8197" r="-2048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995868" y="2520553"/>
                  <a:ext cx="5288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a14:m>
                  <a:r>
                    <a:rPr lang="en-US" dirty="0" smtClean="0"/>
                    <a:t>=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5868" y="2520553"/>
                  <a:ext cx="52886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8197" r="-919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2406099" y="3581048"/>
            <a:ext cx="7145338" cy="2438400"/>
            <a:chOff x="2512454" y="3743459"/>
            <a:chExt cx="7145338" cy="2438400"/>
          </a:xfrm>
        </p:grpSpPr>
        <p:grpSp>
          <p:nvGrpSpPr>
            <p:cNvPr id="13" name="Group 12"/>
            <p:cNvGrpSpPr/>
            <p:nvPr/>
          </p:nvGrpSpPr>
          <p:grpSpPr>
            <a:xfrm>
              <a:off x="2512454" y="3743459"/>
              <a:ext cx="7145338" cy="2438400"/>
              <a:chOff x="2512454" y="3743459"/>
              <a:chExt cx="7145338" cy="2438400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" name="Object 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612749106"/>
                      </p:ext>
                    </p:extLst>
                  </p:nvPr>
                </p:nvGraphicFramePr>
                <p:xfrm>
                  <a:off x="2512454" y="3743459"/>
                  <a:ext cx="7145338" cy="24384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5375" name="Bitmap Image" r:id="rId6" imgW="7144747" imgH="2438095" progId="Paint.Picture">
                          <p:embed/>
                        </p:oleObj>
                      </mc:Choice>
                      <mc:Fallback>
                        <p:oleObj name="Bitmap Image" r:id="rId6" imgW="7144747" imgH="2438095" progId="Paint.Picture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512454" y="3743459"/>
                                <a:ext cx="7145338" cy="24384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solidFill>
                                  <a:schemeClr val="accent1"/>
                                </a:solidFill>
                              </a:ln>
                              <a:effec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4" name="Object 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612749106"/>
                      </p:ext>
                    </p:extLst>
                  </p:nvPr>
                </p:nvGraphicFramePr>
                <p:xfrm>
                  <a:off x="2512454" y="3743459"/>
                  <a:ext cx="7145338" cy="24384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5369" name="Bitmap Image" r:id="rId8" imgW="7144747" imgH="2438095" progId="Paint.Picture">
                          <p:embed/>
                        </p:oleObj>
                      </mc:Choice>
                      <mc:Fallback>
                        <p:oleObj name="Bitmap Image" r:id="rId8" imgW="7144747" imgH="2438095" progId="Paint.Picture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512454" y="3743459"/>
                                <a:ext cx="7145338" cy="24384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solidFill>
                                  <a:schemeClr val="accent1"/>
                                </a:solidFill>
                              </a:ln>
                              <a:effec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6469"/>
              <a:stretch/>
            </p:blipFill>
            <p:spPr>
              <a:xfrm>
                <a:off x="2512454" y="3743459"/>
                <a:ext cx="1353422" cy="850985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6766359" y="5591777"/>
              <a:ext cx="1166933" cy="561256"/>
              <a:chOff x="2772948" y="4412044"/>
              <a:chExt cx="1166933" cy="561256"/>
            </a:xfrm>
          </p:grpSpPr>
          <p:sp>
            <p:nvSpPr>
              <p:cNvPr id="21" name="Bent Arrow 20"/>
              <p:cNvSpPr/>
              <p:nvPr/>
            </p:nvSpPr>
            <p:spPr>
              <a:xfrm>
                <a:off x="3462802" y="4412044"/>
                <a:ext cx="477079" cy="556587"/>
              </a:xfrm>
              <a:prstGeom prst="bentArrow">
                <a:avLst>
                  <a:gd name="adj1" fmla="val 16667"/>
                  <a:gd name="adj2" fmla="val 25000"/>
                  <a:gd name="adj3" fmla="val 25000"/>
                  <a:gd name="adj4" fmla="val 4375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Bent Arrow 21"/>
              <p:cNvSpPr/>
              <p:nvPr/>
            </p:nvSpPr>
            <p:spPr>
              <a:xfrm flipH="1">
                <a:off x="2772948" y="4416713"/>
                <a:ext cx="477079" cy="556587"/>
              </a:xfrm>
              <a:prstGeom prst="bentArrow">
                <a:avLst>
                  <a:gd name="adj1" fmla="val 16667"/>
                  <a:gd name="adj2" fmla="val 25000"/>
                  <a:gd name="adj3" fmla="val 25000"/>
                  <a:gd name="adj4" fmla="val 4375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7480888" y="5790819"/>
                  <a:ext cx="5478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0888" y="5790819"/>
                  <a:ext cx="547842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6611335" y="5783455"/>
                  <a:ext cx="4663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1335" y="5783455"/>
                  <a:ext cx="466346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684326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 stage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764272"/>
              </p:ext>
            </p:extLst>
          </p:nvPr>
        </p:nvGraphicFramePr>
        <p:xfrm>
          <a:off x="1220078" y="1611257"/>
          <a:ext cx="7390522" cy="4824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Bitmap Image" r:id="rId3" imgW="8714286" imgH="5687219" progId="Paint.Picture">
                  <p:embed/>
                </p:oleObj>
              </mc:Choice>
              <mc:Fallback>
                <p:oleObj name="Bitmap Image" r:id="rId3" imgW="8714286" imgH="568721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078" y="1611257"/>
                        <a:ext cx="7390522" cy="482452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10600" y="1690688"/>
            <a:ext cx="3278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L1, L3 and L5 are trace inductances. L1 and L4 are shunt inductances implemented using Bond wires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18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Goals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First Prototype IC in 3 months</a:t>
            </a:r>
          </a:p>
          <a:p>
            <a:pPr lvl="1"/>
            <a:r>
              <a:rPr lang="en-US" dirty="0" smtClean="0"/>
              <a:t>Strategy:</a:t>
            </a:r>
          </a:p>
          <a:p>
            <a:pPr lvl="2"/>
            <a:r>
              <a:rPr lang="en-US" dirty="0" smtClean="0"/>
              <a:t>Start with standard sized benchmarked devices</a:t>
            </a:r>
          </a:p>
          <a:p>
            <a:pPr lvl="2"/>
            <a:r>
              <a:rPr lang="en-US" dirty="0" smtClean="0"/>
              <a:t>Use available evaluation boards</a:t>
            </a:r>
          </a:p>
          <a:p>
            <a:pPr lvl="2"/>
            <a:r>
              <a:rPr lang="en-US" dirty="0" smtClean="0"/>
              <a:t>Integrate Two Stage PA on board and in QFN using bare die devices</a:t>
            </a:r>
          </a:p>
          <a:p>
            <a:pPr lvl="2"/>
            <a:r>
              <a:rPr lang="en-US" dirty="0" smtClean="0"/>
              <a:t>Reverse engineer the inter-stage match &amp; implement on IC</a:t>
            </a:r>
          </a:p>
          <a:p>
            <a:r>
              <a:rPr lang="en-US" dirty="0" smtClean="0"/>
              <a:t>Minimize Design Re-spins</a:t>
            </a:r>
          </a:p>
          <a:p>
            <a:pPr lvl="1"/>
            <a:r>
              <a:rPr lang="en-US" dirty="0" smtClean="0"/>
              <a:t>Strategy</a:t>
            </a:r>
          </a:p>
          <a:p>
            <a:pPr lvl="2"/>
            <a:r>
              <a:rPr lang="en-US" dirty="0" smtClean="0"/>
              <a:t>Do variations of IC</a:t>
            </a:r>
          </a:p>
          <a:p>
            <a:r>
              <a:rPr lang="en-US" dirty="0" smtClean="0"/>
              <a:t>Minimize Design and Development Cost</a:t>
            </a:r>
          </a:p>
          <a:p>
            <a:pPr lvl="1"/>
            <a:r>
              <a:rPr lang="en-US" dirty="0" smtClean="0"/>
              <a:t>Strategy</a:t>
            </a:r>
          </a:p>
          <a:p>
            <a:pPr lvl="2"/>
            <a:r>
              <a:rPr lang="en-US" dirty="0" smtClean="0"/>
              <a:t>Minimize die size</a:t>
            </a:r>
          </a:p>
          <a:p>
            <a:pPr lvl="2"/>
            <a:r>
              <a:rPr lang="en-US" dirty="0" smtClean="0"/>
              <a:t>Parallel benchmarking, hybrid design &amp; IC design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2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 stage Layout &amp; EM Simulations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40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669772" y="1616075"/>
            <a:ext cx="8666924" cy="4957352"/>
            <a:chOff x="1669772" y="1616075"/>
            <a:chExt cx="8666924" cy="4957352"/>
          </a:xfrm>
        </p:grpSpPr>
        <p:grpSp>
          <p:nvGrpSpPr>
            <p:cNvPr id="32" name="Group 31"/>
            <p:cNvGrpSpPr/>
            <p:nvPr/>
          </p:nvGrpSpPr>
          <p:grpSpPr>
            <a:xfrm>
              <a:off x="1669772" y="1616075"/>
              <a:ext cx="8666924" cy="4957352"/>
              <a:chOff x="1669772" y="1616075"/>
              <a:chExt cx="8666924" cy="4957352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1669772" y="1616075"/>
                <a:ext cx="8666924" cy="4957352"/>
                <a:chOff x="1669772" y="1616075"/>
                <a:chExt cx="8666924" cy="4957352"/>
              </a:xfrm>
            </p:grpSpPr>
            <p:graphicFrame>
              <p:nvGraphicFramePr>
                <p:cNvPr id="4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20424037"/>
                    </p:ext>
                  </p:extLst>
                </p:nvPr>
              </p:nvGraphicFramePr>
              <p:xfrm>
                <a:off x="1669772" y="1616075"/>
                <a:ext cx="4953000" cy="35052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494" name="Bitmap Image" r:id="rId3" imgW="7516274" imgH="5296639" progId="Paint.Picture">
                        <p:embed/>
                      </p:oleObj>
                    </mc:Choice>
                    <mc:Fallback>
                      <p:oleObj name="Bitmap Image" r:id="rId3" imgW="7516274" imgH="5296639" progId="Paint.Picture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69772" y="1616075"/>
                              <a:ext cx="4953000" cy="35052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05095889"/>
                    </p:ext>
                  </p:extLst>
                </p:nvPr>
              </p:nvGraphicFramePr>
              <p:xfrm>
                <a:off x="5959959" y="3292475"/>
                <a:ext cx="4376737" cy="29908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495" name="Bitmap Image" r:id="rId5" imgW="7228571" imgH="5068007" progId="Paint.Picture">
                        <p:embed/>
                      </p:oleObj>
                    </mc:Choice>
                    <mc:Fallback>
                      <p:oleObj name="Bitmap Image" r:id="rId5" imgW="7228571" imgH="5068007" progId="Paint.Picture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959959" y="3292475"/>
                              <a:ext cx="4376737" cy="29908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78429577"/>
                    </p:ext>
                  </p:extLst>
                </p:nvPr>
              </p:nvGraphicFramePr>
              <p:xfrm>
                <a:off x="5002696" y="4516027"/>
                <a:ext cx="1066800" cy="20574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496" name="Bitmap Image" r:id="rId7" imgW="1867161" imgH="3895238" progId="Paint.Picture">
                        <p:embed/>
                      </p:oleObj>
                    </mc:Choice>
                    <mc:Fallback>
                      <p:oleObj name="Bitmap Image" r:id="rId7" imgW="1867161" imgH="3895238" progId="Paint.Picture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002696" y="4516027"/>
                              <a:ext cx="1066800" cy="20574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7" name="Object 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35484399"/>
                    </p:ext>
                  </p:extLst>
                </p:nvPr>
              </p:nvGraphicFramePr>
              <p:xfrm>
                <a:off x="2014328" y="4473575"/>
                <a:ext cx="1066800" cy="20574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497" name="Bitmap Image" r:id="rId9" imgW="1867161" imgH="3895238" progId="Paint.Picture">
                        <p:embed/>
                      </p:oleObj>
                    </mc:Choice>
                    <mc:Fallback>
                      <p:oleObj name="Bitmap Image" r:id="rId9" imgW="1867161" imgH="3895238" progId="Paint.Picture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14328" y="4473575"/>
                              <a:ext cx="1066800" cy="20574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0" name="Object 1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52275969"/>
                    </p:ext>
                  </p:extLst>
                </p:nvPr>
              </p:nvGraphicFramePr>
              <p:xfrm>
                <a:off x="5002696" y="3292475"/>
                <a:ext cx="1066800" cy="16764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498" name="Bitmap Image" r:id="rId10" imgW="1886213" imgH="2190476" progId="Paint.Picture">
                        <p:embed/>
                      </p:oleObj>
                    </mc:Choice>
                    <mc:Fallback>
                      <p:oleObj name="Bitmap Image" r:id="rId10" imgW="1886213" imgH="2190476" progId="Paint.Picture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002696" y="3292475"/>
                              <a:ext cx="1066800" cy="16764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2" name="Oval 12"/>
                <p:cNvSpPr>
                  <a:spLocks noChangeArrowheads="1"/>
                </p:cNvSpPr>
                <p:nvPr/>
              </p:nvSpPr>
              <p:spPr bwMode="auto">
                <a:xfrm>
                  <a:off x="4393096" y="3116883"/>
                  <a:ext cx="838200" cy="990600"/>
                </a:xfrm>
                <a:prstGeom prst="ellipse">
                  <a:avLst/>
                </a:prstGeom>
                <a:noFill/>
                <a:ln w="25400">
                  <a:solidFill>
                    <a:srgbClr val="00B0F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" name="Oval 13"/>
                <p:cNvSpPr>
                  <a:spLocks noChangeArrowheads="1"/>
                </p:cNvSpPr>
                <p:nvPr/>
              </p:nvSpPr>
              <p:spPr bwMode="auto">
                <a:xfrm>
                  <a:off x="5840896" y="2987675"/>
                  <a:ext cx="914400" cy="22098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" name="Rectangle 14"/>
                <p:cNvSpPr>
                  <a:spLocks noChangeArrowheads="1"/>
                </p:cNvSpPr>
                <p:nvPr/>
              </p:nvSpPr>
              <p:spPr bwMode="auto">
                <a:xfrm>
                  <a:off x="4850296" y="4130675"/>
                  <a:ext cx="228600" cy="381000"/>
                </a:xfrm>
                <a:prstGeom prst="rect">
                  <a:avLst/>
                </a:prstGeom>
                <a:solidFill>
                  <a:srgbClr val="FF0000">
                    <a:alpha val="50000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Rectangle 15"/>
                <p:cNvSpPr>
                  <a:spLocks noChangeArrowheads="1"/>
                </p:cNvSpPr>
                <p:nvPr/>
              </p:nvSpPr>
              <p:spPr bwMode="auto">
                <a:xfrm>
                  <a:off x="4850296" y="4587875"/>
                  <a:ext cx="228600" cy="304800"/>
                </a:xfrm>
                <a:prstGeom prst="rect">
                  <a:avLst/>
                </a:prstGeom>
                <a:solidFill>
                  <a:srgbClr val="FF0000">
                    <a:alpha val="50000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Rectangle 16"/>
                <p:cNvSpPr>
                  <a:spLocks noChangeArrowheads="1"/>
                </p:cNvSpPr>
                <p:nvPr/>
              </p:nvSpPr>
              <p:spPr bwMode="auto">
                <a:xfrm>
                  <a:off x="4469296" y="4054475"/>
                  <a:ext cx="762000" cy="914400"/>
                </a:xfrm>
                <a:prstGeom prst="rect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aphicFrame>
              <p:nvGraphicFramePr>
                <p:cNvPr id="20" name="Object 2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20022690"/>
                    </p:ext>
                  </p:extLst>
                </p:nvPr>
              </p:nvGraphicFramePr>
              <p:xfrm>
                <a:off x="2014328" y="3288817"/>
                <a:ext cx="1066800" cy="16764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499" name="Bitmap Image" r:id="rId12" imgW="1886213" imgH="2190476" progId="Paint.Picture">
                        <p:embed/>
                      </p:oleObj>
                    </mc:Choice>
                    <mc:Fallback>
                      <p:oleObj name="Bitmap Image" r:id="rId12" imgW="1886213" imgH="2190476" progId="Paint.Picture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14328" y="3288817"/>
                              <a:ext cx="1066800" cy="16764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1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6526696" y="2606675"/>
                  <a:ext cx="1066800" cy="533400"/>
                </a:xfrm>
                <a:prstGeom prst="line">
                  <a:avLst/>
                </a:prstGeom>
                <a:noFill/>
                <a:ln w="9525">
                  <a:solidFill>
                    <a:srgbClr val="00B0F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7555396" y="2422009"/>
                  <a:ext cx="1752600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dirty="0"/>
                    <a:t>Coupling Cap.</a:t>
                  </a:r>
                </a:p>
              </p:txBody>
            </p:sp>
            <p:sp>
              <p:nvSpPr>
                <p:cNvPr id="23" name="Line 23"/>
                <p:cNvSpPr>
                  <a:spLocks noChangeShapeType="1"/>
                </p:cNvSpPr>
                <p:nvPr/>
              </p:nvSpPr>
              <p:spPr bwMode="auto">
                <a:xfrm>
                  <a:off x="3309728" y="4846637"/>
                  <a:ext cx="152400" cy="1066800"/>
                </a:xfrm>
                <a:prstGeom prst="line">
                  <a:avLst/>
                </a:prstGeom>
                <a:noFill/>
                <a:ln w="9525">
                  <a:solidFill>
                    <a:srgbClr val="00B0F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145733" y="5913437"/>
                  <a:ext cx="1905000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dirty="0"/>
                    <a:t>Coupling Cap.</a:t>
                  </a:r>
                </a:p>
              </p:txBody>
            </p:sp>
            <p:sp>
              <p:nvSpPr>
                <p:cNvPr id="25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326296" y="1650928"/>
                  <a:ext cx="3644347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dirty="0">
                      <a:solidFill>
                        <a:srgbClr val="C00000"/>
                      </a:solidFill>
                    </a:rPr>
                    <a:t>EM Simulated Sections Of Inter-stage</a:t>
                  </a:r>
                </a:p>
              </p:txBody>
            </p:sp>
            <p:sp>
              <p:nvSpPr>
                <p:cNvPr id="26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5002696" y="2149475"/>
                  <a:ext cx="1676400" cy="990600"/>
                </a:xfrm>
                <a:prstGeom prst="line">
                  <a:avLst/>
                </a:prstGeom>
                <a:noFill/>
                <a:ln w="9525">
                  <a:solidFill>
                    <a:srgbClr val="00B0F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6640996" y="1905168"/>
                  <a:ext cx="1828800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dirty="0"/>
                    <a:t>Inter-stage Cap.</a:t>
                  </a:r>
                </a:p>
              </p:txBody>
            </p:sp>
            <p:sp>
              <p:nvSpPr>
                <p:cNvPr id="28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4316896" y="4816475"/>
                  <a:ext cx="457200" cy="533400"/>
                </a:xfrm>
                <a:prstGeom prst="line">
                  <a:avLst/>
                </a:prstGeom>
                <a:noFill/>
                <a:ln w="9525">
                  <a:solidFill>
                    <a:srgbClr val="00B0F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669196" y="5303837"/>
                  <a:ext cx="1524000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dirty="0"/>
                    <a:t>Little Tuning ability</a:t>
                  </a:r>
                </a:p>
              </p:txBody>
            </p:sp>
            <p:sp>
              <p:nvSpPr>
                <p:cNvPr id="11" name="Rectangle 11"/>
                <p:cNvSpPr>
                  <a:spLocks noChangeArrowheads="1"/>
                </p:cNvSpPr>
                <p:nvPr/>
              </p:nvSpPr>
              <p:spPr bwMode="auto">
                <a:xfrm>
                  <a:off x="4558748" y="3292475"/>
                  <a:ext cx="533400" cy="685800"/>
                </a:xfrm>
                <a:prstGeom prst="rect">
                  <a:avLst/>
                </a:prstGeom>
                <a:solidFill>
                  <a:srgbClr val="FF0000">
                    <a:alpha val="50000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5993296" y="3292475"/>
                <a:ext cx="609600" cy="990600"/>
              </a:xfrm>
              <a:prstGeom prst="rect">
                <a:avLst/>
              </a:prstGeom>
              <a:solidFill>
                <a:srgbClr val="FF0000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5993296" y="4435475"/>
                <a:ext cx="609600" cy="533400"/>
              </a:xfrm>
              <a:prstGeom prst="rect">
                <a:avLst/>
              </a:prstGeom>
              <a:solidFill>
                <a:srgbClr val="FF0000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978424" y="3305727"/>
              <a:ext cx="533400" cy="1586948"/>
              <a:chOff x="2411896" y="3305727"/>
              <a:chExt cx="990600" cy="1586948"/>
            </a:xfrm>
          </p:grpSpPr>
          <p:sp>
            <p:nvSpPr>
              <p:cNvPr id="17" name="Rectangle 17"/>
              <p:cNvSpPr>
                <a:spLocks noChangeArrowheads="1"/>
              </p:cNvSpPr>
              <p:nvPr/>
            </p:nvSpPr>
            <p:spPr bwMode="auto">
              <a:xfrm>
                <a:off x="2411896" y="3305727"/>
                <a:ext cx="990600" cy="457200"/>
              </a:xfrm>
              <a:prstGeom prst="rect">
                <a:avLst/>
              </a:prstGeom>
              <a:solidFill>
                <a:srgbClr val="FF0000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18"/>
              <p:cNvSpPr>
                <a:spLocks noChangeArrowheads="1"/>
              </p:cNvSpPr>
              <p:nvPr/>
            </p:nvSpPr>
            <p:spPr bwMode="auto">
              <a:xfrm>
                <a:off x="2411896" y="3902075"/>
                <a:ext cx="990600" cy="457200"/>
              </a:xfrm>
              <a:prstGeom prst="rect">
                <a:avLst/>
              </a:prstGeom>
              <a:solidFill>
                <a:srgbClr val="FF0000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19"/>
              <p:cNvSpPr>
                <a:spLocks noChangeArrowheads="1"/>
              </p:cNvSpPr>
              <p:nvPr/>
            </p:nvSpPr>
            <p:spPr bwMode="auto">
              <a:xfrm>
                <a:off x="2411896" y="4511675"/>
                <a:ext cx="990600" cy="381000"/>
              </a:xfrm>
              <a:prstGeom prst="rect">
                <a:avLst/>
              </a:prstGeom>
              <a:solidFill>
                <a:srgbClr val="FF0000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01216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Simulated Response of Inter stage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117969"/>
              </p:ext>
            </p:extLst>
          </p:nvPr>
        </p:nvGraphicFramePr>
        <p:xfrm>
          <a:off x="2563018" y="1580076"/>
          <a:ext cx="7065963" cy="520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Bitmap Image" r:id="rId3" imgW="7066667" imgH="5200000" progId="Paint.Picture">
                  <p:embed/>
                </p:oleObj>
              </mc:Choice>
              <mc:Fallback>
                <p:oleObj name="Bitmap Image" r:id="rId3" imgW="7066667" imgH="52000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3018" y="1580076"/>
                        <a:ext cx="7065963" cy="52006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B0F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62619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On-Chip Bias Decoupling Inductor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4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584702"/>
              </p:ext>
            </p:extLst>
          </p:nvPr>
        </p:nvGraphicFramePr>
        <p:xfrm>
          <a:off x="1255371" y="3844536"/>
          <a:ext cx="5257800" cy="289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8" name="Bitmap Image" r:id="rId3" imgW="8000000" imgH="4401164" progId="Paint.Picture">
                  <p:embed/>
                </p:oleObj>
              </mc:Choice>
              <mc:Fallback>
                <p:oleObj name="Bitmap Image" r:id="rId3" imgW="8000000" imgH="440116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371" y="3844536"/>
                        <a:ext cx="5257800" cy="28924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B0F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038444"/>
              </p:ext>
            </p:extLst>
          </p:nvPr>
        </p:nvGraphicFramePr>
        <p:xfrm>
          <a:off x="6026893" y="2930526"/>
          <a:ext cx="5715000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9" name="Bitmap Image" r:id="rId5" imgW="5714286" imgH="2828571" progId="Paint.Picture">
                  <p:embed/>
                </p:oleObj>
              </mc:Choice>
              <mc:Fallback>
                <p:oleObj name="Bitmap Image" r:id="rId5" imgW="5714286" imgH="28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6893" y="2930526"/>
                        <a:ext cx="5715000" cy="28289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B0F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086932"/>
              </p:ext>
            </p:extLst>
          </p:nvPr>
        </p:nvGraphicFramePr>
        <p:xfrm>
          <a:off x="1268250" y="1587501"/>
          <a:ext cx="2381250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0" name="Bitmap Image" r:id="rId7" imgW="2381582" imgH="2685714" progId="Paint.Picture">
                  <p:embed/>
                </p:oleObj>
              </mc:Choice>
              <mc:Fallback>
                <p:oleObj name="Bitmap Image" r:id="rId7" imgW="2381582" imgH="26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250" y="1587501"/>
                        <a:ext cx="2381250" cy="26860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B0F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781753"/>
              </p:ext>
            </p:extLst>
          </p:nvPr>
        </p:nvGraphicFramePr>
        <p:xfrm>
          <a:off x="3687717" y="1567702"/>
          <a:ext cx="2300959" cy="2705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1" name="Bitmap Image" r:id="rId9" imgW="2219635" imgH="2610214" progId="Paint.Picture">
                  <p:embed/>
                </p:oleObj>
              </mc:Choice>
              <mc:Fallback>
                <p:oleObj name="Bitmap Image" r:id="rId9" imgW="2219635" imgH="26102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7717" y="1567702"/>
                        <a:ext cx="2300959" cy="2705849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B0F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26894" y="1958367"/>
            <a:ext cx="5715000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Power Stage Base Bias Decoupling Inductor has to part of Inter-stage Modelling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3650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of On-Chip Bias Decoupling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43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5767" y="1646237"/>
            <a:ext cx="9012495" cy="5075238"/>
            <a:chOff x="969705" y="1646237"/>
            <a:chExt cx="9012495" cy="5075238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2581459"/>
                </p:ext>
              </p:extLst>
            </p:nvPr>
          </p:nvGraphicFramePr>
          <p:xfrm>
            <a:off x="1524000" y="1646237"/>
            <a:ext cx="8458200" cy="5075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1" name="Bitmap Image" r:id="rId3" imgW="6523810" imgH="3914286" progId="Paint.Picture">
                    <p:embed/>
                  </p:oleObj>
                </mc:Choice>
                <mc:Fallback>
                  <p:oleObj name="Bitmap Image" r:id="rId3" imgW="6523810" imgH="3914286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0" y="1646237"/>
                          <a:ext cx="8458200" cy="5075238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rgbClr val="00B0F0"/>
                          </a:solidFill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6414215" y="5881688"/>
              <a:ext cx="185402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/>
                <a:t>20mil </a:t>
              </a:r>
              <a:r>
                <a:rPr lang="en-US" altLang="en-US" dirty="0" smtClean="0"/>
                <a:t>bond wire</a:t>
              </a:r>
              <a:endParaRPr lang="en-US" altLang="en-US" dirty="0"/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7134189"/>
                </p:ext>
              </p:extLst>
            </p:nvPr>
          </p:nvGraphicFramePr>
          <p:xfrm>
            <a:off x="4395452" y="5544264"/>
            <a:ext cx="1752600" cy="963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2" name="Bitmap Image" r:id="rId5" imgW="8000000" imgH="4401164" progId="Paint.Picture">
                    <p:embed/>
                  </p:oleObj>
                </mc:Choice>
                <mc:Fallback>
                  <p:oleObj name="Bitmap Image" r:id="rId5" imgW="8000000" imgH="4401164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5452" y="5544264"/>
                          <a:ext cx="1752600" cy="963613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rgbClr val="00B0F0"/>
                          </a:solidFill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3543837" y="5418138"/>
              <a:ext cx="851615" cy="1089739"/>
            </a:xfrm>
            <a:prstGeom prst="line">
              <a:avLst/>
            </a:prstGeom>
            <a:noFill/>
            <a:ln w="3175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4648200" y="4451350"/>
              <a:ext cx="1499852" cy="1092914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9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4271921"/>
                </p:ext>
              </p:extLst>
            </p:nvPr>
          </p:nvGraphicFramePr>
          <p:xfrm>
            <a:off x="969705" y="1646237"/>
            <a:ext cx="1871663" cy="205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3" name="Bitmap Image" r:id="rId7" imgW="2400635" imgH="2638095" progId="Paint.Picture">
                    <p:embed/>
                  </p:oleObj>
                </mc:Choice>
                <mc:Fallback>
                  <p:oleObj name="Bitmap Image" r:id="rId7" imgW="2400635" imgH="2638095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9705" y="1646237"/>
                          <a:ext cx="1871663" cy="2057400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rgbClr val="00B0F0"/>
                          </a:solidFill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V="1">
              <a:off x="2600426" y="2350617"/>
              <a:ext cx="533400" cy="30480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3069130" y="2030132"/>
              <a:ext cx="123798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/>
                <a:t>340 Ohms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05681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Measured On-board Bias Decoupling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822485"/>
              </p:ext>
            </p:extLst>
          </p:nvPr>
        </p:nvGraphicFramePr>
        <p:xfrm>
          <a:off x="1046810" y="1690688"/>
          <a:ext cx="4845280" cy="4466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Bitmap Image" r:id="rId3" imgW="4629796" imgH="4266667" progId="Paint.Picture">
                  <p:embed/>
                </p:oleObj>
              </mc:Choice>
              <mc:Fallback>
                <p:oleObj name="Bitmap Image" r:id="rId3" imgW="4629796" imgH="42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810" y="1690688"/>
                        <a:ext cx="4845280" cy="446643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B0F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0" y="1674038"/>
            <a:ext cx="4374524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Driver Stage Collector Bias Decoupling has to part of Inter-stage Modelling</a:t>
            </a:r>
            <a:endParaRPr lang="en-US" dirty="0"/>
          </a:p>
        </p:txBody>
      </p:sp>
      <p:pic>
        <p:nvPicPr>
          <p:cNvPr id="6" name="Picture 2" descr="C:\AdvDesSys1.3\bin\WCDMA_prj\data\P101003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4" t="43309" r="61132" b="43640"/>
          <a:stretch/>
        </p:blipFill>
        <p:spPr bwMode="auto">
          <a:xfrm>
            <a:off x="6096000" y="2567468"/>
            <a:ext cx="2034656" cy="135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5472451" y="3479582"/>
            <a:ext cx="1043189" cy="296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8234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Co-simulated Inter stage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917954"/>
              </p:ext>
            </p:extLst>
          </p:nvPr>
        </p:nvGraphicFramePr>
        <p:xfrm>
          <a:off x="2013398" y="1690688"/>
          <a:ext cx="7401058" cy="4979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Bitmap Image" r:id="rId3" imgW="7914286" imgH="5323810" progId="Paint.Picture">
                  <p:embed/>
                </p:oleObj>
              </mc:Choice>
              <mc:Fallback>
                <p:oleObj name="Bitmap Image" r:id="rId3" imgW="7914286" imgH="53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3398" y="1690688"/>
                        <a:ext cx="7401058" cy="497956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B0F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167130" y="5130800"/>
            <a:ext cx="762000" cy="685800"/>
          </a:xfrm>
          <a:prstGeom prst="ellipse">
            <a:avLst/>
          </a:prstGeom>
          <a:noFill/>
          <a:ln w="9525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894491" y="5352257"/>
            <a:ext cx="762000" cy="685800"/>
          </a:xfrm>
          <a:prstGeom prst="ellipse">
            <a:avLst/>
          </a:prstGeom>
          <a:noFill/>
          <a:ln w="9525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700530" y="5740400"/>
            <a:ext cx="152400" cy="381000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938530" y="61214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/>
              <a:t>Anti-resonant on Board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62730" y="6197600"/>
            <a:ext cx="222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Anti-resonant on Chip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6818291" y="5922493"/>
            <a:ext cx="152400" cy="304800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192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Response of Complete Inter stage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46</a:t>
            </a:fld>
            <a:endParaRPr lang="en-US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330588"/>
              </p:ext>
            </p:extLst>
          </p:nvPr>
        </p:nvGraphicFramePr>
        <p:xfrm>
          <a:off x="2523722" y="1690688"/>
          <a:ext cx="7144555" cy="4915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Bitmap Image" r:id="rId3" imgW="7780952" imgH="5353797" progId="Paint.Picture">
                  <p:embed/>
                </p:oleObj>
              </mc:Choice>
              <mc:Fallback>
                <p:oleObj name="Bitmap Image" r:id="rId3" imgW="7780952" imgH="535379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3722" y="1690688"/>
                        <a:ext cx="7144555" cy="491561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B0F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4050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Small Signal Response of Amplifier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47</a:t>
            </a:fld>
            <a:endParaRPr lang="en-US"/>
          </a:p>
        </p:txBody>
      </p:sp>
      <p:pic>
        <p:nvPicPr>
          <p:cNvPr id="4" name="Picture 2" descr="C:\NATFINAL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620838"/>
            <a:ext cx="7572375" cy="480536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0981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Across Supply Voltage Large Signal Response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48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935006" y="1741488"/>
            <a:ext cx="8038988" cy="5021063"/>
            <a:chOff x="1935006" y="1741488"/>
            <a:chExt cx="8038988" cy="5021063"/>
          </a:xfrm>
        </p:grpSpPr>
        <p:graphicFrame>
          <p:nvGraphicFramePr>
            <p:cNvPr id="1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6847296"/>
                </p:ext>
              </p:extLst>
            </p:nvPr>
          </p:nvGraphicFramePr>
          <p:xfrm>
            <a:off x="1935006" y="1741488"/>
            <a:ext cx="7485129" cy="50210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5099103" y="2427223"/>
              <a:ext cx="232116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45%@</a:t>
              </a:r>
              <a:r>
                <a:rPr lang="en-US" altLang="en-US" sz="1800" dirty="0" smtClean="0">
                  <a:latin typeface="+mn-lt"/>
                </a:rPr>
                <a:t>2.9V@ 24 dBm</a:t>
              </a:r>
              <a:endParaRPr lang="en-US" altLang="en-US" sz="1800" dirty="0">
                <a:latin typeface="+mn-lt"/>
              </a:endParaRPr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7626357" y="3153931"/>
              <a:ext cx="2347637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41%@</a:t>
              </a:r>
              <a:r>
                <a:rPr lang="en-US" altLang="en-US" sz="1800" dirty="0" smtClean="0">
                  <a:latin typeface="+mn-lt"/>
                </a:rPr>
                <a:t>3.2V @ 24 dBm</a:t>
              </a:r>
              <a:endParaRPr lang="en-US" altLang="en-US" sz="1800" dirty="0">
                <a:latin typeface="+mn-lt"/>
              </a:endParaRPr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7512146" y="4235349"/>
              <a:ext cx="244225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36.5%@</a:t>
              </a:r>
              <a:r>
                <a:rPr lang="en-US" altLang="en-US" sz="1800" dirty="0" smtClean="0">
                  <a:latin typeface="+mn-lt"/>
                </a:rPr>
                <a:t>3.4 @24 dBm</a:t>
              </a:r>
              <a:endParaRPr lang="en-US" altLang="en-US" sz="1800" dirty="0">
                <a:latin typeface="+mn-lt"/>
              </a:endParaRPr>
            </a:p>
          </p:txBody>
        </p:sp>
        <p:sp>
          <p:nvSpPr>
            <p:cNvPr id="9" name="Oval 15"/>
            <p:cNvSpPr>
              <a:spLocks noChangeArrowheads="1"/>
            </p:cNvSpPr>
            <p:nvPr/>
          </p:nvSpPr>
          <p:spPr bwMode="auto">
            <a:xfrm>
              <a:off x="3659076" y="4674027"/>
              <a:ext cx="152400" cy="304800"/>
            </a:xfrm>
            <a:prstGeom prst="ellips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" name="Line 16"/>
            <p:cNvSpPr>
              <a:spLocks noChangeShapeType="1"/>
            </p:cNvSpPr>
            <p:nvPr/>
          </p:nvSpPr>
          <p:spPr bwMode="auto">
            <a:xfrm flipV="1">
              <a:off x="3735276" y="4293027"/>
              <a:ext cx="457200" cy="38100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659076" y="3838853"/>
              <a:ext cx="1860058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Less Than 0.7dB</a:t>
              </a:r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>
              <a:off x="7328397" y="3077731"/>
              <a:ext cx="183749" cy="152400"/>
            </a:xfrm>
            <a:prstGeom prst="ellips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 flipH="1" flipV="1">
              <a:off x="7019777" y="2796555"/>
              <a:ext cx="308620" cy="281176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7082212" y="3485449"/>
              <a:ext cx="183749" cy="152400"/>
            </a:xfrm>
            <a:prstGeom prst="ellips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7236521" y="3358907"/>
              <a:ext cx="389835" cy="202742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7174088" y="3828732"/>
              <a:ext cx="183749" cy="152400"/>
            </a:xfrm>
            <a:prstGeom prst="ellips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7314328" y="3977215"/>
              <a:ext cx="268157" cy="23097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591926" y="4986506"/>
            <a:ext cx="1458148" cy="1036179"/>
            <a:chOff x="10081323" y="3637849"/>
            <a:chExt cx="1458148" cy="1036179"/>
          </a:xfrm>
        </p:grpSpPr>
        <p:sp>
          <p:nvSpPr>
            <p:cNvPr id="19" name="Rectangle 18"/>
            <p:cNvSpPr/>
            <p:nvPr/>
          </p:nvSpPr>
          <p:spPr>
            <a:xfrm>
              <a:off x="10081323" y="3637850"/>
              <a:ext cx="1458148" cy="103617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0184353" y="3828732"/>
              <a:ext cx="517991" cy="0"/>
            </a:xfrm>
            <a:prstGeom prst="line">
              <a:avLst/>
            </a:prstGeom>
            <a:ln w="28575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0735614" y="3637849"/>
              <a:ext cx="5315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PAE</a:t>
              </a:r>
              <a:endParaRPr lang="en-US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0184353" y="4114578"/>
              <a:ext cx="517991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0735614" y="3923695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Gain</a:t>
              </a:r>
              <a:endParaRPr lang="en-US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0184353" y="4385726"/>
              <a:ext cx="517991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0735614" y="4194843"/>
              <a:ext cx="6192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Pout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406823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Temperature Compensated Bias Circuit Design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-40 to +85° C Temperature Variation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36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Process Related Issues</a:t>
            </a:r>
          </a:p>
          <a:p>
            <a:pPr lvl="1"/>
            <a:r>
              <a:rPr lang="en-US" dirty="0" smtClean="0"/>
              <a:t>HBT Device</a:t>
            </a:r>
          </a:p>
          <a:p>
            <a:pPr lvl="2"/>
            <a:r>
              <a:rPr lang="en-US" dirty="0" smtClean="0"/>
              <a:t>Emitter Collapse depends on power cell layout and is not modelled</a:t>
            </a:r>
          </a:p>
          <a:p>
            <a:pPr lvl="2"/>
            <a:r>
              <a:rPr lang="en-US" dirty="0" smtClean="0"/>
              <a:t>There is no ballasting in power cell breakout</a:t>
            </a:r>
          </a:p>
          <a:p>
            <a:pPr lvl="2"/>
            <a:r>
              <a:rPr lang="en-US" dirty="0" smtClean="0"/>
              <a:t>Voltage bias in evaluation is not same as current bias in IC design</a:t>
            </a:r>
          </a:p>
          <a:p>
            <a:pPr lvl="2"/>
            <a:r>
              <a:rPr lang="en-US" dirty="0" smtClean="0"/>
              <a:t>Ruggedness enhancement in IC is not implementable easily in benchmarking</a:t>
            </a:r>
          </a:p>
          <a:p>
            <a:pPr lvl="2"/>
            <a:r>
              <a:rPr lang="en-US" dirty="0" smtClean="0"/>
              <a:t>Ruggedness under hot &amp; cold can not be modelled in simulations</a:t>
            </a:r>
          </a:p>
          <a:p>
            <a:pPr lvl="2"/>
            <a:r>
              <a:rPr lang="en-US" dirty="0" smtClean="0"/>
              <a:t>Electro migration is difficult to model to predict MTTF</a:t>
            </a:r>
          </a:p>
          <a:p>
            <a:pPr lvl="2"/>
            <a:r>
              <a:rPr lang="en-US" dirty="0" smtClean="0"/>
              <a:t>Current Crowding under large signal is not modelled well in models thus compression is not well predicted</a:t>
            </a:r>
          </a:p>
          <a:p>
            <a:pPr lvl="2"/>
            <a:r>
              <a:rPr lang="en-US" dirty="0" smtClean="0"/>
              <a:t>Base Push Out under large signal not modelled well in devices</a:t>
            </a:r>
          </a:p>
          <a:p>
            <a:pPr lvl="2"/>
            <a:r>
              <a:rPr lang="en-US" dirty="0" smtClean="0"/>
              <a:t>Retrograde Triangular Germanium Profile not modelled well in Models</a:t>
            </a:r>
          </a:p>
          <a:p>
            <a:pPr lvl="2"/>
            <a:r>
              <a:rPr lang="en-US" dirty="0" smtClean="0"/>
              <a:t>Ft Vs. </a:t>
            </a:r>
            <a:r>
              <a:rPr lang="en-US" dirty="0" err="1" smtClean="0"/>
              <a:t>Ic</a:t>
            </a:r>
            <a:r>
              <a:rPr lang="en-US" dirty="0" smtClean="0"/>
              <a:t> not modelled well in models</a:t>
            </a:r>
          </a:p>
          <a:p>
            <a:pPr lvl="2"/>
            <a:r>
              <a:rPr lang="en-US" dirty="0" smtClean="0"/>
              <a:t>Bandgap discontinuity &amp; tunneling in SHBT not modelled well in model</a:t>
            </a:r>
          </a:p>
          <a:p>
            <a:pPr lvl="2"/>
            <a:r>
              <a:rPr lang="en-US" dirty="0" smtClean="0"/>
              <a:t>Forward Current Gain roll off due to Collector Crowding under large signal not modelled in VBIC Model</a:t>
            </a:r>
          </a:p>
          <a:p>
            <a:pPr lvl="2"/>
            <a:r>
              <a:rPr lang="en-US" dirty="0" smtClean="0"/>
              <a:t>Device orientation changes its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1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of 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50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001405"/>
              </p:ext>
            </p:extLst>
          </p:nvPr>
        </p:nvGraphicFramePr>
        <p:xfrm>
          <a:off x="1186723" y="1690688"/>
          <a:ext cx="5587564" cy="4850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8" name="Bitmap Image" r:id="rId3" imgW="4304762" imgH="3723810" progId="Paint.Picture">
                  <p:embed/>
                </p:oleObj>
              </mc:Choice>
              <mc:Fallback>
                <p:oleObj name="Bitmap Image" r:id="rId3" imgW="4304762" imgH="372381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6723" y="1690688"/>
                        <a:ext cx="5587564" cy="485055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B0F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416155"/>
              </p:ext>
            </p:extLst>
          </p:nvPr>
        </p:nvGraphicFramePr>
        <p:xfrm>
          <a:off x="6982160" y="1583023"/>
          <a:ext cx="3346696" cy="2464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9" name="Bitmap Image" r:id="rId5" imgW="4105848" imgH="3019048" progId="Paint.Picture">
                  <p:embed/>
                </p:oleObj>
              </mc:Choice>
              <mc:Fallback>
                <p:oleObj name="Bitmap Image" r:id="rId5" imgW="4105848" imgH="3019048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2160" y="1583023"/>
                        <a:ext cx="3346696" cy="246405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B0F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932201"/>
              </p:ext>
            </p:extLst>
          </p:nvPr>
        </p:nvGraphicFramePr>
        <p:xfrm>
          <a:off x="6982160" y="4057195"/>
          <a:ext cx="3346696" cy="2489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0" name="Bitmap Image" r:id="rId7" imgW="3858164" imgH="2866667" progId="Paint.Picture">
                  <p:embed/>
                </p:oleObj>
              </mc:Choice>
              <mc:Fallback>
                <p:oleObj name="Bitmap Image" r:id="rId7" imgW="3858164" imgH="2866667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2160" y="4057195"/>
                        <a:ext cx="3346696" cy="248910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B0F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538087" y="3123211"/>
            <a:ext cx="1444113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PTAT Current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09873" y="5777973"/>
            <a:ext cx="1387303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CTAT Voltage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950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Design of PTAT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51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086654"/>
              </p:ext>
            </p:extLst>
          </p:nvPr>
        </p:nvGraphicFramePr>
        <p:xfrm>
          <a:off x="917575" y="1874838"/>
          <a:ext cx="1906588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8" name="Equation" r:id="rId3" imgW="1485720" imgH="736560" progId="Equation.3">
                  <p:embed/>
                </p:oleObj>
              </mc:Choice>
              <mc:Fallback>
                <p:oleObj name="Equation" r:id="rId3" imgW="1485720" imgH="7365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1874838"/>
                        <a:ext cx="1906588" cy="957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8200" y="1506022"/>
            <a:ext cx="2011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 Parameters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4603" y="2777194"/>
            <a:ext cx="4039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 Dependent HBT Parameters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562326"/>
              </p:ext>
            </p:extLst>
          </p:nvPr>
        </p:nvGraphicFramePr>
        <p:xfrm>
          <a:off x="941431" y="3099599"/>
          <a:ext cx="1724496" cy="35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9" name="Equation" r:id="rId5" imgW="1206360" imgH="241200" progId="Equation.3">
                  <p:embed/>
                </p:oleObj>
              </mc:Choice>
              <mc:Fallback>
                <p:oleObj name="Equation" r:id="rId5" imgW="120636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431" y="3099599"/>
                        <a:ext cx="1724496" cy="351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925203"/>
              </p:ext>
            </p:extLst>
          </p:nvPr>
        </p:nvGraphicFramePr>
        <p:xfrm>
          <a:off x="923925" y="3433739"/>
          <a:ext cx="1441450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0" name="Equation" r:id="rId7" imgW="1079280" imgH="203040" progId="Equation.3">
                  <p:embed/>
                </p:oleObj>
              </mc:Choice>
              <mc:Fallback>
                <p:oleObj name="Equation" r:id="rId7" imgW="107928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3433739"/>
                        <a:ext cx="1441450" cy="2778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165817"/>
              </p:ext>
            </p:extLst>
          </p:nvPr>
        </p:nvGraphicFramePr>
        <p:xfrm>
          <a:off x="941431" y="3784889"/>
          <a:ext cx="1445840" cy="275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1" name="Equation" r:id="rId9" imgW="1129810" imgH="215806" progId="Equation.3">
                  <p:embed/>
                </p:oleObj>
              </mc:Choice>
              <mc:Fallback>
                <p:oleObj name="Equation" r:id="rId9" imgW="1129810" imgH="215806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431" y="3784889"/>
                        <a:ext cx="1445840" cy="2753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304946"/>
              </p:ext>
            </p:extLst>
          </p:nvPr>
        </p:nvGraphicFramePr>
        <p:xfrm>
          <a:off x="923925" y="4114675"/>
          <a:ext cx="1185592" cy="27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2" name="Equation" r:id="rId11" imgW="977900" imgH="228600" progId="Equation.3">
                  <p:embed/>
                </p:oleObj>
              </mc:Choice>
              <mc:Fallback>
                <p:oleObj name="Equation" r:id="rId11" imgW="977900" imgH="228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4114675"/>
                        <a:ext cx="1185592" cy="278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97762" y="4329243"/>
            <a:ext cx="1892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Generic Constants</a:t>
            </a:r>
            <a:endParaRPr lang="en-US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119313"/>
              </p:ext>
            </p:extLst>
          </p:nvPr>
        </p:nvGraphicFramePr>
        <p:xfrm>
          <a:off x="917575" y="4687736"/>
          <a:ext cx="2787364" cy="268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3" name="Equation" r:id="rId13" imgW="2400300" imgH="228600" progId="Equation.3">
                  <p:embed/>
                </p:oleObj>
              </mc:Choice>
              <mc:Fallback>
                <p:oleObj name="Equation" r:id="rId13" imgW="2400300" imgH="228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4687736"/>
                        <a:ext cx="2787364" cy="2689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04603" y="4894269"/>
            <a:ext cx="1387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627673"/>
              </p:ext>
            </p:extLst>
          </p:nvPr>
        </p:nvGraphicFramePr>
        <p:xfrm>
          <a:off x="917575" y="5263601"/>
          <a:ext cx="5617138" cy="634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4" name="Equation" r:id="rId15" imgW="4394200" imgH="508000" progId="Equation.3">
                  <p:embed/>
                </p:oleObj>
              </mc:Choice>
              <mc:Fallback>
                <p:oleObj name="Equation" r:id="rId15" imgW="4394200" imgH="5080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5263601"/>
                        <a:ext cx="5617138" cy="6341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344377" y="1484930"/>
                <a:ext cx="35949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Design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𝑛𝑜𝑚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=298.16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377" y="1484930"/>
                <a:ext cx="3594958" cy="369332"/>
              </a:xfrm>
              <a:prstGeom prst="rect">
                <a:avLst/>
              </a:prstGeom>
              <a:blipFill rotWithShape="0">
                <a:blip r:embed="rId17"/>
                <a:stretch>
                  <a:fillRect l="-152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016971"/>
              </p:ext>
            </p:extLst>
          </p:nvPr>
        </p:nvGraphicFramePr>
        <p:xfrm>
          <a:off x="3441225" y="1849339"/>
          <a:ext cx="3498110" cy="62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5" name="Equation" r:id="rId18" imgW="2527200" imgH="457200" progId="Equation.3">
                  <p:embed/>
                </p:oleObj>
              </mc:Choice>
              <mc:Fallback>
                <p:oleObj name="Equation" r:id="rId18" imgW="2527200" imgH="4572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225" y="1849339"/>
                        <a:ext cx="3498110" cy="623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726220"/>
              </p:ext>
            </p:extLst>
          </p:nvPr>
        </p:nvGraphicFramePr>
        <p:xfrm>
          <a:off x="3441225" y="2484916"/>
          <a:ext cx="3612267" cy="353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6" name="Equation" r:id="rId20" imgW="2692400" imgH="241300" progId="Equation.3">
                  <p:embed/>
                </p:oleObj>
              </mc:Choice>
              <mc:Fallback>
                <p:oleObj name="Equation" r:id="rId20" imgW="2692400" imgH="24130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225" y="2484916"/>
                        <a:ext cx="3612267" cy="3538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849627"/>
              </p:ext>
            </p:extLst>
          </p:nvPr>
        </p:nvGraphicFramePr>
        <p:xfrm>
          <a:off x="7184069" y="1541795"/>
          <a:ext cx="2022733" cy="544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7" name="Equation" r:id="rId22" imgW="1892300" imgH="508000" progId="Equation.3">
                  <p:embed/>
                </p:oleObj>
              </mc:Choice>
              <mc:Fallback>
                <p:oleObj name="Equation" r:id="rId22" imgW="1892300" imgH="5080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4069" y="1541795"/>
                        <a:ext cx="2022733" cy="5445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203862"/>
              </p:ext>
            </p:extLst>
          </p:nvPr>
        </p:nvGraphicFramePr>
        <p:xfrm>
          <a:off x="7187244" y="2161170"/>
          <a:ext cx="2135550" cy="6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8" name="Equation" r:id="rId24" imgW="1676400" imgH="482600" progId="Equation.3">
                  <p:embed/>
                </p:oleObj>
              </mc:Choice>
              <mc:Fallback>
                <p:oleObj name="Equation" r:id="rId24" imgW="1676400" imgH="48260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7244" y="2161170"/>
                        <a:ext cx="2135550" cy="6160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648644"/>
              </p:ext>
            </p:extLst>
          </p:nvPr>
        </p:nvGraphicFramePr>
        <p:xfrm>
          <a:off x="9532938" y="1630363"/>
          <a:ext cx="118903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9" name="Equation" r:id="rId26" imgW="736560" imgH="241200" progId="Equation.3">
                  <p:embed/>
                </p:oleObj>
              </mc:Choice>
              <mc:Fallback>
                <p:oleObj name="Equation" r:id="rId26" imgW="736560" imgH="24120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32938" y="1630363"/>
                        <a:ext cx="1189037" cy="339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329621"/>
              </p:ext>
            </p:extLst>
          </p:nvPr>
        </p:nvGraphicFramePr>
        <p:xfrm>
          <a:off x="9532938" y="1970088"/>
          <a:ext cx="13462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0" name="Equation" r:id="rId28" imgW="914400" imgH="241200" progId="Equation.3">
                  <p:embed/>
                </p:oleObj>
              </mc:Choice>
              <mc:Fallback>
                <p:oleObj name="Equation" r:id="rId28" imgW="914400" imgH="24120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32938" y="1970088"/>
                        <a:ext cx="1346200" cy="309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" name="Picture 42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069" y="2974230"/>
            <a:ext cx="3549512" cy="3136778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9366937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Design of CTAT &amp; Band Gap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52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845974"/>
              </p:ext>
            </p:extLst>
          </p:nvPr>
        </p:nvGraphicFramePr>
        <p:xfrm>
          <a:off x="1030308" y="1690688"/>
          <a:ext cx="1224824" cy="962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5" name="Equation" r:id="rId3" imgW="952087" imgH="748975" progId="Equation.3">
                  <p:embed/>
                </p:oleObj>
              </mc:Choice>
              <mc:Fallback>
                <p:oleObj name="Equation" r:id="rId3" imgW="952087" imgH="748975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308" y="1690688"/>
                        <a:ext cx="1224824" cy="9623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22576" y="2646919"/>
                <a:ext cx="32305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𝑛𝑜𝑚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=−120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=153.16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76" y="2646919"/>
                <a:ext cx="323056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50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554474"/>
              </p:ext>
            </p:extLst>
          </p:nvPr>
        </p:nvGraphicFramePr>
        <p:xfrm>
          <a:off x="1030307" y="3016251"/>
          <a:ext cx="3928059" cy="603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6" name="Equation" r:id="rId6" imgW="3327400" imgH="508000" progId="Equation.3">
                  <p:embed/>
                </p:oleObj>
              </mc:Choice>
              <mc:Fallback>
                <p:oleObj name="Equation" r:id="rId6" imgW="3327400" imgH="508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307" y="3016251"/>
                        <a:ext cx="3928059" cy="6033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22576" y="3619580"/>
                <a:ext cx="32305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𝑛𝑜𝑚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=−120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=393.16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76" y="3619580"/>
                <a:ext cx="3230564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50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252857"/>
              </p:ext>
            </p:extLst>
          </p:nvPr>
        </p:nvGraphicFramePr>
        <p:xfrm>
          <a:off x="922576" y="3982782"/>
          <a:ext cx="3793571" cy="609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7" name="Equation" r:id="rId9" imgW="3200400" imgH="508000" progId="Equation.3">
                  <p:embed/>
                </p:oleObj>
              </mc:Choice>
              <mc:Fallback>
                <p:oleObj name="Equation" r:id="rId9" imgW="3200400" imgH="508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576" y="3982782"/>
                        <a:ext cx="3793571" cy="6094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018879"/>
              </p:ext>
            </p:extLst>
          </p:nvPr>
        </p:nvGraphicFramePr>
        <p:xfrm>
          <a:off x="922575" y="4592241"/>
          <a:ext cx="4051100" cy="363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8" name="Equation" r:id="rId11" imgW="2933700" imgH="266700" progId="Equation.3">
                  <p:embed/>
                </p:oleObj>
              </mc:Choice>
              <mc:Fallback>
                <p:oleObj name="Equation" r:id="rId11" imgW="2933700" imgH="266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575" y="4592241"/>
                        <a:ext cx="4051100" cy="3632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763088"/>
              </p:ext>
            </p:extLst>
          </p:nvPr>
        </p:nvGraphicFramePr>
        <p:xfrm>
          <a:off x="922575" y="4955443"/>
          <a:ext cx="2610475" cy="623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9" name="Equation" r:id="rId13" imgW="2146300" imgH="508000" progId="Equation.3">
                  <p:embed/>
                </p:oleObj>
              </mc:Choice>
              <mc:Fallback>
                <p:oleObj name="Equation" r:id="rId13" imgW="2146300" imgH="5080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575" y="4955443"/>
                        <a:ext cx="2610475" cy="6233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442129"/>
              </p:ext>
            </p:extLst>
          </p:nvPr>
        </p:nvGraphicFramePr>
        <p:xfrm>
          <a:off x="922575" y="5578840"/>
          <a:ext cx="2821801" cy="363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0" name="Equation" r:id="rId15" imgW="2108200" imgH="266700" progId="Equation.3">
                  <p:embed/>
                </p:oleObj>
              </mc:Choice>
              <mc:Fallback>
                <p:oleObj name="Equation" r:id="rId15" imgW="2108200" imgH="2667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575" y="5578840"/>
                        <a:ext cx="2821801" cy="3632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861952"/>
              </p:ext>
            </p:extLst>
          </p:nvPr>
        </p:nvGraphicFramePr>
        <p:xfrm>
          <a:off x="5831560" y="2021491"/>
          <a:ext cx="4110930" cy="3568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1" name="Bitmap Image" r:id="rId17" imgW="4304762" imgH="3723810" progId="Paint.Picture">
                  <p:embed/>
                </p:oleObj>
              </mc:Choice>
              <mc:Fallback>
                <p:oleObj name="Bitmap Image" r:id="rId17" imgW="4304762" imgH="3723810" progId="Paint.Picture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1560" y="2021491"/>
                        <a:ext cx="4110930" cy="35686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50573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Across Temperature Performance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53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321125"/>
              </p:ext>
            </p:extLst>
          </p:nvPr>
        </p:nvGraphicFramePr>
        <p:xfrm>
          <a:off x="1159099" y="1690688"/>
          <a:ext cx="4480098" cy="2834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6" name="Bitmap Image" r:id="rId3" imgW="4648849" imgH="2943636" progId="Paint.Picture">
                  <p:embed/>
                </p:oleObj>
              </mc:Choice>
              <mc:Fallback>
                <p:oleObj name="Bitmap Image" r:id="rId3" imgW="4648849" imgH="294363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9099" y="1690688"/>
                        <a:ext cx="4480098" cy="28343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00752" y="2230699"/>
            <a:ext cx="5191493" cy="175432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additional OP-Amp Based Circuits included in the design for incorporation a temperature sense device and Output Current Control. (Not shown due to IBM Patent Restrictions)</a:t>
            </a:r>
          </a:p>
          <a:p>
            <a:r>
              <a:rPr lang="en-US" dirty="0" smtClean="0"/>
              <a:t>Various Cadence Simulations are also not included in this presentation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330539"/>
              </p:ext>
            </p:extLst>
          </p:nvPr>
        </p:nvGraphicFramePr>
        <p:xfrm>
          <a:off x="1635617" y="4687909"/>
          <a:ext cx="2379079" cy="412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7" name="Equation" r:id="rId5" imgW="1409088" imgH="253890" progId="Equation.3">
                  <p:embed/>
                </p:oleObj>
              </mc:Choice>
              <mc:Fallback>
                <p:oleObj name="Equation" r:id="rId5" imgW="1409088" imgH="25389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617" y="4687909"/>
                        <a:ext cx="2379079" cy="41212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B0F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66070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 Layout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54</a:t>
            </a:fld>
            <a:endParaRPr lang="en-US"/>
          </a:p>
        </p:txBody>
      </p:sp>
      <p:pic>
        <p:nvPicPr>
          <p:cNvPr id="4" name="Picture 1028" descr="C:\Graphs\Layout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612900"/>
            <a:ext cx="61722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8196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 Measurements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Bare Die assembled on evaluation board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515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Two Stage PA Performance in HP Mode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56</a:t>
            </a:fld>
            <a:endParaRPr lang="en-US"/>
          </a:p>
        </p:txBody>
      </p:sp>
      <p:graphicFrame>
        <p:nvGraphicFramePr>
          <p:cNvPr id="4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251078"/>
              </p:ext>
            </p:extLst>
          </p:nvPr>
        </p:nvGraphicFramePr>
        <p:xfrm>
          <a:off x="1834035" y="777875"/>
          <a:ext cx="91440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Chart" r:id="rId3" imgW="9525305" imgH="5172456" progId="Excel.Chart.8">
                  <p:embed/>
                </p:oleObj>
              </mc:Choice>
              <mc:Fallback>
                <p:oleObj name="Chart" r:id="rId3" imgW="9525305" imgH="517245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4035" y="777875"/>
                        <a:ext cx="9144000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033"/>
          <p:cNvSpPr txBox="1">
            <a:spLocks noChangeArrowheads="1"/>
          </p:cNvSpPr>
          <p:nvPr/>
        </p:nvSpPr>
        <p:spPr bwMode="auto">
          <a:xfrm>
            <a:off x="9791114" y="1807527"/>
            <a:ext cx="206412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/>
              <a:t>Losses of connector and output line after load match approx. 0.27dB not de-</a:t>
            </a:r>
            <a:r>
              <a:rPr lang="en-US" altLang="en-US" sz="1800" dirty="0" err="1"/>
              <a:t>embeded</a:t>
            </a:r>
            <a:r>
              <a:rPr lang="en-US" altLang="en-US" sz="1800" dirty="0"/>
              <a:t>.</a:t>
            </a:r>
          </a:p>
        </p:txBody>
      </p:sp>
      <p:sp>
        <p:nvSpPr>
          <p:cNvPr id="7" name="Oval 1027"/>
          <p:cNvSpPr>
            <a:spLocks noChangeArrowheads="1"/>
          </p:cNvSpPr>
          <p:nvPr/>
        </p:nvSpPr>
        <p:spPr bwMode="auto">
          <a:xfrm>
            <a:off x="8456715" y="2932090"/>
            <a:ext cx="152400" cy="152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1028"/>
          <p:cNvSpPr>
            <a:spLocks noChangeShapeType="1"/>
          </p:cNvSpPr>
          <p:nvPr/>
        </p:nvSpPr>
        <p:spPr bwMode="auto">
          <a:xfrm flipV="1">
            <a:off x="8532915" y="224629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1029"/>
          <p:cNvSpPr txBox="1">
            <a:spLocks noChangeArrowheads="1"/>
          </p:cNvSpPr>
          <p:nvPr/>
        </p:nvSpPr>
        <p:spPr bwMode="auto">
          <a:xfrm>
            <a:off x="8532915" y="1838458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/>
              <a:t>38% P.A.E</a:t>
            </a:r>
          </a:p>
        </p:txBody>
      </p:sp>
    </p:spTree>
    <p:extLst>
      <p:ext uri="{BB962C8B-B14F-4D97-AF65-F5344CB8AC3E}">
        <p14:creationId xmlns:p14="http://schemas.microsoft.com/office/powerpoint/2010/main" val="23517151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Two Stage PA Performance in LP Mode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57</a:t>
            </a:fld>
            <a:endParaRPr 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601071"/>
              </p:ext>
            </p:extLst>
          </p:nvPr>
        </p:nvGraphicFramePr>
        <p:xfrm>
          <a:off x="1700011" y="841308"/>
          <a:ext cx="9144000" cy="496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8" name="Chart" r:id="rId3" imgW="9525305" imgH="5172456" progId="Excel.Chart.8">
                  <p:embed/>
                </p:oleObj>
              </mc:Choice>
              <mc:Fallback>
                <p:oleObj name="Chart" r:id="rId3" imgW="9525305" imgH="517245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011" y="841308"/>
                        <a:ext cx="9144000" cy="496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8939011" y="2365308"/>
            <a:ext cx="457200" cy="1371600"/>
          </a:xfrm>
          <a:prstGeom prst="ellipse">
            <a:avLst/>
          </a:prstGeom>
          <a:noFill/>
          <a:ln w="9525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262613" y="4191178"/>
            <a:ext cx="158517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+mn-lt"/>
              </a:rPr>
              <a:t>As </a:t>
            </a:r>
            <a:r>
              <a:rPr lang="en-US" altLang="en-US" sz="1800" dirty="0" smtClean="0">
                <a:latin typeface="+mn-lt"/>
              </a:rPr>
              <a:t>in HP Mode</a:t>
            </a:r>
            <a:endParaRPr lang="en-US" altLang="en-US" sz="1800" dirty="0">
              <a:latin typeface="+mn-lt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385811" y="2670108"/>
            <a:ext cx="6781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374006" y="3508308"/>
            <a:ext cx="69342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2614411" y="3432108"/>
            <a:ext cx="152400" cy="228600"/>
          </a:xfrm>
          <a:prstGeom prst="ellipse">
            <a:avLst/>
          </a:prstGeom>
          <a:noFill/>
          <a:ln w="9525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2728711" y="3111400"/>
            <a:ext cx="571500" cy="313582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504136" y="2751424"/>
            <a:ext cx="281135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+mn-lt"/>
              </a:rPr>
              <a:t>Only 1.1 dB fall in gain@ 3dBm out</a:t>
            </a: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385811" y="4270308"/>
            <a:ext cx="35814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689537" y="3546408"/>
            <a:ext cx="0" cy="1447800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5967211" y="3584508"/>
            <a:ext cx="0" cy="685800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5891011" y="3432108"/>
            <a:ext cx="152400" cy="228600"/>
          </a:xfrm>
          <a:prstGeom prst="ellipse">
            <a:avLst/>
          </a:prstGeom>
          <a:noFill/>
          <a:ln w="9525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6043411" y="3092382"/>
            <a:ext cx="248455" cy="339725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5407516" y="2759240"/>
            <a:ext cx="2809205" cy="307777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+mn-lt"/>
              </a:rPr>
              <a:t>Only 0.6 dB fall in gain@ 13dBm out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3408474" y="3088990"/>
            <a:ext cx="1600200" cy="274638"/>
          </a:xfrm>
          <a:prstGeom prst="rect">
            <a:avLst/>
          </a:prstGeom>
          <a:solidFill>
            <a:schemeClr val="bg1"/>
          </a:solidFill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dirty="0"/>
              <a:t>Nokia Spec. 6dB fall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6368066" y="3067017"/>
            <a:ext cx="1600200" cy="27463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dirty="0">
                <a:latin typeface="+mn-lt"/>
              </a:rPr>
              <a:t>Nokia Spec. 3dB fall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1547611" y="5476300"/>
            <a:ext cx="3505200" cy="55399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n-lt"/>
              </a:rPr>
              <a:t>1.31% P.A.E (</a:t>
            </a:r>
            <a:r>
              <a:rPr lang="en-US" altLang="en-US" sz="1200" b="1" dirty="0">
                <a:latin typeface="+mn-lt"/>
              </a:rPr>
              <a:t>Nokia Spec. 1.75%)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n-lt"/>
              </a:rPr>
              <a:t>Our fix- Bias down the part (1.85% PAE,-39dBc)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5880278" y="4607953"/>
            <a:ext cx="3276600" cy="54927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n-lt"/>
              </a:rPr>
              <a:t>8.91% P.A.E (</a:t>
            </a:r>
            <a:r>
              <a:rPr lang="en-US" altLang="en-US" sz="1200" b="1" dirty="0">
                <a:latin typeface="+mn-lt"/>
              </a:rPr>
              <a:t>Nokia Spec. 10.4%)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n-lt"/>
              </a:rPr>
              <a:t>Our fix- Bias down the part (9.91% PAE,-39dBc)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233634" y="5413308"/>
            <a:ext cx="42156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+mn-lt"/>
              </a:rPr>
              <a:t>Line and connector losses (around 0.27dB) are not de-</a:t>
            </a:r>
            <a:r>
              <a:rPr lang="en-US" altLang="en-US" sz="1800" dirty="0" err="1">
                <a:latin typeface="+mn-lt"/>
              </a:rPr>
              <a:t>embeded</a:t>
            </a:r>
            <a:r>
              <a:rPr lang="en-US" altLang="en-US" sz="1800" dirty="0">
                <a:latin typeface="+mn-lt"/>
              </a:rPr>
              <a:t> 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8285274" y="3279708"/>
            <a:ext cx="653737" cy="911470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760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MOSFET Predistorter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Enhances PAE by 5%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347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Predistorter Topology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59</a:t>
            </a:fld>
            <a:endParaRPr 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653569"/>
              </p:ext>
            </p:extLst>
          </p:nvPr>
        </p:nvGraphicFramePr>
        <p:xfrm>
          <a:off x="2373469" y="1626656"/>
          <a:ext cx="7155287" cy="4729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Bitmap Image" r:id="rId3" imgW="8040222" imgH="5315692" progId="Paint.Picture">
                  <p:embed/>
                </p:oleObj>
              </mc:Choice>
              <mc:Fallback>
                <p:oleObj name="Bitmap Image" r:id="rId3" imgW="8040222" imgH="531569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3469" y="1626656"/>
                        <a:ext cx="7155287" cy="472969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B0F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7732690" y="4142588"/>
            <a:ext cx="877910" cy="479431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113690" y="4622020"/>
            <a:ext cx="1219200" cy="73866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/>
              <a:t>Impedance to control |S21| and </a:t>
            </a:r>
            <a:r>
              <a:rPr lang="en-US" altLang="en-US" sz="1400" dirty="0" err="1"/>
              <a:t>Arg</a:t>
            </a:r>
            <a:r>
              <a:rPr lang="en-US" altLang="en-US" sz="1400" dirty="0"/>
              <a:t>(S21)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5951113" y="5511174"/>
            <a:ext cx="838200" cy="228600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789313" y="5591001"/>
            <a:ext cx="1676400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/>
              <a:t>To control |S21|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385275" y="2022672"/>
            <a:ext cx="2019300" cy="2133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3471393" y="4142588"/>
            <a:ext cx="482421" cy="620716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522112" y="4777591"/>
            <a:ext cx="237186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/>
              <a:t>Simultaneous Conj. Matching</a:t>
            </a:r>
          </a:p>
        </p:txBody>
      </p:sp>
    </p:spTree>
    <p:extLst>
      <p:ext uri="{BB962C8B-B14F-4D97-AF65-F5344CB8AC3E}">
        <p14:creationId xmlns:p14="http://schemas.microsoft.com/office/powerpoint/2010/main" val="373545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 Related Issues</a:t>
            </a:r>
          </a:p>
          <a:p>
            <a:pPr lvl="1"/>
            <a:r>
              <a:rPr lang="en-US" dirty="0" smtClean="0"/>
              <a:t>Ground Related</a:t>
            </a:r>
          </a:p>
          <a:p>
            <a:pPr lvl="2"/>
            <a:r>
              <a:rPr lang="en-US" dirty="0" smtClean="0"/>
              <a:t>Absence of ground via in SiGe makes it difficult to model ground</a:t>
            </a:r>
          </a:p>
          <a:p>
            <a:pPr lvl="2"/>
            <a:r>
              <a:rPr lang="en-US" dirty="0" smtClean="0"/>
              <a:t>Chip ground using bond wires modelling can differ from implementation</a:t>
            </a:r>
          </a:p>
          <a:p>
            <a:pPr lvl="2"/>
            <a:r>
              <a:rPr lang="en-US" dirty="0" smtClean="0"/>
              <a:t>Substrate current can alter on-chip ground</a:t>
            </a:r>
          </a:p>
          <a:p>
            <a:pPr lvl="2"/>
            <a:r>
              <a:rPr lang="en-US" dirty="0" smtClean="0"/>
              <a:t>Shallow Trench and Deep Trench Mesh is difficult to model</a:t>
            </a:r>
          </a:p>
          <a:p>
            <a:pPr lvl="1"/>
            <a:r>
              <a:rPr lang="en-US" dirty="0" smtClean="0"/>
              <a:t>Interconnected Related</a:t>
            </a:r>
          </a:p>
          <a:p>
            <a:pPr lvl="2"/>
            <a:r>
              <a:rPr lang="en-US" dirty="0" smtClean="0"/>
              <a:t>Interconnect impedance is strongly affected by substrate currents</a:t>
            </a:r>
          </a:p>
          <a:p>
            <a:pPr lvl="2"/>
            <a:r>
              <a:rPr lang="en-US" dirty="0" smtClean="0"/>
              <a:t>Ground De-bounce along RF Path is likely</a:t>
            </a:r>
          </a:p>
          <a:p>
            <a:pPr lvl="1"/>
            <a:r>
              <a:rPr lang="en-US" dirty="0" smtClean="0"/>
              <a:t>MIM Related</a:t>
            </a:r>
          </a:p>
          <a:p>
            <a:pPr lvl="2"/>
            <a:r>
              <a:rPr lang="en-US" dirty="0" smtClean="0"/>
              <a:t>Substrate Tie in series capacitance in RF path is loss issue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9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Expansion across Power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60</a:t>
            </a:fld>
            <a:endParaRPr lang="en-US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047335"/>
              </p:ext>
            </p:extLst>
          </p:nvPr>
        </p:nvGraphicFramePr>
        <p:xfrm>
          <a:off x="3086100" y="1690688"/>
          <a:ext cx="6019800" cy="454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name="Bitmap Image" r:id="rId3" imgW="4153480" imgH="4544059" progId="Paint.Picture">
                  <p:embed/>
                </p:oleObj>
              </mc:Choice>
              <mc:Fallback>
                <p:oleObj name="Bitmap Image" r:id="rId3" imgW="4153480" imgH="454405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1690688"/>
                        <a:ext cx="6019800" cy="45434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B0F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07058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Linearity of PA with Predistorter(IM3 Vs PAE)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61</a:t>
            </a:fld>
            <a:endParaRPr lang="en-US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528406"/>
              </p:ext>
            </p:extLst>
          </p:nvPr>
        </p:nvGraphicFramePr>
        <p:xfrm>
          <a:off x="2201862" y="1575594"/>
          <a:ext cx="7780338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Bitmap Image" r:id="rId3" imgW="7780952" imgH="4896533" progId="Paint.Picture">
                  <p:embed/>
                </p:oleObj>
              </mc:Choice>
              <mc:Fallback>
                <p:oleObj name="Bitmap Image" r:id="rId3" imgW="7780952" imgH="48965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1862" y="1575594"/>
                        <a:ext cx="7780338" cy="48958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B0F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91635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Linearity of PA with Predistorter across Power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62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480779"/>
              </p:ext>
            </p:extLst>
          </p:nvPr>
        </p:nvGraphicFramePr>
        <p:xfrm>
          <a:off x="2255412" y="1586602"/>
          <a:ext cx="7681175" cy="4873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Bitmap Image" r:id="rId3" imgW="8361905" imgH="5304762" progId="Paint.Picture">
                  <p:embed/>
                </p:oleObj>
              </mc:Choice>
              <mc:Fallback>
                <p:oleObj name="Bitmap Image" r:id="rId3" imgW="8361905" imgH="530476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412" y="1586602"/>
                        <a:ext cx="7681175" cy="487383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B0F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56528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Parameters were tested besides those presented here</a:t>
            </a:r>
          </a:p>
          <a:p>
            <a:r>
              <a:rPr lang="en-US" dirty="0" smtClean="0"/>
              <a:t>Bare Die was integrated into a BT Module</a:t>
            </a:r>
          </a:p>
          <a:p>
            <a:r>
              <a:rPr lang="en-US" dirty="0" smtClean="0"/>
              <a:t>Design was later revised &amp; met 99.7% yield criteria</a:t>
            </a:r>
          </a:p>
          <a:p>
            <a:r>
              <a:rPr lang="en-US" dirty="0" smtClean="0"/>
              <a:t>Design met the ruggedness criteria</a:t>
            </a:r>
          </a:p>
          <a:p>
            <a:r>
              <a:rPr lang="en-US" dirty="0" smtClean="0"/>
              <a:t>Assisted in test fixture design for Teradyne Volume Tester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63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17256" y="4662151"/>
            <a:ext cx="1357488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Thanks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276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Process Related Issues</a:t>
            </a:r>
          </a:p>
          <a:p>
            <a:pPr lvl="1"/>
            <a:r>
              <a:rPr lang="en-US" dirty="0"/>
              <a:t>Inductor Related</a:t>
            </a:r>
          </a:p>
          <a:p>
            <a:pPr lvl="2"/>
            <a:r>
              <a:rPr lang="en-US" dirty="0"/>
              <a:t>Deep trench mesh under inductors are difficult to model</a:t>
            </a:r>
          </a:p>
          <a:p>
            <a:pPr lvl="2"/>
            <a:r>
              <a:rPr lang="en-US" dirty="0"/>
              <a:t>DT mesh affects anti resonant frequency of inductors</a:t>
            </a:r>
          </a:p>
          <a:p>
            <a:pPr lvl="2"/>
            <a:r>
              <a:rPr lang="en-US" dirty="0"/>
              <a:t>Current crowding at corners affects Q of the inductor</a:t>
            </a:r>
          </a:p>
          <a:p>
            <a:pPr lvl="1"/>
            <a:r>
              <a:rPr lang="en-US" dirty="0"/>
              <a:t>Wafer Size Related</a:t>
            </a:r>
          </a:p>
          <a:p>
            <a:pPr lvl="2"/>
            <a:r>
              <a:rPr lang="en-US" dirty="0"/>
              <a:t>12” Wafer could be grounded to 300 um substrate height- affects ground bond wire lengths</a:t>
            </a:r>
          </a:p>
          <a:p>
            <a:r>
              <a:rPr lang="en-US" dirty="0" smtClean="0"/>
              <a:t>Assembly Related Issues</a:t>
            </a:r>
          </a:p>
          <a:p>
            <a:pPr lvl="2"/>
            <a:r>
              <a:rPr lang="en-US" dirty="0" smtClean="0"/>
              <a:t>For </a:t>
            </a:r>
            <a:r>
              <a:rPr lang="en-US" dirty="0"/>
              <a:t>conductive substrate to be radiation hard, conductive epoxy is used for die attach. Conductive epoxy is bad thermal conductor affecting thermal performance</a:t>
            </a:r>
          </a:p>
          <a:p>
            <a:r>
              <a:rPr lang="en-US" dirty="0" smtClean="0"/>
              <a:t>Simulation Related Issues</a:t>
            </a:r>
          </a:p>
          <a:p>
            <a:pPr lvl="2"/>
            <a:r>
              <a:rPr lang="en-US" dirty="0" smtClean="0"/>
              <a:t>No HP Ptolemy Bench for generating 3GPP WCDMA Modulated Signal</a:t>
            </a:r>
          </a:p>
          <a:p>
            <a:pPr lvl="2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5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Item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Create Specification Sheet</a:t>
            </a:r>
          </a:p>
          <a:p>
            <a:pPr lvl="2"/>
            <a:r>
              <a:rPr lang="en-US" dirty="0"/>
              <a:t>Refer specifications of similar products from </a:t>
            </a:r>
            <a:r>
              <a:rPr lang="en-US" dirty="0" smtClean="0"/>
              <a:t>competitors</a:t>
            </a:r>
            <a:endParaRPr lang="en-US" dirty="0"/>
          </a:p>
          <a:p>
            <a:pPr lvl="2"/>
            <a:r>
              <a:rPr lang="en-US" dirty="0"/>
              <a:t>Get customer </a:t>
            </a:r>
            <a:r>
              <a:rPr lang="en-US" dirty="0" smtClean="0"/>
              <a:t>inputs</a:t>
            </a:r>
          </a:p>
          <a:p>
            <a:pPr lvl="2"/>
            <a:r>
              <a:rPr lang="en-US" dirty="0" smtClean="0"/>
              <a:t>Create Compliance Matrices</a:t>
            </a:r>
            <a:endParaRPr lang="en-US" dirty="0"/>
          </a:p>
          <a:p>
            <a:r>
              <a:rPr lang="en-US" dirty="0" smtClean="0"/>
              <a:t>Acquire information on process</a:t>
            </a:r>
          </a:p>
          <a:p>
            <a:pPr lvl="2"/>
            <a:r>
              <a:rPr lang="en-US" dirty="0"/>
              <a:t>Device benchmarking</a:t>
            </a:r>
          </a:p>
          <a:p>
            <a:pPr lvl="2"/>
            <a:r>
              <a:rPr lang="en-US" dirty="0"/>
              <a:t>Inductor and MIM Capacitor Modeling</a:t>
            </a:r>
          </a:p>
          <a:p>
            <a:r>
              <a:rPr lang="en-US" dirty="0" smtClean="0"/>
              <a:t>Implement Two Stage Prototype</a:t>
            </a:r>
          </a:p>
          <a:p>
            <a:pPr lvl="2"/>
            <a:r>
              <a:rPr lang="en-US" dirty="0"/>
              <a:t>Implement two stage on board and in QFN</a:t>
            </a:r>
          </a:p>
          <a:p>
            <a:pPr lvl="2"/>
            <a:r>
              <a:rPr lang="en-US" dirty="0"/>
              <a:t>Extract Information about two stage design and </a:t>
            </a:r>
            <a:r>
              <a:rPr lang="en-US" dirty="0" smtClean="0"/>
              <a:t>evaluate performance </a:t>
            </a:r>
            <a:endParaRPr lang="en-US" dirty="0"/>
          </a:p>
          <a:p>
            <a:r>
              <a:rPr lang="en-US" dirty="0" smtClean="0"/>
              <a:t>Implement Two PA IC design</a:t>
            </a:r>
          </a:p>
          <a:p>
            <a:pPr lvl="2"/>
            <a:r>
              <a:rPr lang="en-US" dirty="0" smtClean="0"/>
              <a:t>Implement Inter stage matching design on IC</a:t>
            </a:r>
          </a:p>
          <a:p>
            <a:pPr lvl="2"/>
            <a:r>
              <a:rPr lang="en-US" dirty="0" smtClean="0"/>
              <a:t>Simulate Small Signal and Large Signal performance of PA</a:t>
            </a:r>
          </a:p>
          <a:p>
            <a:pPr lvl="2"/>
            <a:r>
              <a:rPr lang="en-US" dirty="0" smtClean="0"/>
              <a:t>Optimize performance</a:t>
            </a:r>
          </a:p>
          <a:p>
            <a:pPr lvl="2"/>
            <a:r>
              <a:rPr lang="en-US" dirty="0" smtClean="0"/>
              <a:t>Include EM Simulated Passives in PA Simulations &amp; Re-tune</a:t>
            </a:r>
          </a:p>
          <a:p>
            <a:pPr lvl="2"/>
            <a:r>
              <a:rPr lang="en-US" dirty="0" smtClean="0"/>
              <a:t>Include EM Simulated Board Components in PA Simulations &amp; Re-tune</a:t>
            </a:r>
          </a:p>
          <a:p>
            <a:pPr lvl="2"/>
            <a:r>
              <a:rPr lang="en-US" dirty="0" smtClean="0"/>
              <a:t>Finalize PA Layout with variations and breakouts</a:t>
            </a:r>
          </a:p>
          <a:p>
            <a:pPr marL="457200" lvl="1" indent="0">
              <a:buNone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992451" y="1957589"/>
            <a:ext cx="736134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43211" y="2960553"/>
            <a:ext cx="691058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33363" y="3692202"/>
            <a:ext cx="682043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39483" y="4464933"/>
            <a:ext cx="721431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1121980" y="1960490"/>
            <a:ext cx="231820" cy="987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121980" y="4464930"/>
            <a:ext cx="231820" cy="13434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121980" y="3692200"/>
            <a:ext cx="231820" cy="77273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121980" y="2958104"/>
            <a:ext cx="231820" cy="7212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269311" y="2654086"/>
            <a:ext cx="852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week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269310" y="3363949"/>
            <a:ext cx="940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weeks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269309" y="4176321"/>
            <a:ext cx="940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 weeks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269308" y="5479400"/>
            <a:ext cx="940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weeks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1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Item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Simulate Linearity of PA</a:t>
            </a:r>
          </a:p>
          <a:p>
            <a:pPr lvl="2"/>
            <a:r>
              <a:rPr lang="en-US" dirty="0"/>
              <a:t>Simulate two tone performance of PA</a:t>
            </a:r>
          </a:p>
          <a:p>
            <a:pPr lvl="2"/>
            <a:r>
              <a:rPr lang="en-US" dirty="0"/>
              <a:t>Generate I &amp; Q signals from ESG for 3GPP WCDMA Modulation and create 3GPP WCDMA Source</a:t>
            </a:r>
          </a:p>
          <a:p>
            <a:pPr lvl="2"/>
            <a:r>
              <a:rPr lang="en-US" dirty="0"/>
              <a:t>Perform ACPR Simulations</a:t>
            </a:r>
          </a:p>
          <a:p>
            <a:pPr lvl="2"/>
            <a:r>
              <a:rPr lang="en-US" dirty="0"/>
              <a:t>Generate constant IM3 Circles in Load Pull Simulations &amp; Re-tune PA</a:t>
            </a:r>
          </a:p>
          <a:p>
            <a:r>
              <a:rPr lang="en-US" dirty="0" smtClean="0"/>
              <a:t>Design Evaluation Board for PA</a:t>
            </a:r>
          </a:p>
          <a:p>
            <a:pPr lvl="2"/>
            <a:r>
              <a:rPr lang="en-US" dirty="0" smtClean="0"/>
              <a:t>Design evaluation board for Two Stage PA Characterization</a:t>
            </a:r>
          </a:p>
          <a:p>
            <a:pPr lvl="2"/>
            <a:r>
              <a:rPr lang="en-US" dirty="0" smtClean="0"/>
              <a:t>Prepare Bill of Material and make sure availability of Off-Chip Passives</a:t>
            </a:r>
          </a:p>
          <a:p>
            <a:r>
              <a:rPr lang="en-US" dirty="0" smtClean="0"/>
              <a:t>PA Assembly &amp; Characterization</a:t>
            </a:r>
          </a:p>
          <a:p>
            <a:pPr lvl="2"/>
            <a:r>
              <a:rPr lang="en-US" dirty="0" smtClean="0"/>
              <a:t>Assemble PA on evaluation board with off-chip passives</a:t>
            </a:r>
          </a:p>
          <a:p>
            <a:pPr lvl="2"/>
            <a:r>
              <a:rPr lang="en-US" dirty="0" smtClean="0"/>
              <a:t>Get sweet spot performance of PA by tuning inter stage capacitors in capacitor banks &amp; by tuning off-chip components</a:t>
            </a:r>
          </a:p>
          <a:p>
            <a:pPr lvl="2"/>
            <a:r>
              <a:rPr lang="en-US" dirty="0" smtClean="0"/>
              <a:t>Characterize various specifications- Small Signal Parameters, Large Signal Gain, Single Tone &amp; Two Tone Performance, ACPR Measurements, ON-OFF Time, Receive Band Noise, Ruggedness under hot &amp; cold, Mismatch Performance</a:t>
            </a:r>
          </a:p>
          <a:p>
            <a:r>
              <a:rPr lang="en-US" dirty="0" smtClean="0"/>
              <a:t>Data Sheet</a:t>
            </a:r>
          </a:p>
          <a:p>
            <a:pPr lvl="2"/>
            <a:r>
              <a:rPr lang="en-US" dirty="0" smtClean="0"/>
              <a:t>Generate data sheet of PA prototype</a:t>
            </a:r>
          </a:p>
          <a:p>
            <a:endParaRPr lang="en-US" dirty="0" smtClean="0"/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89420" y="1957589"/>
            <a:ext cx="736671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700789" y="3258355"/>
            <a:ext cx="655534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55335" y="4121239"/>
            <a:ext cx="64008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46986" y="5653825"/>
            <a:ext cx="880914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121980" y="1960489"/>
            <a:ext cx="231820" cy="12978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121980" y="4119218"/>
            <a:ext cx="231820" cy="1534604"/>
          </a:xfrm>
          <a:prstGeom prst="rect">
            <a:avLst/>
          </a:prstGeom>
          <a:solidFill>
            <a:srgbClr val="6EF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121980" y="5668246"/>
            <a:ext cx="231820" cy="50871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121980" y="3237493"/>
            <a:ext cx="231820" cy="88374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269311" y="2934922"/>
            <a:ext cx="940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weeks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269310" y="3750319"/>
            <a:ext cx="940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weeks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269309" y="5313560"/>
            <a:ext cx="940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weeks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269308" y="5865770"/>
            <a:ext cx="852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 week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402459" y="5957824"/>
            <a:ext cx="3387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First Prototype: 17 Weeks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5692-BE4B-4715-92AB-862C60B524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3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3196</TotalTime>
  <Words>2617</Words>
  <Application>Microsoft Office PowerPoint</Application>
  <PresentationFormat>Widescreen</PresentationFormat>
  <Paragraphs>767</Paragraphs>
  <Slides>63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63</vt:i4>
      </vt:variant>
    </vt:vector>
  </HeadingPairs>
  <TitlesOfParts>
    <vt:vector size="74" baseType="lpstr">
      <vt:lpstr>Arial</vt:lpstr>
      <vt:lpstr>Calibri</vt:lpstr>
      <vt:lpstr>Calibri Light</vt:lpstr>
      <vt:lpstr>Cambria Math</vt:lpstr>
      <vt:lpstr>Helvetica</vt:lpstr>
      <vt:lpstr>Times New Roman</vt:lpstr>
      <vt:lpstr>Office Theme</vt:lpstr>
      <vt:lpstr>Bitmap Image</vt:lpstr>
      <vt:lpstr>Chart</vt:lpstr>
      <vt:lpstr>Worksheet</vt:lpstr>
      <vt:lpstr>Equation</vt:lpstr>
      <vt:lpstr>W-24NAT  PA for WCDMA 3GPP Applications</vt:lpstr>
      <vt:lpstr>SiGe Amplifiers in IEEE MTT</vt:lpstr>
      <vt:lpstr>Design Overview</vt:lpstr>
      <vt:lpstr>Design Goals</vt:lpstr>
      <vt:lpstr>Design Challenges</vt:lpstr>
      <vt:lpstr>Design Challenges</vt:lpstr>
      <vt:lpstr>Design Challenges</vt:lpstr>
      <vt:lpstr>Action Item List</vt:lpstr>
      <vt:lpstr>Action Item List</vt:lpstr>
      <vt:lpstr>Product Description</vt:lpstr>
      <vt:lpstr>Design Resources</vt:lpstr>
      <vt:lpstr>Design Resources</vt:lpstr>
      <vt:lpstr>Compliance Matrix (High Power Mode)</vt:lpstr>
      <vt:lpstr>Compliance Matrix (Low Power Mode)</vt:lpstr>
      <vt:lpstr>PA Layout</vt:lpstr>
      <vt:lpstr>Device Benchmarking &amp; Modelling</vt:lpstr>
      <vt:lpstr>Benchmarking Strategy</vt:lpstr>
      <vt:lpstr>Benchmarking Boards</vt:lpstr>
      <vt:lpstr>Choice of Quiescent Current</vt:lpstr>
      <vt:lpstr>Maury Setup for tuning devices</vt:lpstr>
      <vt:lpstr>Benchmarked Performance (Power Stage)</vt:lpstr>
      <vt:lpstr>Power Cell Linearity Performance</vt:lpstr>
      <vt:lpstr>Benchmarked Performance (Driver Stage)</vt:lpstr>
      <vt:lpstr>Driver Cell Linearity Performance</vt:lpstr>
      <vt:lpstr>Two Stage PA (Ugly but it works)</vt:lpstr>
      <vt:lpstr>Measurement Data from Hybrid PA</vt:lpstr>
      <vt:lpstr>Modelling &amp; Implementation</vt:lpstr>
      <vt:lpstr>Thermal Stability of HBT</vt:lpstr>
      <vt:lpstr>Emitter Crowding &amp; Other Effects</vt:lpstr>
      <vt:lpstr>Current Vs Voltage Bias </vt:lpstr>
      <vt:lpstr>HBT Device Modelling</vt:lpstr>
      <vt:lpstr>HBT Device Modelling</vt:lpstr>
      <vt:lpstr>Modelling Conclusion</vt:lpstr>
      <vt:lpstr>Inter stage Measurements</vt:lpstr>
      <vt:lpstr>Inter stage Measurement Theory</vt:lpstr>
      <vt:lpstr>Determining Inter stage Impedances</vt:lpstr>
      <vt:lpstr>Load Impedance to Driver Stage</vt:lpstr>
      <vt:lpstr>Source Impedance of Power Stage</vt:lpstr>
      <vt:lpstr>Inter stage Design</vt:lpstr>
      <vt:lpstr>Inter stage Layout &amp; EM Simulations</vt:lpstr>
      <vt:lpstr>EM Simulated Response of Inter stage</vt:lpstr>
      <vt:lpstr>On-Chip Bias Decoupling Inductor</vt:lpstr>
      <vt:lpstr>Response of On-Chip Bias Decoupling</vt:lpstr>
      <vt:lpstr>Measured On-board Bias Decoupling</vt:lpstr>
      <vt:lpstr>EM Co-simulated Inter stage</vt:lpstr>
      <vt:lpstr>Simulated Response of Complete Inter stage</vt:lpstr>
      <vt:lpstr>Simulated Small Signal Response of Amplifier</vt:lpstr>
      <vt:lpstr>Across Supply Voltage Large Signal Response</vt:lpstr>
      <vt:lpstr>Temperature Compensated Bias Circuit Design</vt:lpstr>
      <vt:lpstr>Principle of Operation</vt:lpstr>
      <vt:lpstr>Simplified Design of PTAT</vt:lpstr>
      <vt:lpstr>Simplified Design of CTAT &amp; Band Gap</vt:lpstr>
      <vt:lpstr>Across Temperature Performance</vt:lpstr>
      <vt:lpstr>IC Layout</vt:lpstr>
      <vt:lpstr>PA Measurements</vt:lpstr>
      <vt:lpstr>Two Stage PA Performance in HP Mode</vt:lpstr>
      <vt:lpstr>Two Stage PA Performance in LP Mode</vt:lpstr>
      <vt:lpstr>MOSFET Predistorter</vt:lpstr>
      <vt:lpstr>Predistorter Topology</vt:lpstr>
      <vt:lpstr>Phase Expansion across Power</vt:lpstr>
      <vt:lpstr>Linearity of PA with Predistorter(IM3 Vs PAE)</vt:lpstr>
      <vt:lpstr>Linearity of PA with Predistorter across Power</vt:lpstr>
      <vt:lpstr>Concluding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Anurag Nigam</dc:creator>
  <cp:lastModifiedBy>Anurag Nigam</cp:lastModifiedBy>
  <cp:revision>159</cp:revision>
  <dcterms:created xsi:type="dcterms:W3CDTF">2014-11-19T09:24:20Z</dcterms:created>
  <dcterms:modified xsi:type="dcterms:W3CDTF">2016-10-18T19:11:54Z</dcterms:modified>
</cp:coreProperties>
</file>