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257" r:id="rId4"/>
    <p:sldId id="291" r:id="rId5"/>
    <p:sldId id="287" r:id="rId6"/>
    <p:sldId id="289" r:id="rId7"/>
    <p:sldId id="290" r:id="rId8"/>
    <p:sldId id="292" r:id="rId9"/>
    <p:sldId id="293" r:id="rId10"/>
    <p:sldId id="294" r:id="rId11"/>
    <p:sldId id="295" r:id="rId12"/>
    <p:sldId id="296" r:id="rId13"/>
    <p:sldId id="297" r:id="rId14"/>
    <p:sldId id="298" r:id="rId15"/>
    <p:sldId id="299" r:id="rId16"/>
    <p:sldId id="300" r:id="rId17"/>
    <p:sldId id="301" r:id="rId18"/>
    <p:sldId id="302" r:id="rId19"/>
    <p:sldId id="303" r:id="rId20"/>
    <p:sldId id="305" r:id="rId21"/>
    <p:sldId id="304" r:id="rId22"/>
    <p:sldId id="306" r:id="rId23"/>
    <p:sldId id="307" r:id="rId24"/>
    <p:sldId id="308" r:id="rId25"/>
    <p:sldId id="309" r:id="rId26"/>
    <p:sldId id="310" r:id="rId27"/>
    <p:sldId id="311" r:id="rId28"/>
    <p:sldId id="312" r:id="rId29"/>
    <p:sldId id="313" r:id="rId30"/>
    <p:sldId id="314" r:id="rId31"/>
    <p:sldId id="316" r:id="rId32"/>
    <p:sldId id="315" r:id="rId33"/>
    <p:sldId id="317" r:id="rId34"/>
    <p:sldId id="281" r:id="rId35"/>
    <p:sldId id="282" r:id="rId36"/>
    <p:sldId id="283" r:id="rId37"/>
    <p:sldId id="284" r:id="rId38"/>
    <p:sldId id="285" r:id="rId39"/>
    <p:sldId id="286" r:id="rId40"/>
    <p:sldId id="318" r:id="rId41"/>
    <p:sldId id="259" r:id="rId42"/>
    <p:sldId id="260" r:id="rId43"/>
    <p:sldId id="261" r:id="rId44"/>
    <p:sldId id="262" r:id="rId45"/>
    <p:sldId id="263" r:id="rId46"/>
    <p:sldId id="264" r:id="rId47"/>
    <p:sldId id="265" r:id="rId48"/>
    <p:sldId id="266" r:id="rId49"/>
    <p:sldId id="267" r:id="rId50"/>
    <p:sldId id="268" r:id="rId51"/>
    <p:sldId id="269" r:id="rId52"/>
    <p:sldId id="271" r:id="rId53"/>
    <p:sldId id="270" r:id="rId54"/>
    <p:sldId id="272" r:id="rId55"/>
    <p:sldId id="273" r:id="rId56"/>
    <p:sldId id="274" r:id="rId57"/>
    <p:sldId id="275" r:id="rId58"/>
    <p:sldId id="276" r:id="rId59"/>
    <p:sldId id="277" r:id="rId60"/>
    <p:sldId id="278" r:id="rId61"/>
    <p:sldId id="279" r:id="rId62"/>
    <p:sldId id="280" r:id="rId63"/>
    <p:sldId id="319" r:id="rId64"/>
    <p:sldId id="320" r:id="rId65"/>
    <p:sldId id="321" r:id="rId66"/>
    <p:sldId id="322" r:id="rId67"/>
    <p:sldId id="323" r:id="rId68"/>
  </p:sldIdLst>
  <p:sldSz cx="9906000" cy="6858000" type="A4"/>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5FC5F75C-1B4B-42FE-9329-771756C37670}">
          <p14:sldIdLst>
            <p14:sldId id="256"/>
            <p14:sldId id="258"/>
            <p14:sldId id="257"/>
          </p14:sldIdLst>
        </p14:section>
        <p14:section name="CPE Design" id="{C73A01FB-1440-4A9E-A19F-697BE44AF7BB}">
          <p14:sldIdLst>
            <p14:sldId id="291"/>
            <p14:sldId id="287"/>
            <p14:sldId id="289"/>
            <p14:sldId id="290"/>
            <p14:sldId id="292"/>
            <p14:sldId id="293"/>
            <p14:sldId id="294"/>
            <p14:sldId id="295"/>
            <p14:sldId id="296"/>
            <p14:sldId id="297"/>
            <p14:sldId id="298"/>
            <p14:sldId id="299"/>
            <p14:sldId id="300"/>
            <p14:sldId id="301"/>
            <p14:sldId id="302"/>
            <p14:sldId id="303"/>
            <p14:sldId id="305"/>
            <p14:sldId id="304"/>
            <p14:sldId id="306"/>
            <p14:sldId id="307"/>
            <p14:sldId id="308"/>
            <p14:sldId id="309"/>
            <p14:sldId id="310"/>
            <p14:sldId id="311"/>
            <p14:sldId id="312"/>
            <p14:sldId id="313"/>
            <p14:sldId id="314"/>
            <p14:sldId id="316"/>
            <p14:sldId id="315"/>
            <p14:sldId id="317"/>
            <p14:sldId id="281"/>
            <p14:sldId id="282"/>
            <p14:sldId id="283"/>
            <p14:sldId id="284"/>
            <p14:sldId id="285"/>
            <p14:sldId id="286"/>
            <p14:sldId id="318"/>
            <p14:sldId id="259"/>
            <p14:sldId id="260"/>
            <p14:sldId id="261"/>
            <p14:sldId id="262"/>
            <p14:sldId id="263"/>
            <p14:sldId id="264"/>
            <p14:sldId id="265"/>
            <p14:sldId id="266"/>
            <p14:sldId id="267"/>
            <p14:sldId id="268"/>
            <p14:sldId id="269"/>
            <p14:sldId id="271"/>
            <p14:sldId id="270"/>
            <p14:sldId id="272"/>
            <p14:sldId id="273"/>
            <p14:sldId id="274"/>
            <p14:sldId id="275"/>
            <p14:sldId id="276"/>
            <p14:sldId id="277"/>
            <p14:sldId id="278"/>
            <p14:sldId id="279"/>
            <p14:sldId id="280"/>
            <p14:sldId id="319"/>
            <p14:sldId id="320"/>
            <p14:sldId id="321"/>
            <p14:sldId id="322"/>
            <p14:sldId id="323"/>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C6D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1146"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title>
    <c:autoTitleDeleted val="0"/>
    <c:plotArea>
      <c:layout/>
      <c:barChart>
        <c:barDir val="col"/>
        <c:grouping val="clustered"/>
        <c:varyColors val="0"/>
        <c:ser>
          <c:idx val="0"/>
          <c:order val="0"/>
          <c:tx>
            <c:strRef>
              <c:f>Sheet1!$B$1</c:f>
              <c:strCache>
                <c:ptCount val="1"/>
                <c:pt idx="0">
                  <c:v>VGA Gain (dB)</c:v>
                </c:pt>
              </c:strCache>
            </c:strRef>
          </c:tx>
          <c:spPr>
            <a:noFill/>
            <a:ln>
              <a:solidFill>
                <a:schemeClr val="accent1"/>
              </a:solidFill>
            </a:ln>
          </c:spPr>
          <c:invertIfNegative val="0"/>
          <c:cat>
            <c:numRef>
              <c:f>Sheet1!$A$2:$A$17</c:f>
              <c:numCache>
                <c:formatCode>General</c:formatCode>
                <c:ptCount val="16"/>
                <c:pt idx="0">
                  <c:v>0</c:v>
                </c:pt>
                <c:pt idx="1">
                  <c:v>1</c:v>
                </c:pt>
                <c:pt idx="2">
                  <c:v>10</c:v>
                </c:pt>
                <c:pt idx="3">
                  <c:v>11</c:v>
                </c:pt>
                <c:pt idx="4">
                  <c:v>100</c:v>
                </c:pt>
                <c:pt idx="5">
                  <c:v>101</c:v>
                </c:pt>
                <c:pt idx="6">
                  <c:v>110</c:v>
                </c:pt>
                <c:pt idx="7">
                  <c:v>111</c:v>
                </c:pt>
                <c:pt idx="8">
                  <c:v>1000</c:v>
                </c:pt>
                <c:pt idx="9">
                  <c:v>1001</c:v>
                </c:pt>
                <c:pt idx="10">
                  <c:v>1010</c:v>
                </c:pt>
                <c:pt idx="11">
                  <c:v>1011</c:v>
                </c:pt>
                <c:pt idx="12">
                  <c:v>1100</c:v>
                </c:pt>
                <c:pt idx="13">
                  <c:v>1101</c:v>
                </c:pt>
                <c:pt idx="14">
                  <c:v>1110</c:v>
                </c:pt>
                <c:pt idx="15">
                  <c:v>1111</c:v>
                </c:pt>
              </c:numCache>
            </c:numRef>
          </c:cat>
          <c:val>
            <c:numRef>
              <c:f>Sheet1!$B$2:$B$17</c:f>
              <c:numCache>
                <c:formatCode>General</c:formatCode>
                <c:ptCount val="16"/>
                <c:pt idx="0">
                  <c:v>19.8</c:v>
                </c:pt>
                <c:pt idx="1">
                  <c:v>22.3</c:v>
                </c:pt>
                <c:pt idx="2">
                  <c:v>24.4</c:v>
                </c:pt>
                <c:pt idx="3">
                  <c:v>25.3</c:v>
                </c:pt>
                <c:pt idx="4">
                  <c:v>26.2</c:v>
                </c:pt>
                <c:pt idx="5">
                  <c:v>26.9</c:v>
                </c:pt>
                <c:pt idx="6">
                  <c:v>27.7</c:v>
                </c:pt>
                <c:pt idx="7">
                  <c:v>28.2</c:v>
                </c:pt>
                <c:pt idx="8">
                  <c:v>28.9</c:v>
                </c:pt>
                <c:pt idx="9">
                  <c:v>29.1</c:v>
                </c:pt>
                <c:pt idx="10">
                  <c:v>29.6</c:v>
                </c:pt>
                <c:pt idx="11">
                  <c:v>29.9</c:v>
                </c:pt>
                <c:pt idx="12">
                  <c:v>29.9</c:v>
                </c:pt>
                <c:pt idx="13">
                  <c:v>30.1</c:v>
                </c:pt>
                <c:pt idx="14">
                  <c:v>30</c:v>
                </c:pt>
                <c:pt idx="15">
                  <c:v>29.9</c:v>
                </c:pt>
              </c:numCache>
            </c:numRef>
          </c:val>
        </c:ser>
        <c:dLbls>
          <c:showLegendKey val="0"/>
          <c:showVal val="0"/>
          <c:showCatName val="0"/>
          <c:showSerName val="0"/>
          <c:showPercent val="0"/>
          <c:showBubbleSize val="0"/>
        </c:dLbls>
        <c:gapWidth val="0"/>
        <c:axId val="185693504"/>
        <c:axId val="185694064"/>
      </c:barChart>
      <c:catAx>
        <c:axId val="185693504"/>
        <c:scaling>
          <c:orientation val="minMax"/>
        </c:scaling>
        <c:delete val="0"/>
        <c:axPos val="b"/>
        <c:title>
          <c:tx>
            <c:rich>
              <a:bodyPr/>
              <a:lstStyle/>
              <a:p>
                <a:pPr>
                  <a:defRPr/>
                </a:pPr>
                <a:r>
                  <a:rPr lang="en-US" dirty="0" smtClean="0"/>
                  <a:t>Control</a:t>
                </a:r>
                <a:r>
                  <a:rPr lang="en-US" baseline="0" dirty="0" smtClean="0"/>
                  <a:t> Word</a:t>
                </a:r>
                <a:endParaRPr lang="en-US" dirty="0"/>
              </a:p>
            </c:rich>
          </c:tx>
          <c:overlay val="0"/>
        </c:title>
        <c:numFmt formatCode="General" sourceLinked="1"/>
        <c:majorTickMark val="none"/>
        <c:minorTickMark val="none"/>
        <c:tickLblPos val="nextTo"/>
        <c:crossAx val="185694064"/>
        <c:crosses val="autoZero"/>
        <c:auto val="1"/>
        <c:lblAlgn val="ctr"/>
        <c:lblOffset val="100"/>
        <c:noMultiLvlLbl val="0"/>
      </c:catAx>
      <c:valAx>
        <c:axId val="185694064"/>
        <c:scaling>
          <c:orientation val="minMax"/>
          <c:min val="15"/>
        </c:scaling>
        <c:delete val="0"/>
        <c:axPos val="l"/>
        <c:title>
          <c:tx>
            <c:rich>
              <a:bodyPr/>
              <a:lstStyle/>
              <a:p>
                <a:pPr>
                  <a:defRPr/>
                </a:pPr>
                <a:r>
                  <a:rPr lang="en-US" dirty="0" smtClean="0"/>
                  <a:t>Gain(dB)</a:t>
                </a:r>
                <a:endParaRPr lang="en-US" dirty="0"/>
              </a:p>
            </c:rich>
          </c:tx>
          <c:overlay val="0"/>
        </c:title>
        <c:numFmt formatCode="General" sourceLinked="1"/>
        <c:majorTickMark val="out"/>
        <c:minorTickMark val="none"/>
        <c:tickLblPos val="nextTo"/>
        <c:crossAx val="185693504"/>
        <c:crosses val="autoZero"/>
        <c:crossBetween val="between"/>
      </c:valAx>
    </c:plotArea>
    <c:plotVisOnly val="1"/>
    <c:dispBlanksAs val="gap"/>
    <c:showDLblsOverMax val="0"/>
  </c:chart>
  <c:spPr>
    <a:ln>
      <a:solidFill>
        <a:schemeClr val="accent2">
          <a:lumMod val="60000"/>
          <a:lumOff val="40000"/>
        </a:schemeClr>
      </a:solidFill>
    </a:ln>
  </c:spPr>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Input Voltage Range</c:v>
                </c:pt>
              </c:strCache>
            </c:strRef>
          </c:tx>
          <c:spPr>
            <a:ln>
              <a:solidFill>
                <a:schemeClr val="accent3">
                  <a:lumMod val="75000"/>
                </a:schemeClr>
              </a:solidFill>
            </a:ln>
          </c:spPr>
          <c:marker>
            <c:symbol val="circle"/>
            <c:size val="7"/>
          </c:marker>
          <c:cat>
            <c:strRef>
              <c:f>Sheet1!$A$2:$A$11</c:f>
              <c:strCache>
                <c:ptCount val="10"/>
                <c:pt idx="0">
                  <c:v>1m</c:v>
                </c:pt>
                <c:pt idx="1">
                  <c:v>4.4m</c:v>
                </c:pt>
                <c:pt idx="2">
                  <c:v>7.8m</c:v>
                </c:pt>
                <c:pt idx="3">
                  <c:v>11.2m</c:v>
                </c:pt>
                <c:pt idx="4">
                  <c:v>14.6m</c:v>
                </c:pt>
                <c:pt idx="5">
                  <c:v>21.4m</c:v>
                </c:pt>
                <c:pt idx="6">
                  <c:v>24.8m</c:v>
                </c:pt>
                <c:pt idx="7">
                  <c:v>28.2m</c:v>
                </c:pt>
                <c:pt idx="8">
                  <c:v>31.6m</c:v>
                </c:pt>
                <c:pt idx="9">
                  <c:v>35m</c:v>
                </c:pt>
              </c:strCache>
            </c:strRef>
          </c:cat>
          <c:val>
            <c:numRef>
              <c:f>Sheet1!$B$2:$B$11</c:f>
              <c:numCache>
                <c:formatCode>General</c:formatCode>
                <c:ptCount val="10"/>
                <c:pt idx="0">
                  <c:v>31.89</c:v>
                </c:pt>
                <c:pt idx="1">
                  <c:v>140.9</c:v>
                </c:pt>
                <c:pt idx="2">
                  <c:v>250</c:v>
                </c:pt>
                <c:pt idx="3">
                  <c:v>357.1</c:v>
                </c:pt>
                <c:pt idx="4">
                  <c:v>461.9</c:v>
                </c:pt>
                <c:pt idx="5">
                  <c:v>651.61</c:v>
                </c:pt>
                <c:pt idx="6">
                  <c:v>749.95</c:v>
                </c:pt>
                <c:pt idx="7">
                  <c:v>844.86</c:v>
                </c:pt>
                <c:pt idx="8">
                  <c:v>929.19</c:v>
                </c:pt>
                <c:pt idx="9">
                  <c:v>1006</c:v>
                </c:pt>
              </c:numCache>
            </c:numRef>
          </c:val>
          <c:smooth val="0"/>
        </c:ser>
        <c:dLbls>
          <c:showLegendKey val="0"/>
          <c:showVal val="0"/>
          <c:showCatName val="0"/>
          <c:showSerName val="0"/>
          <c:showPercent val="0"/>
          <c:showBubbleSize val="0"/>
        </c:dLbls>
        <c:dropLines/>
        <c:marker val="1"/>
        <c:smooth val="0"/>
        <c:axId val="219237696"/>
        <c:axId val="1615376"/>
      </c:lineChart>
      <c:catAx>
        <c:axId val="219237696"/>
        <c:scaling>
          <c:orientation val="minMax"/>
        </c:scaling>
        <c:delete val="0"/>
        <c:axPos val="b"/>
        <c:title>
          <c:tx>
            <c:rich>
              <a:bodyPr/>
              <a:lstStyle/>
              <a:p>
                <a:pPr>
                  <a:defRPr/>
                </a:pPr>
                <a:r>
                  <a:rPr lang="en-US" dirty="0" smtClean="0"/>
                  <a:t>Input p-p Voltage (V)</a:t>
                </a:r>
                <a:endParaRPr lang="en-US" dirty="0"/>
              </a:p>
            </c:rich>
          </c:tx>
          <c:overlay val="0"/>
        </c:title>
        <c:numFmt formatCode="General" sourceLinked="0"/>
        <c:majorTickMark val="none"/>
        <c:minorTickMark val="none"/>
        <c:tickLblPos val="nextTo"/>
        <c:txPr>
          <a:bodyPr/>
          <a:lstStyle/>
          <a:p>
            <a:pPr>
              <a:defRPr sz="1400"/>
            </a:pPr>
            <a:endParaRPr lang="en-US"/>
          </a:p>
        </c:txPr>
        <c:crossAx val="1615376"/>
        <c:crosses val="autoZero"/>
        <c:auto val="1"/>
        <c:lblAlgn val="ctr"/>
        <c:lblOffset val="100"/>
        <c:noMultiLvlLbl val="0"/>
      </c:catAx>
      <c:valAx>
        <c:axId val="1615376"/>
        <c:scaling>
          <c:orientation val="minMax"/>
        </c:scaling>
        <c:delete val="0"/>
        <c:axPos val="l"/>
        <c:majorGridlines/>
        <c:title>
          <c:tx>
            <c:rich>
              <a:bodyPr/>
              <a:lstStyle/>
              <a:p>
                <a:pPr>
                  <a:defRPr/>
                </a:pPr>
                <a:r>
                  <a:rPr lang="en-US" dirty="0" smtClean="0"/>
                  <a:t>Output p-p Voltage (mV)</a:t>
                </a:r>
                <a:endParaRPr lang="en-US" dirty="0"/>
              </a:p>
            </c:rich>
          </c:tx>
          <c:overlay val="0"/>
        </c:title>
        <c:numFmt formatCode="General" sourceLinked="1"/>
        <c:majorTickMark val="out"/>
        <c:minorTickMark val="none"/>
        <c:tickLblPos val="nextTo"/>
        <c:txPr>
          <a:bodyPr/>
          <a:lstStyle/>
          <a:p>
            <a:pPr>
              <a:defRPr sz="1200"/>
            </a:pPr>
            <a:endParaRPr lang="en-US"/>
          </a:p>
        </c:txPr>
        <c:crossAx val="219237696"/>
        <c:crosses val="autoZero"/>
        <c:crossBetween val="between"/>
      </c:valAx>
      <c:spPr>
        <a:ln w="6350">
          <a:solidFill>
            <a:schemeClr val="accent4">
              <a:lumMod val="60000"/>
              <a:lumOff val="40000"/>
            </a:schemeClr>
          </a:solidFill>
        </a:ln>
      </c:spPr>
    </c:plotArea>
    <c:legend>
      <c:legendPos val="r"/>
      <c:layout>
        <c:manualLayout>
          <c:xMode val="edge"/>
          <c:yMode val="edge"/>
          <c:x val="0.7056149368781971"/>
          <c:y val="0.63661055299122093"/>
          <c:w val="0.24940116426314901"/>
          <c:h val="0.13769820798262286"/>
        </c:manualLayout>
      </c:layout>
      <c:overlay val="0"/>
      <c:txPr>
        <a:bodyPr/>
        <a:lstStyle/>
        <a:p>
          <a:pPr>
            <a:defRPr sz="1400"/>
          </a:pPr>
          <a:endParaRPr lang="en-US"/>
        </a:p>
      </c:txPr>
    </c:legend>
    <c:plotVisOnly val="1"/>
    <c:dispBlanksAs val="gap"/>
    <c:showDLblsOverMax val="0"/>
  </c:chart>
  <c:spPr>
    <a:ln>
      <a:solidFill>
        <a:schemeClr val="accent2">
          <a:lumMod val="60000"/>
          <a:lumOff val="40000"/>
        </a:schemeClr>
      </a:solidFill>
    </a:ln>
  </c:spPr>
  <c:txPr>
    <a:bodyPr/>
    <a:lstStyle/>
    <a:p>
      <a:pPr>
        <a:defRPr sz="1800"/>
      </a:pPr>
      <a:endParaRPr lang="en-US"/>
    </a:p>
  </c:txPr>
  <c:externalData r:id="rId1">
    <c:autoUpdate val="0"/>
  </c:externalData>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581" y="6400800"/>
            <a:ext cx="990342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8" name="Rectangle 7"/>
          <p:cNvSpPr/>
          <p:nvPr/>
        </p:nvSpPr>
        <p:spPr>
          <a:xfrm>
            <a:off x="13" y="6334316"/>
            <a:ext cx="9903421"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2" name="Title 1"/>
          <p:cNvSpPr>
            <a:spLocks noGrp="1"/>
          </p:cNvSpPr>
          <p:nvPr>
            <p:ph type="ctrTitle"/>
          </p:nvPr>
        </p:nvSpPr>
        <p:spPr>
          <a:xfrm>
            <a:off x="891540" y="758952"/>
            <a:ext cx="8172450" cy="3566160"/>
          </a:xfrm>
        </p:spPr>
        <p:txBody>
          <a:bodyPr anchor="b">
            <a:normAutofit/>
          </a:bodyPr>
          <a:lstStyle>
            <a:lvl1pPr algn="l">
              <a:lnSpc>
                <a:spcPct val="85000"/>
              </a:lnSpc>
              <a:defRPr sz="8000" spc="-7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893791" y="4455621"/>
            <a:ext cx="8172450" cy="914400"/>
          </a:xfrm>
        </p:spPr>
        <p:txBody>
          <a:bodyPr>
            <a:normAutofit/>
          </a:bodyPr>
          <a:lstStyle>
            <a:lvl1pPr marL="0" indent="0" algn="l">
              <a:buNone/>
              <a:defRPr sz="2400" cap="all" spc="200" baseline="0">
                <a:solidFill>
                  <a:schemeClr val="tx2"/>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smtClean="0"/>
              <a:t>4/30/2013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9" name="Straight Connector 8"/>
          <p:cNvCxnSpPr/>
          <p:nvPr/>
        </p:nvCxnSpPr>
        <p:spPr>
          <a:xfrm>
            <a:off x="981223" y="4343400"/>
            <a:ext cx="80238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860653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6DFF08F-DC6B-4601-B491-B0F83F6DD2DA}" type="datetimeFigureOut">
              <a:rPr lang="en-US" smtClean="0"/>
              <a:t>4/30/2013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36540476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581" y="6400800"/>
            <a:ext cx="990342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8" name="Rectangle 7"/>
          <p:cNvSpPr/>
          <p:nvPr/>
        </p:nvSpPr>
        <p:spPr>
          <a:xfrm>
            <a:off x="13" y="6334316"/>
            <a:ext cx="9903421"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2" name="Vertical Title 1"/>
          <p:cNvSpPr>
            <a:spLocks noGrp="1"/>
          </p:cNvSpPr>
          <p:nvPr>
            <p:ph type="title" orient="vert"/>
          </p:nvPr>
        </p:nvSpPr>
        <p:spPr>
          <a:xfrm>
            <a:off x="7088982" y="412302"/>
            <a:ext cx="2135981" cy="575989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1038" y="274638"/>
            <a:ext cx="6284119" cy="58975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6DFF08F-DC6B-4601-B491-B0F83F6DD2DA}" type="datetimeFigureOut">
              <a:rPr lang="en-US" smtClean="0"/>
              <a:t>4/30/2013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4963121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smtClean="0"/>
              <a:t>4/30/2013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7912879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581" y="6400800"/>
            <a:ext cx="990342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8" name="Rectangle 7"/>
          <p:cNvSpPr/>
          <p:nvPr/>
        </p:nvSpPr>
        <p:spPr>
          <a:xfrm>
            <a:off x="13" y="6334316"/>
            <a:ext cx="9903421"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2" name="Title 1"/>
          <p:cNvSpPr>
            <a:spLocks noGrp="1"/>
          </p:cNvSpPr>
          <p:nvPr>
            <p:ph type="title"/>
          </p:nvPr>
        </p:nvSpPr>
        <p:spPr>
          <a:xfrm>
            <a:off x="891540" y="758952"/>
            <a:ext cx="817245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891540" y="4453128"/>
            <a:ext cx="8172450" cy="914400"/>
          </a:xfrm>
        </p:spPr>
        <p:txBody>
          <a:bodyPr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6DFF08F-DC6B-4601-B491-B0F83F6DD2DA}" type="datetimeFigureOut">
              <a:rPr lang="en-US" smtClean="0"/>
              <a:t>4/30/2013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a:p>
        </p:txBody>
      </p:sp>
      <p:cxnSp>
        <p:nvCxnSpPr>
          <p:cNvPr id="9" name="Straight Connector 8"/>
          <p:cNvCxnSpPr/>
          <p:nvPr/>
        </p:nvCxnSpPr>
        <p:spPr>
          <a:xfrm>
            <a:off x="981223" y="4343400"/>
            <a:ext cx="80238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583149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773588" y="1845734"/>
            <a:ext cx="3982369" cy="4023360"/>
          </a:xfrm>
        </p:spPr>
        <p:txBody>
          <a:bodyPr/>
          <a:lstStyle>
            <a:lvl1pPr>
              <a:defRPr sz="2000"/>
            </a:lvl1pPr>
            <a:lvl2pPr>
              <a:defRPr sz="18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947895" y="1845735"/>
            <a:ext cx="4111245" cy="4023360"/>
          </a:xfrm>
        </p:spPr>
        <p:txBody>
          <a:bodyPr/>
          <a:lstStyle>
            <a:lvl1pPr>
              <a:defRPr sz="2000"/>
            </a:lvl1pPr>
            <a:lvl2pPr>
              <a:defRPr sz="18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6DFF08F-DC6B-4601-B491-B0F83F6DD2DA}" type="datetimeFigureOut">
              <a:rPr lang="en-US" smtClean="0"/>
              <a:t>4/30/2013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a:p>
        </p:txBody>
      </p:sp>
      <p:sp>
        <p:nvSpPr>
          <p:cNvPr id="8" name="Title 7"/>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26724502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97495" y="1846052"/>
            <a:ext cx="3863340" cy="736282"/>
          </a:xfrm>
        </p:spPr>
        <p:txBody>
          <a:bodyPr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73587" y="2582334"/>
            <a:ext cx="3987248" cy="3378200"/>
          </a:xfrm>
        </p:spPr>
        <p:txBody>
          <a:bodyPr/>
          <a:lstStyle>
            <a:lvl1pPr>
              <a:defRPr sz="2000"/>
            </a:lvl1pPr>
            <a:lvl2pPr>
              <a:defRPr sz="18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52698" y="1846052"/>
            <a:ext cx="4009678" cy="736282"/>
          </a:xfrm>
        </p:spPr>
        <p:txBody>
          <a:bodyPr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947894" y="2582334"/>
            <a:ext cx="4114483" cy="3378200"/>
          </a:xfrm>
        </p:spPr>
        <p:txBody>
          <a:bodyPr/>
          <a:lstStyle>
            <a:lvl1pPr>
              <a:defRPr sz="2000"/>
            </a:lvl1pPr>
            <a:lvl2pPr>
              <a:defRPr sz="18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6DFF08F-DC6B-4601-B491-B0F83F6DD2DA}" type="datetimeFigureOut">
              <a:rPr lang="en-US" smtClean="0"/>
              <a:t>4/30/2013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a:p>
        </p:txBody>
      </p:sp>
      <p:sp>
        <p:nvSpPr>
          <p:cNvPr id="10" name="Title 9"/>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30167178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6DFF08F-DC6B-4601-B491-B0F83F6DD2DA}" type="datetimeFigureOut">
              <a:rPr lang="en-US" smtClean="0"/>
              <a:t>4/30/2013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6817269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581" y="6400800"/>
            <a:ext cx="990342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6" name="Rectangle 5"/>
          <p:cNvSpPr/>
          <p:nvPr/>
        </p:nvSpPr>
        <p:spPr>
          <a:xfrm>
            <a:off x="13" y="6334316"/>
            <a:ext cx="9903421"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7" name="Date Placeholder 6"/>
          <p:cNvSpPr>
            <a:spLocks noGrp="1"/>
          </p:cNvSpPr>
          <p:nvPr>
            <p:ph type="dt" sz="half" idx="10"/>
          </p:nvPr>
        </p:nvSpPr>
        <p:spPr/>
        <p:txBody>
          <a:bodyPr/>
          <a:lstStyle/>
          <a:p>
            <a:fld id="{96DFF08F-DC6B-4601-B491-B0F83F6DD2DA}" type="datetimeFigureOut">
              <a:rPr lang="en-US" smtClean="0"/>
              <a:pPr/>
              <a:t>4/30/2013</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2359850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5" y="0"/>
            <a:ext cx="3291267"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9" name="Rectangle 8"/>
          <p:cNvSpPr/>
          <p:nvPr/>
        </p:nvSpPr>
        <p:spPr>
          <a:xfrm>
            <a:off x="3282557" y="0"/>
            <a:ext cx="52007"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2" name="Title 1"/>
          <p:cNvSpPr>
            <a:spLocks noGrp="1"/>
          </p:cNvSpPr>
          <p:nvPr>
            <p:ph type="title"/>
          </p:nvPr>
        </p:nvSpPr>
        <p:spPr>
          <a:xfrm>
            <a:off x="371475" y="594359"/>
            <a:ext cx="2600325"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900488" y="731520"/>
            <a:ext cx="5274945" cy="5257800"/>
          </a:xfrm>
        </p:spPr>
        <p:txBody>
          <a:bodyPr/>
          <a:lstStyle>
            <a:lvl1pPr>
              <a:defRPr sz="2000"/>
            </a:lvl1pPr>
            <a:lvl2pPr>
              <a:defRPr sz="1800"/>
            </a:lvl2pPr>
            <a:lvl3pPr>
              <a:defRPr sz="1400"/>
            </a:lvl3pPr>
            <a:lvl4pPr>
              <a:defRPr sz="14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371475" y="2926080"/>
            <a:ext cx="2600325" cy="3379124"/>
          </a:xfrm>
        </p:spPr>
        <p:txBody>
          <a:bodyPr>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78229" y="6459787"/>
            <a:ext cx="2127540" cy="365125"/>
          </a:xfrm>
        </p:spPr>
        <p:txBody>
          <a:bodyPr/>
          <a:lstStyle>
            <a:lvl1pPr algn="l">
              <a:defRPr/>
            </a:lvl1pPr>
          </a:lstStyle>
          <a:p>
            <a:fld id="{96DFF08F-DC6B-4601-B491-B0F83F6DD2DA}" type="datetimeFigureOut">
              <a:rPr lang="en-US" smtClean="0"/>
              <a:pPr/>
              <a:t>4/30/2013</a:t>
            </a:fld>
            <a:endParaRPr lang="en-US" dirty="0"/>
          </a:p>
        </p:txBody>
      </p:sp>
      <p:sp>
        <p:nvSpPr>
          <p:cNvPr id="6" name="Footer Placeholder 5"/>
          <p:cNvSpPr>
            <a:spLocks noGrp="1"/>
          </p:cNvSpPr>
          <p:nvPr>
            <p:ph type="ftr" sz="quarter" idx="11"/>
          </p:nvPr>
        </p:nvSpPr>
        <p:spPr>
          <a:xfrm>
            <a:off x="3900487" y="6459787"/>
            <a:ext cx="3776663"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6804773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903421"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9" name="Rectangle 8"/>
          <p:cNvSpPr/>
          <p:nvPr/>
        </p:nvSpPr>
        <p:spPr>
          <a:xfrm>
            <a:off x="13" y="4915076"/>
            <a:ext cx="9903421"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2" name="Title 1"/>
          <p:cNvSpPr>
            <a:spLocks noGrp="1"/>
          </p:cNvSpPr>
          <p:nvPr>
            <p:ph type="title"/>
          </p:nvPr>
        </p:nvSpPr>
        <p:spPr>
          <a:xfrm>
            <a:off x="900685" y="5037512"/>
            <a:ext cx="8217337" cy="906088"/>
          </a:xfrm>
        </p:spPr>
        <p:txBody>
          <a:bodyPr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4" y="0"/>
            <a:ext cx="9905988" cy="4915076"/>
          </a:xfrm>
          <a:solidFill>
            <a:schemeClr val="bg2">
              <a:lumMod val="90000"/>
            </a:schemeClr>
          </a:solidFill>
        </p:spPr>
        <p:txBody>
          <a:bodyPr lIns="457200" tIns="45720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00687" y="5867401"/>
            <a:ext cx="8210582" cy="587433"/>
          </a:xfrm>
        </p:spPr>
        <p:txBody>
          <a:bodyPr>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6DFF08F-DC6B-4601-B491-B0F83F6DD2DA}" type="datetimeFigureOut">
              <a:rPr lang="en-US" smtClean="0"/>
              <a:t>4/30/2013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3111232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2581" y="6400800"/>
            <a:ext cx="990342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9" name="Rectangle 8"/>
          <p:cNvSpPr/>
          <p:nvPr/>
        </p:nvSpPr>
        <p:spPr>
          <a:xfrm>
            <a:off x="13" y="6334316"/>
            <a:ext cx="9903421"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2" name="Title Placeholder 1"/>
          <p:cNvSpPr>
            <a:spLocks noGrp="1"/>
          </p:cNvSpPr>
          <p:nvPr>
            <p:ph type="title"/>
          </p:nvPr>
        </p:nvSpPr>
        <p:spPr>
          <a:xfrm>
            <a:off x="891540" y="286605"/>
            <a:ext cx="817245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73588" y="1845734"/>
            <a:ext cx="8290403" cy="40233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91542" y="6459787"/>
            <a:ext cx="2008720" cy="365125"/>
          </a:xfrm>
          <a:prstGeom prst="rect">
            <a:avLst/>
          </a:prstGeom>
        </p:spPr>
        <p:txBody>
          <a:bodyPr vert="horz" lIns="91440" tIns="45720" rIns="91440" bIns="45720" rtlCol="0" anchor="ctr"/>
          <a:lstStyle>
            <a:lvl1pPr algn="l">
              <a:defRPr sz="900">
                <a:solidFill>
                  <a:srgbClr val="FFFFFF"/>
                </a:solidFill>
              </a:defRPr>
            </a:lvl1pPr>
          </a:lstStyle>
          <a:p>
            <a:fld id="{96DFF08F-DC6B-4601-B491-B0F83F6DD2DA}" type="datetimeFigureOut">
              <a:rPr lang="en-US" smtClean="0"/>
              <a:pPr/>
              <a:t>4/30/2013</a:t>
            </a:fld>
            <a:endParaRPr lang="en-US" dirty="0"/>
          </a:p>
        </p:txBody>
      </p:sp>
      <p:sp>
        <p:nvSpPr>
          <p:cNvPr id="5" name="Footer Placeholder 4"/>
          <p:cNvSpPr>
            <a:spLocks noGrp="1"/>
          </p:cNvSpPr>
          <p:nvPr>
            <p:ph type="ftr" sz="quarter" idx="3"/>
          </p:nvPr>
        </p:nvSpPr>
        <p:spPr>
          <a:xfrm>
            <a:off x="2995026" y="6459787"/>
            <a:ext cx="3918528"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8044123" y="6459787"/>
            <a:ext cx="1066021"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smtClean="0"/>
              <a:pPr/>
              <a:t>‹#›</a:t>
            </a:fld>
            <a:endParaRPr lang="en-US" dirty="0"/>
          </a:p>
        </p:txBody>
      </p:sp>
      <p:cxnSp>
        <p:nvCxnSpPr>
          <p:cNvPr id="10" name="Straight Connector 9"/>
          <p:cNvCxnSpPr/>
          <p:nvPr/>
        </p:nvCxnSpPr>
        <p:spPr>
          <a:xfrm>
            <a:off x="969745" y="1737845"/>
            <a:ext cx="8098155"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636945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0" indent="0" algn="l" defTabSz="914400" rtl="0" eaLnBrk="1" latinLnBrk="0" hangingPunct="1">
        <a:lnSpc>
          <a:spcPct val="90000"/>
        </a:lnSpc>
        <a:spcBef>
          <a:spcPts val="1200"/>
        </a:spcBef>
        <a:spcAft>
          <a:spcPts val="200"/>
        </a:spcAft>
        <a:buFontTx/>
        <a:buBlip>
          <a:blip r:embed="rId13"/>
        </a:buBlip>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8.png"/><Relationship Id="rId1" Type="http://schemas.openxmlformats.org/officeDocument/2006/relationships/slideLayout" Target="../slideLayouts/slideLayout6.xml"/><Relationship Id="rId5" Type="http://schemas.microsoft.com/office/2007/relationships/hdphoto" Target="../media/hdphoto8.wdp"/><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8" Type="http://schemas.openxmlformats.org/officeDocument/2006/relationships/image" Target="../media/image16.wmf"/><Relationship Id="rId3" Type="http://schemas.openxmlformats.org/officeDocument/2006/relationships/image" Target="../media/image11.wmf"/><Relationship Id="rId7" Type="http://schemas.openxmlformats.org/officeDocument/2006/relationships/image" Target="../media/image15.wmf"/><Relationship Id="rId2" Type="http://schemas.openxmlformats.org/officeDocument/2006/relationships/image" Target="../media/image10.wmf"/><Relationship Id="rId1" Type="http://schemas.openxmlformats.org/officeDocument/2006/relationships/slideLayout" Target="../slideLayouts/slideLayout6.xml"/><Relationship Id="rId6" Type="http://schemas.openxmlformats.org/officeDocument/2006/relationships/image" Target="../media/image14.wmf"/><Relationship Id="rId11" Type="http://schemas.openxmlformats.org/officeDocument/2006/relationships/image" Target="../media/image19.wmf"/><Relationship Id="rId5" Type="http://schemas.openxmlformats.org/officeDocument/2006/relationships/image" Target="../media/image13.wmf"/><Relationship Id="rId10" Type="http://schemas.openxmlformats.org/officeDocument/2006/relationships/image" Target="../media/image18.wmf"/><Relationship Id="rId4" Type="http://schemas.openxmlformats.org/officeDocument/2006/relationships/image" Target="../media/image12.wmf"/><Relationship Id="rId9" Type="http://schemas.openxmlformats.org/officeDocument/2006/relationships/image" Target="../media/image17.wmf"/></Relationships>
</file>

<file path=ppt/slides/_rels/slide14.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microsoft.com/office/2007/relationships/hdphoto" Target="../media/hdphoto10.wdp"/><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microsoft.com/office/2007/relationships/hdphoto" Target="../media/hdphoto11.wdp"/><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microsoft.com/office/2007/relationships/hdphoto" Target="../media/hdphoto12.wdp"/><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microsoft.com/office/2007/relationships/hdphoto" Target="../media/hdphoto13.wdp"/><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microsoft.com/office/2007/relationships/hdphoto" Target="../media/hdphoto14.wdp"/><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microsoft.com/office/2007/relationships/hdphoto" Target="../media/hdphoto15.wdp"/><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microsoft.com/office/2007/relationships/hdphoto" Target="../media/hdphoto16.wdp"/><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microsoft.com/office/2007/relationships/hdphoto" Target="../media/hdphoto15.wdp"/><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microsoft.com/office/2007/relationships/hdphoto" Target="../media/hdphoto17.wdp"/><Relationship Id="rId2" Type="http://schemas.openxmlformats.org/officeDocument/2006/relationships/image" Target="../media/image28.png"/><Relationship Id="rId1" Type="http://schemas.openxmlformats.org/officeDocument/2006/relationships/slideLayout" Target="../slideLayouts/slideLayout6.xml"/><Relationship Id="rId5" Type="http://schemas.microsoft.com/office/2007/relationships/hdphoto" Target="../media/hdphoto18.wdp"/><Relationship Id="rId4" Type="http://schemas.openxmlformats.org/officeDocument/2006/relationships/image" Target="../media/image29.png"/></Relationships>
</file>

<file path=ppt/slides/_rels/slide2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microsoft.com/office/2007/relationships/hdphoto" Target="../media/hdphoto19.wdp"/><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microsoft.com/office/2007/relationships/hdphoto" Target="../media/hdphoto20.wdp"/><Relationship Id="rId2" Type="http://schemas.openxmlformats.org/officeDocument/2006/relationships/image" Target="../media/image31.png"/><Relationship Id="rId1" Type="http://schemas.openxmlformats.org/officeDocument/2006/relationships/slideLayout" Target="../slideLayouts/slideLayout6.xml"/><Relationship Id="rId5" Type="http://schemas.microsoft.com/office/2007/relationships/hdphoto" Target="../media/hdphoto21.wdp"/><Relationship Id="rId4" Type="http://schemas.openxmlformats.org/officeDocument/2006/relationships/image" Target="../media/image32.png"/></Relationships>
</file>

<file path=ppt/slides/_rels/slide3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chart" Target="../charts/chart2.xml"/><Relationship Id="rId1" Type="http://schemas.openxmlformats.org/officeDocument/2006/relationships/slideLayout" Target="../slideLayouts/slideLayout6.xml"/><Relationship Id="rId4" Type="http://schemas.microsoft.com/office/2007/relationships/hdphoto" Target="../media/hdphoto22.wdp"/></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microsoft.com/office/2007/relationships/hdphoto" Target="../media/hdphoto23.wdp"/><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microsoft.com/office/2007/relationships/hdphoto" Target="../media/hdphoto24.wdp"/><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microsoft.com/office/2007/relationships/hdphoto" Target="../media/hdphoto25.wdp"/><Relationship Id="rId2" Type="http://schemas.openxmlformats.org/officeDocument/2006/relationships/image" Target="../media/image36.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microsoft.com/office/2007/relationships/hdphoto" Target="../media/hdphoto26.wdp"/><Relationship Id="rId2" Type="http://schemas.openxmlformats.org/officeDocument/2006/relationships/image" Target="../media/image37.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microsoft.com/office/2007/relationships/hdphoto" Target="../media/hdphoto27.wdp"/><Relationship Id="rId2" Type="http://schemas.openxmlformats.org/officeDocument/2006/relationships/image" Target="../media/image38.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microsoft.com/office/2007/relationships/hdphoto" Target="../media/hdphoto28.wdp"/><Relationship Id="rId2" Type="http://schemas.openxmlformats.org/officeDocument/2006/relationships/image" Target="../media/image39.png"/><Relationship Id="rId1" Type="http://schemas.openxmlformats.org/officeDocument/2006/relationships/slideLayout" Target="../slideLayouts/slideLayout6.xml"/><Relationship Id="rId5" Type="http://schemas.microsoft.com/office/2007/relationships/hdphoto" Target="../media/hdphoto29.wdp"/><Relationship Id="rId4" Type="http://schemas.openxmlformats.org/officeDocument/2006/relationships/image" Target="../media/image40.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microsoft.com/office/2007/relationships/hdphoto" Target="../media/hdphoto30.wdp"/><Relationship Id="rId7" Type="http://schemas.microsoft.com/office/2007/relationships/hdphoto" Target="../media/hdphoto32.wdp"/><Relationship Id="rId2" Type="http://schemas.openxmlformats.org/officeDocument/2006/relationships/image" Target="../media/image41.png"/><Relationship Id="rId1" Type="http://schemas.openxmlformats.org/officeDocument/2006/relationships/slideLayout" Target="../slideLayouts/slideLayout6.xml"/><Relationship Id="rId6" Type="http://schemas.openxmlformats.org/officeDocument/2006/relationships/image" Target="../media/image43.png"/><Relationship Id="rId5" Type="http://schemas.microsoft.com/office/2007/relationships/hdphoto" Target="../media/hdphoto31.wdp"/><Relationship Id="rId4" Type="http://schemas.openxmlformats.org/officeDocument/2006/relationships/image" Target="../media/image42.png"/></Relationships>
</file>

<file path=ppt/slides/_rels/slide43.xml.rels><?xml version="1.0" encoding="UTF-8" standalone="yes"?>
<Relationships xmlns="http://schemas.openxmlformats.org/package/2006/relationships"><Relationship Id="rId3" Type="http://schemas.microsoft.com/office/2007/relationships/hdphoto" Target="../media/hdphoto33.wdp"/><Relationship Id="rId2" Type="http://schemas.openxmlformats.org/officeDocument/2006/relationships/image" Target="../media/image44.png"/><Relationship Id="rId1" Type="http://schemas.openxmlformats.org/officeDocument/2006/relationships/slideLayout" Target="../slideLayouts/slideLayout6.xml"/><Relationship Id="rId5" Type="http://schemas.microsoft.com/office/2007/relationships/hdphoto" Target="../media/hdphoto34.wdp"/><Relationship Id="rId4" Type="http://schemas.openxmlformats.org/officeDocument/2006/relationships/image" Target="../media/image45.png"/></Relationships>
</file>

<file path=ppt/slides/_rels/slide44.xml.rels><?xml version="1.0" encoding="UTF-8" standalone="yes"?>
<Relationships xmlns="http://schemas.openxmlformats.org/package/2006/relationships"><Relationship Id="rId3" Type="http://schemas.microsoft.com/office/2007/relationships/hdphoto" Target="../media/hdphoto35.wdp"/><Relationship Id="rId2" Type="http://schemas.openxmlformats.org/officeDocument/2006/relationships/image" Target="../media/image46.pn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6.xml"/><Relationship Id="rId6" Type="http://schemas.microsoft.com/office/2007/relationships/hdphoto" Target="../media/hdphoto37.wdp"/><Relationship Id="rId5" Type="http://schemas.openxmlformats.org/officeDocument/2006/relationships/image" Target="../media/image51.png"/><Relationship Id="rId4" Type="http://schemas.microsoft.com/office/2007/relationships/hdphoto" Target="../media/hdphoto36.wdp"/></Relationships>
</file>

<file path=ppt/slides/_rels/slide48.xml.rels><?xml version="1.0" encoding="UTF-8" standalone="yes"?>
<Relationships xmlns="http://schemas.openxmlformats.org/package/2006/relationships"><Relationship Id="rId3" Type="http://schemas.microsoft.com/office/2007/relationships/hdphoto" Target="../media/hdphoto38.wdp"/><Relationship Id="rId2" Type="http://schemas.openxmlformats.org/officeDocument/2006/relationships/image" Target="../media/image52.png"/><Relationship Id="rId1" Type="http://schemas.openxmlformats.org/officeDocument/2006/relationships/slideLayout" Target="../slideLayouts/slideLayout6.xml"/><Relationship Id="rId5" Type="http://schemas.microsoft.com/office/2007/relationships/hdphoto" Target="../media/hdphoto39.wdp"/><Relationship Id="rId4" Type="http://schemas.openxmlformats.org/officeDocument/2006/relationships/image" Target="../media/image53.png"/></Relationships>
</file>

<file path=ppt/slides/_rels/slide49.xml.rels><?xml version="1.0" encoding="UTF-8" standalone="yes"?>
<Relationships xmlns="http://schemas.openxmlformats.org/package/2006/relationships"><Relationship Id="rId3" Type="http://schemas.microsoft.com/office/2007/relationships/hdphoto" Target="../media/hdphoto40.wdp"/><Relationship Id="rId2" Type="http://schemas.openxmlformats.org/officeDocument/2006/relationships/image" Target="../media/image54.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microsoft.com/office/2007/relationships/hdphoto" Target="../media/hdphoto41.wdp"/><Relationship Id="rId2" Type="http://schemas.openxmlformats.org/officeDocument/2006/relationships/image" Target="../media/image56.pn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3" Type="http://schemas.microsoft.com/office/2007/relationships/hdphoto" Target="../media/hdphoto42.wdp"/><Relationship Id="rId2" Type="http://schemas.openxmlformats.org/officeDocument/2006/relationships/image" Target="../media/image57.png"/><Relationship Id="rId1" Type="http://schemas.openxmlformats.org/officeDocument/2006/relationships/slideLayout" Target="../slideLayouts/slideLayout6.xml"/><Relationship Id="rId5" Type="http://schemas.microsoft.com/office/2007/relationships/hdphoto" Target="../media/hdphoto43.wdp"/><Relationship Id="rId4" Type="http://schemas.openxmlformats.org/officeDocument/2006/relationships/image" Target="../media/image58.png"/></Relationships>
</file>

<file path=ppt/slides/_rels/slide54.xml.rels><?xml version="1.0" encoding="UTF-8" standalone="yes"?>
<Relationships xmlns="http://schemas.openxmlformats.org/package/2006/relationships"><Relationship Id="rId3" Type="http://schemas.microsoft.com/office/2007/relationships/hdphoto" Target="../media/hdphoto44.wdp"/><Relationship Id="rId2" Type="http://schemas.openxmlformats.org/officeDocument/2006/relationships/image" Target="../media/image59.png"/><Relationship Id="rId1" Type="http://schemas.openxmlformats.org/officeDocument/2006/relationships/slideLayout" Target="../slideLayouts/slideLayout6.xml"/><Relationship Id="rId5" Type="http://schemas.microsoft.com/office/2007/relationships/hdphoto" Target="../media/hdphoto45.wdp"/><Relationship Id="rId4" Type="http://schemas.openxmlformats.org/officeDocument/2006/relationships/image" Target="../media/image60.png"/></Relationships>
</file>

<file path=ppt/slides/_rels/slide55.xml.rels><?xml version="1.0" encoding="UTF-8" standalone="yes"?>
<Relationships xmlns="http://schemas.openxmlformats.org/package/2006/relationships"><Relationship Id="rId3" Type="http://schemas.microsoft.com/office/2007/relationships/hdphoto" Target="../media/hdphoto46.wdp"/><Relationship Id="rId2" Type="http://schemas.openxmlformats.org/officeDocument/2006/relationships/image" Target="../media/image61.png"/><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3" Type="http://schemas.microsoft.com/office/2007/relationships/hdphoto" Target="../media/hdphoto47.wdp"/><Relationship Id="rId2" Type="http://schemas.openxmlformats.org/officeDocument/2006/relationships/image" Target="../media/image62.png"/><Relationship Id="rId1" Type="http://schemas.openxmlformats.org/officeDocument/2006/relationships/slideLayout" Target="../slideLayouts/slideLayout6.xml"/><Relationship Id="rId5" Type="http://schemas.microsoft.com/office/2007/relationships/hdphoto" Target="../media/hdphoto48.wdp"/><Relationship Id="rId4" Type="http://schemas.openxmlformats.org/officeDocument/2006/relationships/image" Target="../media/image63.png"/></Relationships>
</file>

<file path=ppt/slides/_rels/slide57.xml.rels><?xml version="1.0" encoding="UTF-8" standalone="yes"?>
<Relationships xmlns="http://schemas.openxmlformats.org/package/2006/relationships"><Relationship Id="rId3" Type="http://schemas.microsoft.com/office/2007/relationships/hdphoto" Target="../media/hdphoto49.wdp"/><Relationship Id="rId2" Type="http://schemas.openxmlformats.org/officeDocument/2006/relationships/image" Target="../media/image64.png"/><Relationship Id="rId1" Type="http://schemas.openxmlformats.org/officeDocument/2006/relationships/slideLayout" Target="../slideLayouts/slideLayout6.xml"/><Relationship Id="rId5" Type="http://schemas.microsoft.com/office/2007/relationships/hdphoto" Target="../media/hdphoto50.wdp"/><Relationship Id="rId4" Type="http://schemas.openxmlformats.org/officeDocument/2006/relationships/image" Target="../media/image65.png"/></Relationships>
</file>

<file path=ppt/slides/_rels/slide58.xml.rels><?xml version="1.0" encoding="UTF-8" standalone="yes"?>
<Relationships xmlns="http://schemas.openxmlformats.org/package/2006/relationships"><Relationship Id="rId3" Type="http://schemas.microsoft.com/office/2007/relationships/hdphoto" Target="../media/hdphoto51.wdp"/><Relationship Id="rId2" Type="http://schemas.openxmlformats.org/officeDocument/2006/relationships/image" Target="../media/image66.png"/><Relationship Id="rId1" Type="http://schemas.openxmlformats.org/officeDocument/2006/relationships/slideLayout" Target="../slideLayouts/slideLayout6.xml"/><Relationship Id="rId5" Type="http://schemas.microsoft.com/office/2007/relationships/hdphoto" Target="../media/hdphoto52.wdp"/><Relationship Id="rId4" Type="http://schemas.openxmlformats.org/officeDocument/2006/relationships/image" Target="../media/image67.png"/></Relationships>
</file>

<file path=ppt/slides/_rels/slide59.xml.rels><?xml version="1.0" encoding="UTF-8" standalone="yes"?>
<Relationships xmlns="http://schemas.openxmlformats.org/package/2006/relationships"><Relationship Id="rId3" Type="http://schemas.microsoft.com/office/2007/relationships/hdphoto" Target="../media/hdphoto53.wdp"/><Relationship Id="rId2" Type="http://schemas.openxmlformats.org/officeDocument/2006/relationships/image" Target="../media/image68.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3" Type="http://schemas.microsoft.com/office/2007/relationships/hdphoto" Target="../media/hdphoto54.wdp"/><Relationship Id="rId2" Type="http://schemas.openxmlformats.org/officeDocument/2006/relationships/image" Target="../media/image69.png"/><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3" Type="http://schemas.microsoft.com/office/2007/relationships/hdphoto" Target="../media/hdphoto55.wdp"/><Relationship Id="rId2" Type="http://schemas.openxmlformats.org/officeDocument/2006/relationships/image" Target="../media/image70.png"/><Relationship Id="rId1" Type="http://schemas.openxmlformats.org/officeDocument/2006/relationships/slideLayout" Target="../slideLayouts/slideLayout6.xml"/><Relationship Id="rId5" Type="http://schemas.microsoft.com/office/2007/relationships/hdphoto" Target="../media/hdphoto56.wdp"/><Relationship Id="rId4" Type="http://schemas.openxmlformats.org/officeDocument/2006/relationships/image" Target="../media/image71.png"/></Relationships>
</file>

<file path=ppt/slides/_rels/slide62.xml.rels><?xml version="1.0" encoding="UTF-8" standalone="yes"?>
<Relationships xmlns="http://schemas.openxmlformats.org/package/2006/relationships"><Relationship Id="rId3" Type="http://schemas.microsoft.com/office/2007/relationships/hdphoto" Target="../media/hdphoto57.wdp"/><Relationship Id="rId2" Type="http://schemas.openxmlformats.org/officeDocument/2006/relationships/image" Target="../media/image72.png"/><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3" Type="http://schemas.microsoft.com/office/2007/relationships/hdphoto" Target="../media/hdphoto58.wdp"/><Relationship Id="rId2" Type="http://schemas.openxmlformats.org/officeDocument/2006/relationships/image" Target="../media/image73.png"/><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3" Type="http://schemas.microsoft.com/office/2007/relationships/hdphoto" Target="../media/hdphoto59.wdp"/><Relationship Id="rId2" Type="http://schemas.openxmlformats.org/officeDocument/2006/relationships/image" Target="../media/image74.png"/><Relationship Id="rId1" Type="http://schemas.openxmlformats.org/officeDocument/2006/relationships/slideLayout" Target="../slideLayouts/slideLayout6.xml"/><Relationship Id="rId5" Type="http://schemas.microsoft.com/office/2007/relationships/hdphoto" Target="../media/hdphoto60.wdp"/><Relationship Id="rId4" Type="http://schemas.openxmlformats.org/officeDocument/2006/relationships/image" Target="../media/image75.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4.png"/><Relationship Id="rId1" Type="http://schemas.openxmlformats.org/officeDocument/2006/relationships/slideLayout" Target="../slideLayouts/slideLayout6.xml"/><Relationship Id="rId5" Type="http://schemas.microsoft.com/office/2007/relationships/hdphoto" Target="../media/hdphoto4.wdp"/><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6.png"/><Relationship Id="rId1" Type="http://schemas.openxmlformats.org/officeDocument/2006/relationships/slideLayout" Target="../slideLayouts/slideLayout6.xml"/><Relationship Id="rId5" Type="http://schemas.microsoft.com/office/2007/relationships/hdphoto" Target="../media/hdphoto6.wdp"/><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5400" dirty="0" smtClean="0"/>
              <a:t>Communication System </a:t>
            </a:r>
            <a:br>
              <a:rPr lang="en-US" sz="5400" dirty="0" smtClean="0"/>
            </a:br>
            <a:r>
              <a:rPr lang="en-US" sz="5400" dirty="0" smtClean="0"/>
              <a:t>@ 40 GHz</a:t>
            </a:r>
            <a:endParaRPr lang="en-US" sz="5400" dirty="0"/>
          </a:p>
        </p:txBody>
      </p:sp>
      <p:sp>
        <p:nvSpPr>
          <p:cNvPr id="3" name="Subtitle 2"/>
          <p:cNvSpPr>
            <a:spLocks noGrp="1"/>
          </p:cNvSpPr>
          <p:nvPr>
            <p:ph type="subTitle" idx="1"/>
          </p:nvPr>
        </p:nvSpPr>
        <p:spPr/>
        <p:txBody>
          <a:bodyPr/>
          <a:lstStyle/>
          <a:p>
            <a:r>
              <a:rPr lang="en-US" dirty="0" smtClean="0"/>
              <a:t>Anurag Nigam</a:t>
            </a:r>
            <a:endParaRPr lang="en-US" dirty="0"/>
          </a:p>
        </p:txBody>
      </p:sp>
    </p:spTree>
    <p:extLst>
      <p:ext uri="{BB962C8B-B14F-4D97-AF65-F5344CB8AC3E}">
        <p14:creationId xmlns:p14="http://schemas.microsoft.com/office/powerpoint/2010/main" val="4466447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Small Signal LNA Stability</a:t>
            </a:r>
            <a:endParaRPr lang="en-US" dirty="0"/>
          </a:p>
        </p:txBody>
      </p:sp>
      <p:pic>
        <p:nvPicPr>
          <p:cNvPr id="3" name="Picture 2" descr="C:\Users\anurag\Pictures\Screenshot Studio capture #295.pn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564969" y="2359206"/>
            <a:ext cx="4210050" cy="2876550"/>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pic>
        <p:nvPicPr>
          <p:cNvPr id="4" name="Picture 3" descr="C:\Users\anurag\Pictures\Screenshot Studio capture #296.png"/>
          <p:cNvPicPr>
            <a:picLocks noChangeAspect="1" noChangeArrowheads="1"/>
          </p:cNvPicPr>
          <p:nvPr/>
        </p:nvPicPr>
        <p:blipFill>
          <a:blip r:embed="rId4">
            <a:extLst>
              <a:ext uri="{BEBA8EAE-BF5A-486C-A8C5-ECC9F3942E4B}">
                <a14:imgProps xmlns:a14="http://schemas.microsoft.com/office/drawing/2010/main">
                  <a14:imgLayer r:embed="rId5">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4977765" y="2378256"/>
            <a:ext cx="4238625" cy="2857500"/>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453991" y="5488268"/>
            <a:ext cx="1863975" cy="369332"/>
          </a:xfrm>
          <a:prstGeom prst="rect">
            <a:avLst/>
          </a:prstGeom>
          <a:noFill/>
          <a:ln>
            <a:solidFill>
              <a:schemeClr val="accent6">
                <a:lumMod val="75000"/>
              </a:schemeClr>
            </a:solidFill>
            <a:prstDash val="dash"/>
          </a:ln>
        </p:spPr>
        <p:txBody>
          <a:bodyPr wrap="square" rtlCol="0">
            <a:spAutoFit/>
          </a:bodyPr>
          <a:lstStyle/>
          <a:p>
            <a:r>
              <a:rPr lang="en-US" dirty="0" smtClean="0"/>
              <a:t>Out band Stability</a:t>
            </a:r>
            <a:endParaRPr lang="en-US" dirty="0"/>
          </a:p>
        </p:txBody>
      </p:sp>
      <p:sp>
        <p:nvSpPr>
          <p:cNvPr id="6" name="TextBox 5"/>
          <p:cNvSpPr txBox="1"/>
          <p:nvPr/>
        </p:nvSpPr>
        <p:spPr>
          <a:xfrm>
            <a:off x="6165089" y="5488268"/>
            <a:ext cx="1863975" cy="369332"/>
          </a:xfrm>
          <a:prstGeom prst="rect">
            <a:avLst/>
          </a:prstGeom>
          <a:noFill/>
          <a:ln>
            <a:solidFill>
              <a:schemeClr val="accent6">
                <a:lumMod val="75000"/>
              </a:schemeClr>
            </a:solidFill>
            <a:prstDash val="dash"/>
          </a:ln>
        </p:spPr>
        <p:txBody>
          <a:bodyPr wrap="square" rtlCol="0">
            <a:spAutoFit/>
          </a:bodyPr>
          <a:lstStyle/>
          <a:p>
            <a:r>
              <a:rPr lang="en-US" dirty="0" smtClean="0"/>
              <a:t>In band Stability</a:t>
            </a:r>
            <a:endParaRPr lang="en-US" dirty="0"/>
          </a:p>
        </p:txBody>
      </p:sp>
    </p:spTree>
    <p:extLst>
      <p:ext uri="{BB962C8B-B14F-4D97-AF65-F5344CB8AC3E}">
        <p14:creationId xmlns:p14="http://schemas.microsoft.com/office/powerpoint/2010/main" val="10960122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5400" dirty="0" smtClean="0"/>
              <a:t>Direct Conversion Quadrature Mixer </a:t>
            </a:r>
            <a:endParaRPr lang="en-US" sz="5400" dirty="0"/>
          </a:p>
        </p:txBody>
      </p:sp>
      <p:sp>
        <p:nvSpPr>
          <p:cNvPr id="4" name="Text Placeholder 3"/>
          <p:cNvSpPr>
            <a:spLocks noGrp="1"/>
          </p:cNvSpPr>
          <p:nvPr>
            <p:ph type="body" idx="1"/>
          </p:nvPr>
        </p:nvSpPr>
        <p:spPr/>
        <p:txBody>
          <a:bodyPr/>
          <a:lstStyle/>
          <a:p>
            <a:r>
              <a:rPr lang="en-US" dirty="0" smtClean="0"/>
              <a:t>High RF – LO Isolation</a:t>
            </a:r>
            <a:endParaRPr lang="en-US" dirty="0"/>
          </a:p>
        </p:txBody>
      </p:sp>
    </p:spTree>
    <p:extLst>
      <p:ext uri="{BB962C8B-B14F-4D97-AF65-F5344CB8AC3E}">
        <p14:creationId xmlns:p14="http://schemas.microsoft.com/office/powerpoint/2010/main" val="27162750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Quadrature Mixer Topology</a:t>
            </a:r>
            <a:endParaRPr lang="en-US" dirty="0"/>
          </a:p>
        </p:txBody>
      </p:sp>
      <p:grpSp>
        <p:nvGrpSpPr>
          <p:cNvPr id="5" name="Group 4"/>
          <p:cNvGrpSpPr/>
          <p:nvPr/>
        </p:nvGrpSpPr>
        <p:grpSpPr>
          <a:xfrm>
            <a:off x="1458960" y="1944457"/>
            <a:ext cx="6644366" cy="4222046"/>
            <a:chOff x="0" y="0"/>
            <a:chExt cx="3230880" cy="1936750"/>
          </a:xfrm>
        </p:grpSpPr>
        <p:grpSp>
          <p:nvGrpSpPr>
            <p:cNvPr id="6" name="Group 5"/>
            <p:cNvGrpSpPr/>
            <p:nvPr/>
          </p:nvGrpSpPr>
          <p:grpSpPr>
            <a:xfrm>
              <a:off x="30480" y="0"/>
              <a:ext cx="3146419" cy="1936750"/>
              <a:chOff x="0" y="0"/>
              <a:chExt cx="3146419" cy="1936750"/>
            </a:xfrm>
          </p:grpSpPr>
          <p:cxnSp>
            <p:nvCxnSpPr>
              <p:cNvPr id="11" name="Straight Connector 10"/>
              <p:cNvCxnSpPr/>
              <p:nvPr/>
            </p:nvCxnSpPr>
            <p:spPr>
              <a:xfrm>
                <a:off x="36214" y="1339913"/>
                <a:ext cx="1167765"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12" name="Group 11"/>
              <p:cNvGrpSpPr/>
              <p:nvPr/>
            </p:nvGrpSpPr>
            <p:grpSpPr>
              <a:xfrm>
                <a:off x="223319" y="709188"/>
                <a:ext cx="752475" cy="696594"/>
                <a:chOff x="0" y="0"/>
                <a:chExt cx="533161" cy="514133"/>
              </a:xfrm>
            </p:grpSpPr>
            <p:sp>
              <p:nvSpPr>
                <p:cNvPr id="49" name="Rectangle 48"/>
                <p:cNvSpPr/>
                <p:nvPr/>
              </p:nvSpPr>
              <p:spPr>
                <a:xfrm>
                  <a:off x="0" y="0"/>
                  <a:ext cx="533161" cy="757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1400"/>
                </a:p>
              </p:txBody>
            </p:sp>
            <p:sp>
              <p:nvSpPr>
                <p:cNvPr id="50" name="Rectangle 49"/>
                <p:cNvSpPr/>
                <p:nvPr/>
              </p:nvSpPr>
              <p:spPr>
                <a:xfrm>
                  <a:off x="0" y="438568"/>
                  <a:ext cx="532765" cy="755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1400"/>
                </a:p>
              </p:txBody>
            </p:sp>
            <p:sp>
              <p:nvSpPr>
                <p:cNvPr id="51" name="Rectangle 50"/>
                <p:cNvSpPr/>
                <p:nvPr/>
              </p:nvSpPr>
              <p:spPr>
                <a:xfrm rot="5400000">
                  <a:off x="-120391" y="235050"/>
                  <a:ext cx="372234" cy="4571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1400"/>
                </a:p>
              </p:txBody>
            </p:sp>
            <p:sp>
              <p:nvSpPr>
                <p:cNvPr id="52" name="Rectangle 51"/>
                <p:cNvSpPr/>
                <p:nvPr/>
              </p:nvSpPr>
              <p:spPr>
                <a:xfrm rot="5400000">
                  <a:off x="266581" y="229317"/>
                  <a:ext cx="372234" cy="4571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1400"/>
                </a:p>
              </p:txBody>
            </p:sp>
          </p:grpSp>
          <p:cxnSp>
            <p:nvCxnSpPr>
              <p:cNvPr id="13" name="Straight Connector 12"/>
              <p:cNvCxnSpPr/>
              <p:nvPr/>
            </p:nvCxnSpPr>
            <p:spPr>
              <a:xfrm>
                <a:off x="36214" y="757474"/>
                <a:ext cx="1167765"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14" name="Group 13"/>
              <p:cNvGrpSpPr/>
              <p:nvPr/>
            </p:nvGrpSpPr>
            <p:grpSpPr>
              <a:xfrm>
                <a:off x="1207129" y="0"/>
                <a:ext cx="1939290" cy="1936750"/>
                <a:chOff x="0" y="0"/>
                <a:chExt cx="1939290" cy="1936750"/>
              </a:xfrm>
            </p:grpSpPr>
            <p:cxnSp>
              <p:nvCxnSpPr>
                <p:cNvPr id="17" name="Straight Connector 16"/>
                <p:cNvCxnSpPr/>
                <p:nvPr/>
              </p:nvCxnSpPr>
              <p:spPr>
                <a:xfrm flipV="1">
                  <a:off x="1069975" y="561022"/>
                  <a:ext cx="0" cy="112513"/>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498475" y="757872"/>
                  <a:ext cx="24066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498475" y="1338897"/>
                  <a:ext cx="240665" cy="0"/>
                </a:xfrm>
                <a:prstGeom prst="line">
                  <a:avLst/>
                </a:prstGeom>
              </p:spPr>
              <p:style>
                <a:lnRef idx="1">
                  <a:schemeClr val="accent1"/>
                </a:lnRef>
                <a:fillRef idx="0">
                  <a:schemeClr val="accent1"/>
                </a:fillRef>
                <a:effectRef idx="0">
                  <a:schemeClr val="accent1"/>
                </a:effectRef>
                <a:fontRef idx="minor">
                  <a:schemeClr val="tx1"/>
                </a:fontRef>
              </p:style>
            </p:cxnSp>
            <p:sp>
              <p:nvSpPr>
                <p:cNvPr id="20" name="Rounded Rectangle 19"/>
                <p:cNvSpPr/>
                <p:nvPr/>
              </p:nvSpPr>
              <p:spPr>
                <a:xfrm>
                  <a:off x="0" y="1132522"/>
                  <a:ext cx="504825" cy="416560"/>
                </a:xfrm>
                <a:prstGeom prst="roundRect">
                  <a:avLst/>
                </a:prstGeom>
                <a:solidFill>
                  <a:schemeClr val="bg1"/>
                </a:solidFill>
                <a:ln>
                  <a:solidFill>
                    <a:schemeClr val="accent6">
                      <a:lumMod val="75000"/>
                    </a:schemeClr>
                  </a:solidFill>
                </a:ln>
                <a:scene3d>
                  <a:camera prst="orthographicFront">
                    <a:rot lat="0" lon="0" rev="0"/>
                  </a:camera>
                  <a:lightRig rig="threePt" dir="t">
                    <a:rot lat="0" lon="0" rev="19800000"/>
                  </a:lightRig>
                </a:scene3d>
              </p:spPr>
              <p:style>
                <a:lnRef idx="0">
                  <a:schemeClr val="accent6"/>
                </a:lnRef>
                <a:fillRef idx="3">
                  <a:schemeClr val="accent6"/>
                </a:fillRef>
                <a:effectRef idx="3">
                  <a:schemeClr val="accent6"/>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1400">
                      <a:solidFill>
                        <a:srgbClr val="000000"/>
                      </a:solidFill>
                      <a:effectLst/>
                      <a:ea typeface="Gill Sans MT"/>
                      <a:cs typeface="Arial"/>
                    </a:rPr>
                    <a:t>I/P MNW</a:t>
                  </a:r>
                </a:p>
              </p:txBody>
            </p:sp>
            <p:grpSp>
              <p:nvGrpSpPr>
                <p:cNvPr id="21" name="Group 20"/>
                <p:cNvGrpSpPr/>
                <p:nvPr/>
              </p:nvGrpSpPr>
              <p:grpSpPr>
                <a:xfrm>
                  <a:off x="739775" y="548322"/>
                  <a:ext cx="165100" cy="492125"/>
                  <a:chOff x="0" y="0"/>
                  <a:chExt cx="165100" cy="492125"/>
                </a:xfrm>
              </p:grpSpPr>
              <p:cxnSp>
                <p:nvCxnSpPr>
                  <p:cNvPr id="41" name="Straight Connector 40"/>
                  <p:cNvCxnSpPr/>
                  <p:nvPr/>
                </p:nvCxnSpPr>
                <p:spPr>
                  <a:xfrm>
                    <a:off x="57150" y="0"/>
                    <a:ext cx="10795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107950" y="0"/>
                    <a:ext cx="0" cy="163195"/>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H="1">
                    <a:off x="28575" y="161925"/>
                    <a:ext cx="7937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28575" y="161925"/>
                    <a:ext cx="0" cy="108602"/>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28575" y="266700"/>
                    <a:ext cx="7937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107950" y="269875"/>
                    <a:ext cx="0" cy="151765"/>
                  </a:xfrm>
                  <a:prstGeom prst="line">
                    <a:avLst/>
                  </a:prstGeom>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0" y="161925"/>
                    <a:ext cx="0" cy="108585"/>
                  </a:xfrm>
                  <a:prstGeom prst="line">
                    <a:avLst/>
                  </a:prstGeom>
                </p:spPr>
                <p:style>
                  <a:lnRef idx="1">
                    <a:schemeClr val="accent1"/>
                  </a:lnRef>
                  <a:fillRef idx="0">
                    <a:schemeClr val="accent1"/>
                  </a:fillRef>
                  <a:effectRef idx="0">
                    <a:schemeClr val="accent1"/>
                  </a:effectRef>
                  <a:fontRef idx="minor">
                    <a:schemeClr val="tx1"/>
                  </a:fontRef>
                </p:style>
              </p:cxnSp>
              <p:sp>
                <p:nvSpPr>
                  <p:cNvPr id="48" name="Isosceles Triangle 47"/>
                  <p:cNvSpPr/>
                  <p:nvPr/>
                </p:nvSpPr>
                <p:spPr>
                  <a:xfrm flipH="1" flipV="1">
                    <a:off x="73025" y="428625"/>
                    <a:ext cx="76200" cy="63500"/>
                  </a:xfrm>
                  <a:prstGeom prst="triangl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1400"/>
                  </a:p>
                </p:txBody>
              </p:sp>
            </p:grpSp>
            <p:grpSp>
              <p:nvGrpSpPr>
                <p:cNvPr id="22" name="Group 21"/>
                <p:cNvGrpSpPr/>
                <p:nvPr/>
              </p:nvGrpSpPr>
              <p:grpSpPr>
                <a:xfrm>
                  <a:off x="746125" y="1122997"/>
                  <a:ext cx="165100" cy="492125"/>
                  <a:chOff x="0" y="0"/>
                  <a:chExt cx="165100" cy="492125"/>
                </a:xfrm>
              </p:grpSpPr>
              <p:cxnSp>
                <p:nvCxnSpPr>
                  <p:cNvPr id="33" name="Straight Connector 32"/>
                  <p:cNvCxnSpPr/>
                  <p:nvPr/>
                </p:nvCxnSpPr>
                <p:spPr>
                  <a:xfrm>
                    <a:off x="57150" y="0"/>
                    <a:ext cx="10795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107950" y="0"/>
                    <a:ext cx="0" cy="163195"/>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H="1">
                    <a:off x="28575" y="161925"/>
                    <a:ext cx="7937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28575" y="161925"/>
                    <a:ext cx="0" cy="108602"/>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H="1">
                    <a:off x="28575" y="266700"/>
                    <a:ext cx="7937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107950" y="269875"/>
                    <a:ext cx="0" cy="151765"/>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0" y="161925"/>
                    <a:ext cx="0" cy="108585"/>
                  </a:xfrm>
                  <a:prstGeom prst="line">
                    <a:avLst/>
                  </a:prstGeom>
                </p:spPr>
                <p:style>
                  <a:lnRef idx="1">
                    <a:schemeClr val="accent1"/>
                  </a:lnRef>
                  <a:fillRef idx="0">
                    <a:schemeClr val="accent1"/>
                  </a:fillRef>
                  <a:effectRef idx="0">
                    <a:schemeClr val="accent1"/>
                  </a:effectRef>
                  <a:fontRef idx="minor">
                    <a:schemeClr val="tx1"/>
                  </a:fontRef>
                </p:style>
              </p:cxnSp>
              <p:sp>
                <p:nvSpPr>
                  <p:cNvPr id="40" name="Isosceles Triangle 39"/>
                  <p:cNvSpPr/>
                  <p:nvPr/>
                </p:nvSpPr>
                <p:spPr>
                  <a:xfrm flipH="1" flipV="1">
                    <a:off x="73025" y="428625"/>
                    <a:ext cx="76200" cy="63500"/>
                  </a:xfrm>
                  <a:prstGeom prst="triangl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1400"/>
                  </a:p>
                </p:txBody>
              </p:sp>
            </p:grpSp>
            <p:sp>
              <p:nvSpPr>
                <p:cNvPr id="23" name="Rounded Rectangle 22"/>
                <p:cNvSpPr/>
                <p:nvPr/>
              </p:nvSpPr>
              <p:spPr>
                <a:xfrm>
                  <a:off x="6350" y="554672"/>
                  <a:ext cx="504825" cy="416560"/>
                </a:xfrm>
                <a:prstGeom prst="roundRect">
                  <a:avLst/>
                </a:prstGeom>
                <a:solidFill>
                  <a:schemeClr val="bg1"/>
                </a:solidFill>
                <a:ln>
                  <a:solidFill>
                    <a:schemeClr val="accent6">
                      <a:lumMod val="75000"/>
                    </a:schemeClr>
                  </a:solidFill>
                </a:ln>
                <a:scene3d>
                  <a:camera prst="orthographicFront">
                    <a:rot lat="0" lon="0" rev="0"/>
                  </a:camera>
                  <a:lightRig rig="threePt" dir="t">
                    <a:rot lat="0" lon="0" rev="19800000"/>
                  </a:lightRig>
                </a:scene3d>
              </p:spPr>
              <p:style>
                <a:lnRef idx="0">
                  <a:schemeClr val="accent6"/>
                </a:lnRef>
                <a:fillRef idx="3">
                  <a:schemeClr val="accent6"/>
                </a:fillRef>
                <a:effectRef idx="3">
                  <a:schemeClr val="accent6"/>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1400" dirty="0">
                      <a:solidFill>
                        <a:srgbClr val="000000"/>
                      </a:solidFill>
                      <a:effectLst/>
                      <a:ea typeface="Gill Sans MT"/>
                      <a:cs typeface="Arial"/>
                    </a:rPr>
                    <a:t>I/P MNW</a:t>
                  </a:r>
                </a:p>
              </p:txBody>
            </p:sp>
            <p:sp>
              <p:nvSpPr>
                <p:cNvPr id="24" name="Rounded Rectangle 23"/>
                <p:cNvSpPr/>
                <p:nvPr/>
              </p:nvSpPr>
              <p:spPr>
                <a:xfrm rot="16200000">
                  <a:off x="771525" y="173672"/>
                  <a:ext cx="596900" cy="249555"/>
                </a:xfrm>
                <a:prstGeom prst="roundRect">
                  <a:avLst/>
                </a:prstGeom>
                <a:solidFill>
                  <a:schemeClr val="bg1"/>
                </a:solidFill>
                <a:ln>
                  <a:solidFill>
                    <a:schemeClr val="accent6">
                      <a:lumMod val="75000"/>
                    </a:schemeClr>
                  </a:solidFill>
                </a:ln>
                <a:scene3d>
                  <a:camera prst="orthographicFront">
                    <a:rot lat="0" lon="0" rev="0"/>
                  </a:camera>
                  <a:lightRig rig="threePt" dir="t">
                    <a:rot lat="0" lon="0" rev="19800000"/>
                  </a:lightRig>
                </a:scene3d>
              </p:spPr>
              <p:style>
                <a:lnRef idx="0">
                  <a:schemeClr val="accent5"/>
                </a:lnRef>
                <a:fillRef idx="3">
                  <a:schemeClr val="accent5"/>
                </a:fillRef>
                <a:effectRef idx="3">
                  <a:schemeClr val="accent5"/>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1400">
                      <a:solidFill>
                        <a:srgbClr val="000000"/>
                      </a:solidFill>
                      <a:effectLst/>
                      <a:ea typeface="Gill Sans MT"/>
                      <a:cs typeface="Arial"/>
                    </a:rPr>
                    <a:t>RF Short</a:t>
                  </a:r>
                </a:p>
              </p:txBody>
            </p:sp>
            <p:sp>
              <p:nvSpPr>
                <p:cNvPr id="25" name="Rounded Rectangle 24"/>
                <p:cNvSpPr/>
                <p:nvPr/>
              </p:nvSpPr>
              <p:spPr>
                <a:xfrm rot="16200000">
                  <a:off x="771525" y="1513522"/>
                  <a:ext cx="596900" cy="249555"/>
                </a:xfrm>
                <a:prstGeom prst="roundRect">
                  <a:avLst/>
                </a:prstGeom>
                <a:solidFill>
                  <a:schemeClr val="bg1"/>
                </a:solidFill>
                <a:ln>
                  <a:solidFill>
                    <a:schemeClr val="accent6">
                      <a:lumMod val="75000"/>
                    </a:schemeClr>
                  </a:solidFill>
                </a:ln>
                <a:scene3d>
                  <a:camera prst="orthographicFront">
                    <a:rot lat="0" lon="0" rev="0"/>
                  </a:camera>
                  <a:lightRig rig="threePt" dir="t">
                    <a:rot lat="0" lon="0" rev="19800000"/>
                  </a:lightRig>
                </a:scene3d>
              </p:spPr>
              <p:style>
                <a:lnRef idx="0">
                  <a:schemeClr val="accent5"/>
                </a:lnRef>
                <a:fillRef idx="3">
                  <a:schemeClr val="accent5"/>
                </a:fillRef>
                <a:effectRef idx="3">
                  <a:schemeClr val="accent5"/>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1400">
                      <a:solidFill>
                        <a:srgbClr val="000000"/>
                      </a:solidFill>
                      <a:effectLst/>
                      <a:ea typeface="Gill Sans MT"/>
                      <a:cs typeface="Arial"/>
                    </a:rPr>
                    <a:t>RF Short</a:t>
                  </a:r>
                </a:p>
              </p:txBody>
            </p:sp>
            <p:cxnSp>
              <p:nvCxnSpPr>
                <p:cNvPr id="26" name="Straight Connector 25"/>
                <p:cNvCxnSpPr/>
                <p:nvPr/>
              </p:nvCxnSpPr>
              <p:spPr>
                <a:xfrm>
                  <a:off x="847725" y="1234122"/>
                  <a:ext cx="1047750" cy="0"/>
                </a:xfrm>
                <a:prstGeom prst="line">
                  <a:avLst/>
                </a:prstGeom>
              </p:spPr>
              <p:style>
                <a:lnRef idx="1">
                  <a:schemeClr val="accent1"/>
                </a:lnRef>
                <a:fillRef idx="0">
                  <a:schemeClr val="accent1"/>
                </a:fillRef>
                <a:effectRef idx="0">
                  <a:schemeClr val="accent1"/>
                </a:effectRef>
                <a:fontRef idx="minor">
                  <a:schemeClr val="tx1"/>
                </a:fontRef>
              </p:style>
            </p:cxnSp>
            <p:sp>
              <p:nvSpPr>
                <p:cNvPr id="27" name="Oval 26"/>
                <p:cNvSpPr/>
                <p:nvPr/>
              </p:nvSpPr>
              <p:spPr>
                <a:xfrm>
                  <a:off x="1895475" y="646747"/>
                  <a:ext cx="43815" cy="40640"/>
                </a:xfrm>
                <a:prstGeom prst="ellipse">
                  <a:avLst/>
                </a:prstGeom>
              </p:spPr>
              <p:style>
                <a:lnRef idx="0">
                  <a:schemeClr val="accent6"/>
                </a:lnRef>
                <a:fillRef idx="3">
                  <a:schemeClr val="accent6"/>
                </a:fillRef>
                <a:effectRef idx="3">
                  <a:schemeClr val="accent6"/>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1400"/>
                </a:p>
              </p:txBody>
            </p:sp>
            <p:sp>
              <p:nvSpPr>
                <p:cNvPr id="28" name="Oval 27"/>
                <p:cNvSpPr/>
                <p:nvPr/>
              </p:nvSpPr>
              <p:spPr>
                <a:xfrm>
                  <a:off x="1895475" y="1211897"/>
                  <a:ext cx="43815" cy="40640"/>
                </a:xfrm>
                <a:prstGeom prst="ellipse">
                  <a:avLst/>
                </a:prstGeom>
              </p:spPr>
              <p:style>
                <a:lnRef idx="0">
                  <a:schemeClr val="accent6"/>
                </a:lnRef>
                <a:fillRef idx="3">
                  <a:schemeClr val="accent6"/>
                </a:fillRef>
                <a:effectRef idx="3">
                  <a:schemeClr val="accent6"/>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1400"/>
                </a:p>
              </p:txBody>
            </p:sp>
            <p:sp>
              <p:nvSpPr>
                <p:cNvPr id="29" name="Rounded Rectangle 28"/>
                <p:cNvSpPr/>
                <p:nvPr/>
              </p:nvSpPr>
              <p:spPr>
                <a:xfrm>
                  <a:off x="1235075" y="1056322"/>
                  <a:ext cx="504825" cy="416560"/>
                </a:xfrm>
                <a:prstGeom prst="roundRect">
                  <a:avLst/>
                </a:prstGeom>
                <a:solidFill>
                  <a:schemeClr val="bg1"/>
                </a:solidFill>
                <a:ln>
                  <a:solidFill>
                    <a:schemeClr val="accent6">
                      <a:lumMod val="75000"/>
                    </a:schemeClr>
                  </a:solidFill>
                </a:ln>
                <a:scene3d>
                  <a:camera prst="orthographicFront">
                    <a:rot lat="0" lon="0" rev="0"/>
                  </a:camera>
                  <a:lightRig rig="threePt" dir="t">
                    <a:rot lat="0" lon="0" rev="19800000"/>
                  </a:lightRig>
                </a:scene3d>
              </p:spPr>
              <p:style>
                <a:lnRef idx="0">
                  <a:schemeClr val="accent6"/>
                </a:lnRef>
                <a:fillRef idx="3">
                  <a:schemeClr val="accent6"/>
                </a:fillRef>
                <a:effectRef idx="3">
                  <a:schemeClr val="accent6"/>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1400" dirty="0">
                      <a:solidFill>
                        <a:srgbClr val="000000"/>
                      </a:solidFill>
                      <a:ea typeface="Gill Sans MT"/>
                      <a:cs typeface="Arial"/>
                    </a:rPr>
                    <a:t>O</a:t>
                  </a:r>
                  <a:r>
                    <a:rPr lang="en-US" sz="1400" dirty="0" smtClean="0">
                      <a:solidFill>
                        <a:srgbClr val="000000"/>
                      </a:solidFill>
                      <a:effectLst/>
                      <a:ea typeface="Gill Sans MT"/>
                      <a:cs typeface="Arial"/>
                    </a:rPr>
                    <a:t>/P </a:t>
                  </a:r>
                  <a:r>
                    <a:rPr lang="en-US" sz="1400" dirty="0">
                      <a:solidFill>
                        <a:srgbClr val="000000"/>
                      </a:solidFill>
                      <a:effectLst/>
                      <a:ea typeface="Gill Sans MT"/>
                      <a:cs typeface="Arial"/>
                    </a:rPr>
                    <a:t>MNW</a:t>
                  </a:r>
                </a:p>
              </p:txBody>
            </p:sp>
            <p:cxnSp>
              <p:nvCxnSpPr>
                <p:cNvPr id="30" name="Straight Connector 29"/>
                <p:cNvCxnSpPr/>
                <p:nvPr/>
              </p:nvCxnSpPr>
              <p:spPr>
                <a:xfrm>
                  <a:off x="847725" y="668972"/>
                  <a:ext cx="1047750" cy="0"/>
                </a:xfrm>
                <a:prstGeom prst="line">
                  <a:avLst/>
                </a:prstGeom>
              </p:spPr>
              <p:style>
                <a:lnRef idx="1">
                  <a:schemeClr val="accent1"/>
                </a:lnRef>
                <a:fillRef idx="0">
                  <a:schemeClr val="accent1"/>
                </a:fillRef>
                <a:effectRef idx="0">
                  <a:schemeClr val="accent1"/>
                </a:effectRef>
                <a:fontRef idx="minor">
                  <a:schemeClr val="tx1"/>
                </a:fontRef>
              </p:style>
            </p:cxnSp>
            <p:sp>
              <p:nvSpPr>
                <p:cNvPr id="31" name="Rounded Rectangle 30"/>
                <p:cNvSpPr/>
                <p:nvPr/>
              </p:nvSpPr>
              <p:spPr>
                <a:xfrm>
                  <a:off x="1241425" y="475297"/>
                  <a:ext cx="504825" cy="416560"/>
                </a:xfrm>
                <a:prstGeom prst="roundRect">
                  <a:avLst/>
                </a:prstGeom>
                <a:solidFill>
                  <a:schemeClr val="bg1"/>
                </a:solidFill>
                <a:ln>
                  <a:solidFill>
                    <a:schemeClr val="accent6">
                      <a:lumMod val="75000"/>
                    </a:schemeClr>
                  </a:solidFill>
                </a:ln>
                <a:scene3d>
                  <a:camera prst="orthographicFront">
                    <a:rot lat="0" lon="0" rev="0"/>
                  </a:camera>
                  <a:lightRig rig="threePt" dir="t">
                    <a:rot lat="0" lon="0" rev="19800000"/>
                  </a:lightRig>
                </a:scene3d>
              </p:spPr>
              <p:style>
                <a:lnRef idx="0">
                  <a:schemeClr val="accent6"/>
                </a:lnRef>
                <a:fillRef idx="3">
                  <a:schemeClr val="accent6"/>
                </a:fillRef>
                <a:effectRef idx="3">
                  <a:schemeClr val="accent6"/>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1400" dirty="0">
                      <a:solidFill>
                        <a:srgbClr val="000000"/>
                      </a:solidFill>
                      <a:ea typeface="Gill Sans MT"/>
                      <a:cs typeface="Arial"/>
                    </a:rPr>
                    <a:t>O</a:t>
                  </a:r>
                  <a:r>
                    <a:rPr lang="en-US" sz="1400" dirty="0" smtClean="0">
                      <a:solidFill>
                        <a:srgbClr val="000000"/>
                      </a:solidFill>
                      <a:effectLst/>
                      <a:ea typeface="Gill Sans MT"/>
                      <a:cs typeface="Arial"/>
                    </a:rPr>
                    <a:t>/P </a:t>
                  </a:r>
                  <a:r>
                    <a:rPr lang="en-US" sz="1400" dirty="0">
                      <a:solidFill>
                        <a:srgbClr val="000000"/>
                      </a:solidFill>
                      <a:effectLst/>
                      <a:ea typeface="Gill Sans MT"/>
                      <a:cs typeface="Arial"/>
                    </a:rPr>
                    <a:t>MNW</a:t>
                  </a:r>
                </a:p>
              </p:txBody>
            </p:sp>
            <p:cxnSp>
              <p:nvCxnSpPr>
                <p:cNvPr id="32" name="Straight Connector 31"/>
                <p:cNvCxnSpPr/>
                <p:nvPr/>
              </p:nvCxnSpPr>
              <p:spPr>
                <a:xfrm flipV="1">
                  <a:off x="1066800" y="1227772"/>
                  <a:ext cx="0" cy="112395"/>
                </a:xfrm>
                <a:prstGeom prst="line">
                  <a:avLst/>
                </a:prstGeom>
              </p:spPr>
              <p:style>
                <a:lnRef idx="1">
                  <a:schemeClr val="accent1"/>
                </a:lnRef>
                <a:fillRef idx="0">
                  <a:schemeClr val="accent1"/>
                </a:fillRef>
                <a:effectRef idx="0">
                  <a:schemeClr val="accent1"/>
                </a:effectRef>
                <a:fontRef idx="minor">
                  <a:schemeClr val="tx1"/>
                </a:fontRef>
              </p:style>
            </p:cxnSp>
          </p:grpSp>
          <p:sp>
            <p:nvSpPr>
              <p:cNvPr id="15" name="Oval 14"/>
              <p:cNvSpPr/>
              <p:nvPr/>
            </p:nvSpPr>
            <p:spPr>
              <a:xfrm>
                <a:off x="0" y="733271"/>
                <a:ext cx="43815" cy="40640"/>
              </a:xfrm>
              <a:prstGeom prst="ellipse">
                <a:avLst/>
              </a:prstGeom>
            </p:spPr>
            <p:style>
              <a:lnRef idx="0">
                <a:schemeClr val="accent6"/>
              </a:lnRef>
              <a:fillRef idx="3">
                <a:schemeClr val="accent6"/>
              </a:fillRef>
              <a:effectRef idx="3">
                <a:schemeClr val="accent6"/>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1400"/>
              </a:p>
            </p:txBody>
          </p:sp>
          <p:sp>
            <p:nvSpPr>
              <p:cNvPr id="16" name="Oval 15"/>
              <p:cNvSpPr/>
              <p:nvPr/>
            </p:nvSpPr>
            <p:spPr>
              <a:xfrm>
                <a:off x="0" y="1318788"/>
                <a:ext cx="43815" cy="40640"/>
              </a:xfrm>
              <a:prstGeom prst="ellipse">
                <a:avLst/>
              </a:prstGeom>
            </p:spPr>
            <p:style>
              <a:lnRef idx="0">
                <a:schemeClr val="accent6"/>
              </a:lnRef>
              <a:fillRef idx="3">
                <a:schemeClr val="accent6"/>
              </a:fillRef>
              <a:effectRef idx="3">
                <a:schemeClr val="accent6"/>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1400"/>
              </a:p>
            </p:txBody>
          </p:sp>
        </p:grpSp>
        <p:sp>
          <p:nvSpPr>
            <p:cNvPr id="7" name="Text Box 2"/>
            <p:cNvSpPr txBox="1">
              <a:spLocks noChangeArrowheads="1"/>
            </p:cNvSpPr>
            <p:nvPr/>
          </p:nvSpPr>
          <p:spPr bwMode="auto">
            <a:xfrm>
              <a:off x="12192" y="573024"/>
              <a:ext cx="182880" cy="160247"/>
            </a:xfrm>
            <a:prstGeom prst="rect">
              <a:avLst/>
            </a:prstGeom>
            <a:noFill/>
            <a:ln w="9525">
              <a:noFill/>
              <a:miter lim="800000"/>
              <a:headEnd/>
              <a:tailEnd/>
            </a:ln>
          </p:spPr>
          <p:txBody>
            <a:bodyPr rot="0" vert="horz" wrap="square" lIns="91440" tIns="45720" rIns="91440" bIns="45720" anchor="t" anchorCtr="0">
              <a:noAutofit/>
            </a:bodyPr>
            <a:lstStyle/>
            <a:p>
              <a:pPr marL="0" marR="0">
                <a:lnSpc>
                  <a:spcPct val="115000"/>
                </a:lnSpc>
                <a:spcBef>
                  <a:spcPts val="0"/>
                </a:spcBef>
                <a:spcAft>
                  <a:spcPts val="1000"/>
                </a:spcAft>
              </a:pPr>
              <a:r>
                <a:rPr lang="en-US" sz="1400">
                  <a:solidFill>
                    <a:srgbClr val="000000"/>
                  </a:solidFill>
                  <a:effectLst/>
                  <a:ea typeface="Gill Sans MT"/>
                  <a:cs typeface="Arial"/>
                </a:rPr>
                <a:t>RF</a:t>
              </a:r>
            </a:p>
          </p:txBody>
        </p:sp>
        <p:sp>
          <p:nvSpPr>
            <p:cNvPr id="8" name="Text Box 2"/>
            <p:cNvSpPr txBox="1">
              <a:spLocks noChangeArrowheads="1"/>
            </p:cNvSpPr>
            <p:nvPr/>
          </p:nvSpPr>
          <p:spPr bwMode="auto">
            <a:xfrm>
              <a:off x="0" y="1176528"/>
              <a:ext cx="195072" cy="142260"/>
            </a:xfrm>
            <a:prstGeom prst="rect">
              <a:avLst/>
            </a:prstGeom>
            <a:noFill/>
            <a:ln w="9525">
              <a:noFill/>
              <a:miter lim="800000"/>
              <a:headEnd/>
              <a:tailEnd/>
            </a:ln>
          </p:spPr>
          <p:txBody>
            <a:bodyPr rot="0" vert="horz" wrap="square" lIns="91440" tIns="45720" rIns="91440" bIns="45720" anchor="t" anchorCtr="0">
              <a:noAutofit/>
            </a:bodyPr>
            <a:lstStyle/>
            <a:p>
              <a:pPr marL="0" marR="0">
                <a:lnSpc>
                  <a:spcPct val="115000"/>
                </a:lnSpc>
                <a:spcBef>
                  <a:spcPts val="0"/>
                </a:spcBef>
                <a:spcAft>
                  <a:spcPts val="1000"/>
                </a:spcAft>
              </a:pPr>
              <a:r>
                <a:rPr lang="en-US" sz="1400" dirty="0">
                  <a:solidFill>
                    <a:srgbClr val="000000"/>
                  </a:solidFill>
                  <a:effectLst/>
                  <a:ea typeface="Gill Sans MT"/>
                  <a:cs typeface="Arial"/>
                </a:rPr>
                <a:t>LO</a:t>
              </a:r>
            </a:p>
          </p:txBody>
        </p:sp>
        <p:sp>
          <p:nvSpPr>
            <p:cNvPr id="9" name="Text Box 2"/>
            <p:cNvSpPr txBox="1">
              <a:spLocks noChangeArrowheads="1"/>
            </p:cNvSpPr>
            <p:nvPr/>
          </p:nvSpPr>
          <p:spPr bwMode="auto">
            <a:xfrm>
              <a:off x="2980944" y="475488"/>
              <a:ext cx="249936" cy="200660"/>
            </a:xfrm>
            <a:prstGeom prst="rect">
              <a:avLst/>
            </a:prstGeom>
            <a:noFill/>
            <a:ln w="9525">
              <a:noFill/>
              <a:miter lim="800000"/>
              <a:headEnd/>
              <a:tailEnd/>
            </a:ln>
          </p:spPr>
          <p:txBody>
            <a:bodyPr rot="0" vert="horz" wrap="square" lIns="91440" tIns="45720" rIns="91440" bIns="45720" anchor="t" anchorCtr="0">
              <a:noAutofit/>
            </a:bodyPr>
            <a:lstStyle/>
            <a:p>
              <a:pPr marL="0" marR="0">
                <a:lnSpc>
                  <a:spcPct val="115000"/>
                </a:lnSpc>
                <a:spcBef>
                  <a:spcPts val="0"/>
                </a:spcBef>
                <a:spcAft>
                  <a:spcPts val="1000"/>
                </a:spcAft>
              </a:pPr>
              <a:r>
                <a:rPr lang="en-US" sz="1400">
                  <a:solidFill>
                    <a:srgbClr val="000000"/>
                  </a:solidFill>
                  <a:effectLst/>
                  <a:ea typeface="Gill Sans MT"/>
                  <a:cs typeface="Arial"/>
                </a:rPr>
                <a:t>+</a:t>
              </a:r>
            </a:p>
          </p:txBody>
        </p:sp>
        <p:sp>
          <p:nvSpPr>
            <p:cNvPr id="10" name="Text Box 2"/>
            <p:cNvSpPr txBox="1">
              <a:spLocks noChangeArrowheads="1"/>
            </p:cNvSpPr>
            <p:nvPr/>
          </p:nvSpPr>
          <p:spPr bwMode="auto">
            <a:xfrm>
              <a:off x="2962656" y="1011936"/>
              <a:ext cx="264160" cy="263525"/>
            </a:xfrm>
            <a:prstGeom prst="rect">
              <a:avLst/>
            </a:prstGeom>
            <a:noFill/>
            <a:ln w="9525">
              <a:noFill/>
              <a:miter lim="800000"/>
              <a:headEnd/>
              <a:tailEnd/>
            </a:ln>
          </p:spPr>
          <p:txBody>
            <a:bodyPr rot="0" vert="horz" wrap="square" lIns="91440" tIns="45720" rIns="91440" bIns="45720" anchor="t" anchorCtr="0">
              <a:noAutofit/>
            </a:bodyPr>
            <a:lstStyle/>
            <a:p>
              <a:pPr marL="0" marR="0">
                <a:lnSpc>
                  <a:spcPct val="115000"/>
                </a:lnSpc>
                <a:spcBef>
                  <a:spcPts val="0"/>
                </a:spcBef>
                <a:spcAft>
                  <a:spcPts val="1000"/>
                </a:spcAft>
              </a:pPr>
              <a:r>
                <a:rPr lang="en-US" sz="1400">
                  <a:solidFill>
                    <a:srgbClr val="000000"/>
                  </a:solidFill>
                  <a:effectLst/>
                  <a:ea typeface="Gill Sans MT"/>
                  <a:cs typeface="Arial"/>
                </a:rPr>
                <a:t>_</a:t>
              </a:r>
            </a:p>
          </p:txBody>
        </p:sp>
      </p:grpSp>
    </p:spTree>
    <p:extLst>
      <p:ext uri="{BB962C8B-B14F-4D97-AF65-F5344CB8AC3E}">
        <p14:creationId xmlns:p14="http://schemas.microsoft.com/office/powerpoint/2010/main" val="5016910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Mixer Operating Principle</a:t>
            </a:r>
            <a:endParaRPr lang="en-US" dirty="0"/>
          </a:p>
        </p:txBody>
      </p:sp>
      <p:grpSp>
        <p:nvGrpSpPr>
          <p:cNvPr id="3" name="Group 2"/>
          <p:cNvGrpSpPr/>
          <p:nvPr/>
        </p:nvGrpSpPr>
        <p:grpSpPr>
          <a:xfrm>
            <a:off x="3102770" y="1887951"/>
            <a:ext cx="6096000" cy="3583924"/>
            <a:chOff x="0" y="0"/>
            <a:chExt cx="2913888" cy="1660652"/>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384" y="48768"/>
              <a:ext cx="1042416" cy="140208"/>
            </a:xfrm>
            <a:prstGeom prst="rect">
              <a:avLst/>
            </a:prstGeom>
            <a:noFill/>
            <a:ln>
              <a:noFill/>
            </a:ln>
            <a:effectLst/>
            <a:extLst/>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011936"/>
              <a:ext cx="1091184" cy="158496"/>
            </a:xfrm>
            <a:prstGeom prst="rect">
              <a:avLst/>
            </a:prstGeom>
            <a:noFill/>
            <a:ln>
              <a:noFill/>
            </a:ln>
            <a:effectLst/>
            <a:extLst/>
          </p:spPr>
        </p:pic>
        <p:sp>
          <p:nvSpPr>
            <p:cNvPr id="6" name="Rectangle 5"/>
            <p:cNvSpPr/>
            <p:nvPr/>
          </p:nvSpPr>
          <p:spPr>
            <a:xfrm>
              <a:off x="329184" y="249936"/>
              <a:ext cx="752475" cy="10223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7" name="Rectangle 6"/>
            <p:cNvSpPr/>
            <p:nvPr/>
          </p:nvSpPr>
          <p:spPr>
            <a:xfrm>
              <a:off x="329184" y="847344"/>
              <a:ext cx="751840" cy="10223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8" name="Rectangle 7"/>
            <p:cNvSpPr/>
            <p:nvPr/>
          </p:nvSpPr>
          <p:spPr>
            <a:xfrm rot="5400000">
              <a:off x="170688" y="566928"/>
              <a:ext cx="504190" cy="6413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9" name="Rectangle 8"/>
            <p:cNvSpPr/>
            <p:nvPr/>
          </p:nvSpPr>
          <p:spPr>
            <a:xfrm rot="5400000">
              <a:off x="719328" y="572151"/>
              <a:ext cx="504190" cy="6413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0" name="Right Arrow 9"/>
            <p:cNvSpPr/>
            <p:nvPr/>
          </p:nvSpPr>
          <p:spPr>
            <a:xfrm>
              <a:off x="79248" y="237744"/>
              <a:ext cx="218440" cy="115570"/>
            </a:xfrm>
            <a:prstGeom prst="rightArrow">
              <a:avLst/>
            </a:prstGeom>
          </p:spPr>
          <p:style>
            <a:lnRef idx="0">
              <a:schemeClr val="accent3"/>
            </a:lnRef>
            <a:fillRef idx="3">
              <a:schemeClr val="accent3"/>
            </a:fillRef>
            <a:effectRef idx="3">
              <a:schemeClr val="accent3"/>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1" name="Right Arrow 10"/>
            <p:cNvSpPr/>
            <p:nvPr/>
          </p:nvSpPr>
          <p:spPr>
            <a:xfrm>
              <a:off x="79248" y="829056"/>
              <a:ext cx="218440" cy="115570"/>
            </a:xfrm>
            <a:prstGeom prst="rightArrow">
              <a:avLst/>
            </a:prstGeom>
          </p:spPr>
          <p:style>
            <a:lnRef idx="0">
              <a:schemeClr val="accent3"/>
            </a:lnRef>
            <a:fillRef idx="3">
              <a:schemeClr val="accent3"/>
            </a:fillRef>
            <a:effectRef idx="3">
              <a:schemeClr val="accent3"/>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2" name="Right Arrow 11"/>
            <p:cNvSpPr/>
            <p:nvPr/>
          </p:nvSpPr>
          <p:spPr>
            <a:xfrm>
              <a:off x="1097280" y="225552"/>
              <a:ext cx="218440" cy="115570"/>
            </a:xfrm>
            <a:prstGeom prst="rightArrow">
              <a:avLst/>
            </a:prstGeom>
          </p:spPr>
          <p:style>
            <a:lnRef idx="0">
              <a:schemeClr val="accent3"/>
            </a:lnRef>
            <a:fillRef idx="3">
              <a:schemeClr val="accent3"/>
            </a:fillRef>
            <a:effectRef idx="3">
              <a:schemeClr val="accent3"/>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3" name="Right Arrow 12"/>
            <p:cNvSpPr/>
            <p:nvPr/>
          </p:nvSpPr>
          <p:spPr>
            <a:xfrm>
              <a:off x="1097280" y="822960"/>
              <a:ext cx="218440" cy="115570"/>
            </a:xfrm>
            <a:prstGeom prst="rightArrow">
              <a:avLst/>
            </a:prstGeom>
          </p:spPr>
          <p:style>
            <a:lnRef idx="0">
              <a:schemeClr val="accent3"/>
            </a:lnRef>
            <a:fillRef idx="3">
              <a:schemeClr val="accent3"/>
            </a:fillRef>
            <a:effectRef idx="3">
              <a:schemeClr val="accent3"/>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47884" y="348077"/>
              <a:ext cx="1237488" cy="286512"/>
            </a:xfrm>
            <a:prstGeom prst="rect">
              <a:avLst/>
            </a:prstGeom>
            <a:noFill/>
            <a:ln>
              <a:noFill/>
            </a:ln>
            <a:effectLst/>
            <a:extLst/>
          </p:spPr>
        </p:pic>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18318" y="1270136"/>
              <a:ext cx="1267968" cy="286512"/>
            </a:xfrm>
            <a:prstGeom prst="rect">
              <a:avLst/>
            </a:prstGeom>
            <a:noFill/>
            <a:ln>
              <a:noFill/>
            </a:ln>
            <a:effectLst/>
            <a:extLst/>
          </p:spPr>
        </p:pic>
        <p:pic>
          <p:nvPicPr>
            <p:cNvPr id="16" name="Picture 15"/>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15568" y="0"/>
              <a:ext cx="195072" cy="231648"/>
            </a:xfrm>
            <a:prstGeom prst="rect">
              <a:avLst/>
            </a:prstGeom>
            <a:noFill/>
            <a:ln>
              <a:noFill/>
            </a:ln>
            <a:effectLst/>
            <a:extLst/>
          </p:spPr>
        </p:pic>
        <p:pic>
          <p:nvPicPr>
            <p:cNvPr id="17" name="Picture 16"/>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91184" y="950976"/>
              <a:ext cx="195072" cy="231648"/>
            </a:xfrm>
            <a:prstGeom prst="rect">
              <a:avLst/>
            </a:prstGeom>
            <a:noFill/>
            <a:ln>
              <a:noFill/>
            </a:ln>
            <a:effectLst/>
            <a:extLst/>
          </p:spPr>
        </p:pic>
        <p:pic>
          <p:nvPicPr>
            <p:cNvPr id="18" name="Picture 17"/>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706624" y="286512"/>
              <a:ext cx="207264" cy="207264"/>
            </a:xfrm>
            <a:prstGeom prst="rect">
              <a:avLst/>
            </a:prstGeom>
            <a:noFill/>
            <a:ln>
              <a:noFill/>
            </a:ln>
            <a:effectLst/>
            <a:extLst/>
          </p:spPr>
        </p:pic>
        <p:pic>
          <p:nvPicPr>
            <p:cNvPr id="19" name="Picture 18"/>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688336" y="1170432"/>
              <a:ext cx="207264" cy="207264"/>
            </a:xfrm>
            <a:prstGeom prst="rect">
              <a:avLst/>
            </a:prstGeom>
            <a:noFill/>
            <a:ln>
              <a:noFill/>
            </a:ln>
            <a:effectLst/>
            <a:extLst/>
          </p:spPr>
        </p:pic>
        <p:grpSp>
          <p:nvGrpSpPr>
            <p:cNvPr id="20" name="Group 19"/>
            <p:cNvGrpSpPr/>
            <p:nvPr/>
          </p:nvGrpSpPr>
          <p:grpSpPr>
            <a:xfrm>
              <a:off x="2535936" y="286512"/>
              <a:ext cx="168910" cy="490220"/>
              <a:chOff x="0" y="0"/>
              <a:chExt cx="168910" cy="490220"/>
            </a:xfrm>
          </p:grpSpPr>
          <p:grpSp>
            <p:nvGrpSpPr>
              <p:cNvPr id="31" name="Group 30"/>
              <p:cNvGrpSpPr/>
              <p:nvPr/>
            </p:nvGrpSpPr>
            <p:grpSpPr>
              <a:xfrm>
                <a:off x="0" y="0"/>
                <a:ext cx="168910" cy="490220"/>
                <a:chOff x="0" y="0"/>
                <a:chExt cx="168910" cy="490220"/>
              </a:xfrm>
            </p:grpSpPr>
            <p:cxnSp>
              <p:nvCxnSpPr>
                <p:cNvPr id="33" name="Straight Connector 32"/>
                <p:cNvCxnSpPr/>
                <p:nvPr/>
              </p:nvCxnSpPr>
              <p:spPr>
                <a:xfrm>
                  <a:off x="60960" y="0"/>
                  <a:ext cx="10795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109728" y="0"/>
                  <a:ext cx="0" cy="163195"/>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H="1">
                  <a:off x="30480" y="158496"/>
                  <a:ext cx="7937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30480" y="268224"/>
                  <a:ext cx="7937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109728" y="268224"/>
                  <a:ext cx="0" cy="151765"/>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0" y="158496"/>
                  <a:ext cx="0" cy="108585"/>
                </a:xfrm>
                <a:prstGeom prst="line">
                  <a:avLst/>
                </a:prstGeom>
              </p:spPr>
              <p:style>
                <a:lnRef idx="1">
                  <a:schemeClr val="accent1"/>
                </a:lnRef>
                <a:fillRef idx="0">
                  <a:schemeClr val="accent1"/>
                </a:fillRef>
                <a:effectRef idx="0">
                  <a:schemeClr val="accent1"/>
                </a:effectRef>
                <a:fontRef idx="minor">
                  <a:schemeClr val="tx1"/>
                </a:fontRef>
              </p:style>
            </p:cxnSp>
            <p:sp>
              <p:nvSpPr>
                <p:cNvPr id="39" name="Isosceles Triangle 38"/>
                <p:cNvSpPr/>
                <p:nvPr/>
              </p:nvSpPr>
              <p:spPr>
                <a:xfrm flipH="1" flipV="1">
                  <a:off x="73152" y="426720"/>
                  <a:ext cx="76200" cy="63500"/>
                </a:xfrm>
                <a:prstGeom prst="triangl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cxnSp>
            <p:nvCxnSpPr>
              <p:cNvPr id="32" name="Straight Connector 31"/>
              <p:cNvCxnSpPr/>
              <p:nvPr/>
            </p:nvCxnSpPr>
            <p:spPr>
              <a:xfrm>
                <a:off x="36576" y="152400"/>
                <a:ext cx="0" cy="108585"/>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21" name="Group 20"/>
            <p:cNvGrpSpPr/>
            <p:nvPr/>
          </p:nvGrpSpPr>
          <p:grpSpPr>
            <a:xfrm>
              <a:off x="2511552" y="1170432"/>
              <a:ext cx="168910" cy="490220"/>
              <a:chOff x="0" y="0"/>
              <a:chExt cx="168910" cy="490220"/>
            </a:xfrm>
          </p:grpSpPr>
          <p:grpSp>
            <p:nvGrpSpPr>
              <p:cNvPr id="22" name="Group 21"/>
              <p:cNvGrpSpPr/>
              <p:nvPr/>
            </p:nvGrpSpPr>
            <p:grpSpPr>
              <a:xfrm>
                <a:off x="0" y="0"/>
                <a:ext cx="168910" cy="490220"/>
                <a:chOff x="0" y="0"/>
                <a:chExt cx="168910" cy="490220"/>
              </a:xfrm>
            </p:grpSpPr>
            <p:cxnSp>
              <p:nvCxnSpPr>
                <p:cNvPr id="24" name="Straight Connector 23"/>
                <p:cNvCxnSpPr/>
                <p:nvPr/>
              </p:nvCxnSpPr>
              <p:spPr>
                <a:xfrm>
                  <a:off x="60960" y="0"/>
                  <a:ext cx="10795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109728" y="0"/>
                  <a:ext cx="0" cy="163195"/>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H="1">
                  <a:off x="30480" y="158496"/>
                  <a:ext cx="7937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30480" y="268224"/>
                  <a:ext cx="7937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109728" y="268224"/>
                  <a:ext cx="0" cy="151765"/>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0" y="158496"/>
                  <a:ext cx="0" cy="108585"/>
                </a:xfrm>
                <a:prstGeom prst="line">
                  <a:avLst/>
                </a:prstGeom>
              </p:spPr>
              <p:style>
                <a:lnRef idx="1">
                  <a:schemeClr val="accent1"/>
                </a:lnRef>
                <a:fillRef idx="0">
                  <a:schemeClr val="accent1"/>
                </a:fillRef>
                <a:effectRef idx="0">
                  <a:schemeClr val="accent1"/>
                </a:effectRef>
                <a:fontRef idx="minor">
                  <a:schemeClr val="tx1"/>
                </a:fontRef>
              </p:style>
            </p:cxnSp>
            <p:sp>
              <p:nvSpPr>
                <p:cNvPr id="30" name="Isosceles Triangle 29"/>
                <p:cNvSpPr/>
                <p:nvPr/>
              </p:nvSpPr>
              <p:spPr>
                <a:xfrm flipH="1" flipV="1">
                  <a:off x="73152" y="426720"/>
                  <a:ext cx="76200" cy="63500"/>
                </a:xfrm>
                <a:prstGeom prst="triangl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cxnSp>
            <p:nvCxnSpPr>
              <p:cNvPr id="23" name="Straight Connector 22"/>
              <p:cNvCxnSpPr/>
              <p:nvPr/>
            </p:nvCxnSpPr>
            <p:spPr>
              <a:xfrm>
                <a:off x="36576" y="152400"/>
                <a:ext cx="0" cy="108585"/>
              </a:xfrm>
              <a:prstGeom prst="line">
                <a:avLst/>
              </a:prstGeom>
            </p:spPr>
            <p:style>
              <a:lnRef idx="1">
                <a:schemeClr val="accent1"/>
              </a:lnRef>
              <a:fillRef idx="0">
                <a:schemeClr val="accent1"/>
              </a:fillRef>
              <a:effectRef idx="0">
                <a:schemeClr val="accent1"/>
              </a:effectRef>
              <a:fontRef idx="minor">
                <a:schemeClr val="tx1"/>
              </a:fontRef>
            </p:style>
          </p:cxnSp>
        </p:grpSp>
      </p:grpSp>
      <p:pic>
        <p:nvPicPr>
          <p:cNvPr id="40" name="Picture 39"/>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93202" y="4804427"/>
            <a:ext cx="4819137" cy="667448"/>
          </a:xfrm>
          <a:prstGeom prst="rect">
            <a:avLst/>
          </a:prstGeom>
          <a:noFill/>
          <a:ln>
            <a:noFill/>
          </a:ln>
          <a:effectLst/>
          <a:extLst/>
        </p:spPr>
      </p:pic>
      <p:pic>
        <p:nvPicPr>
          <p:cNvPr id="41" name="Picture 40"/>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71943" y="5471875"/>
            <a:ext cx="4840396" cy="667448"/>
          </a:xfrm>
          <a:prstGeom prst="rect">
            <a:avLst/>
          </a:prstGeom>
          <a:noFill/>
          <a:ln>
            <a:noFill/>
          </a:ln>
          <a:effectLst/>
          <a:extLst/>
        </p:spPr>
      </p:pic>
      <p:sp>
        <p:nvSpPr>
          <p:cNvPr id="42" name="AutoShape 60"/>
          <p:cNvSpPr>
            <a:spLocks noChangeArrowheads="1"/>
          </p:cNvSpPr>
          <p:nvPr/>
        </p:nvSpPr>
        <p:spPr bwMode="auto">
          <a:xfrm>
            <a:off x="2737468" y="4949702"/>
            <a:ext cx="2779606" cy="460498"/>
          </a:xfrm>
          <a:prstGeom prst="roundRect">
            <a:avLst>
              <a:gd name="adj" fmla="val 16667"/>
            </a:avLst>
          </a:prstGeom>
          <a:noFill/>
          <a:ln w="19050">
            <a:solidFill>
              <a:srgbClr val="0033CC"/>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 name="AutoShape 61"/>
          <p:cNvSpPr>
            <a:spLocks noChangeArrowheads="1"/>
          </p:cNvSpPr>
          <p:nvPr/>
        </p:nvSpPr>
        <p:spPr bwMode="auto">
          <a:xfrm>
            <a:off x="2732733" y="5575350"/>
            <a:ext cx="2779606" cy="460498"/>
          </a:xfrm>
          <a:prstGeom prst="roundRect">
            <a:avLst>
              <a:gd name="adj" fmla="val 16667"/>
            </a:avLst>
          </a:prstGeom>
          <a:noFill/>
          <a:ln w="19050">
            <a:solidFill>
              <a:srgbClr val="0033CC"/>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14236628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Mixer Integration</a:t>
            </a:r>
            <a:endParaRPr lang="en-US" dirty="0"/>
          </a:p>
        </p:txBody>
      </p:sp>
      <p:pic>
        <p:nvPicPr>
          <p:cNvPr id="3" name="Picture 2" descr="C:\Users\anurag\Pictures\Screenshot Studio capture #250.png"/>
          <p:cNvPicPr>
            <a:picLocks noChangeAspect="1" noChangeArrowheads="1"/>
          </p:cNvPicPr>
          <p:nvPr/>
        </p:nvPicPr>
        <p:blipFill>
          <a:blip r:embed="rId2">
            <a:clrChange>
              <a:clrFrom>
                <a:srgbClr val="000000"/>
              </a:clrFrom>
              <a:clrTo>
                <a:srgbClr val="000000">
                  <a:alpha val="0"/>
                </a:srgbClr>
              </a:clrTo>
            </a:clrChange>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2153602" y="1737362"/>
            <a:ext cx="5648325" cy="4552950"/>
          </a:xfrm>
          <a:prstGeom prst="rect">
            <a:avLst/>
          </a:prstGeom>
          <a:noFill/>
          <a:ln>
            <a:solidFill>
              <a:schemeClr val="accent2">
                <a:lumMod val="60000"/>
                <a:lumOff val="40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38406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Pass band Performance</a:t>
            </a:r>
            <a:endParaRPr lang="en-US" dirty="0"/>
          </a:p>
        </p:txBody>
      </p:sp>
      <p:sp>
        <p:nvSpPr>
          <p:cNvPr id="3" name="TextBox 2"/>
          <p:cNvSpPr txBox="1"/>
          <p:nvPr/>
        </p:nvSpPr>
        <p:spPr>
          <a:xfrm>
            <a:off x="1777364" y="5797337"/>
            <a:ext cx="6400800" cy="369332"/>
          </a:xfrm>
          <a:prstGeom prst="rect">
            <a:avLst/>
          </a:prstGeom>
          <a:noFill/>
          <a:ln>
            <a:solidFill>
              <a:schemeClr val="accent6">
                <a:lumMod val="60000"/>
                <a:lumOff val="40000"/>
              </a:schemeClr>
            </a:solidFill>
            <a:prstDash val="dash"/>
          </a:ln>
        </p:spPr>
        <p:txBody>
          <a:bodyPr wrap="square" rtlCol="0">
            <a:spAutoFit/>
          </a:bodyPr>
          <a:lstStyle/>
          <a:p>
            <a:r>
              <a:rPr lang="en-US" dirty="0" smtClean="0"/>
              <a:t>Note that Conversion Gain is almost flat for a bandwidth of 7.2GHz</a:t>
            </a:r>
            <a:endParaRPr lang="en-US" dirty="0"/>
          </a:p>
        </p:txBody>
      </p:sp>
      <p:pic>
        <p:nvPicPr>
          <p:cNvPr id="4" name="Picture 4" descr="C:\Users\anurag\Pictures\Screenshot Studio capture #260.pn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2258377" y="2045170"/>
            <a:ext cx="5438775" cy="3629025"/>
          </a:xfrm>
          <a:prstGeom prst="rect">
            <a:avLst/>
          </a:prstGeom>
          <a:noFill/>
          <a:ln>
            <a:solidFill>
              <a:schemeClr val="accent4">
                <a:lumMod val="40000"/>
                <a:lumOff val="60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46410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Across Frequency Band</a:t>
            </a:r>
            <a:endParaRPr lang="en-US" dirty="0"/>
          </a:p>
        </p:txBody>
      </p:sp>
      <p:pic>
        <p:nvPicPr>
          <p:cNvPr id="3" name="Picture 3" descr="C:\Users\anurag\Pictures\Screenshot Studio capture #262.pn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2225038" y="2006734"/>
            <a:ext cx="5505450" cy="3619500"/>
          </a:xfrm>
          <a:prstGeom prst="rect">
            <a:avLst/>
          </a:prstGeom>
          <a:noFill/>
          <a:ln>
            <a:solidFill>
              <a:schemeClr val="accent4">
                <a:lumMod val="40000"/>
                <a:lumOff val="60000"/>
              </a:schemeClr>
            </a:solidFill>
          </a:ln>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119322" y="5895606"/>
            <a:ext cx="7716883" cy="369332"/>
          </a:xfrm>
          <a:prstGeom prst="rect">
            <a:avLst/>
          </a:prstGeom>
          <a:noFill/>
          <a:ln>
            <a:solidFill>
              <a:schemeClr val="accent6">
                <a:lumMod val="60000"/>
                <a:lumOff val="40000"/>
              </a:schemeClr>
            </a:solidFill>
            <a:prstDash val="dash"/>
          </a:ln>
        </p:spPr>
        <p:txBody>
          <a:bodyPr wrap="square" rtlCol="0">
            <a:spAutoFit/>
          </a:bodyPr>
          <a:lstStyle/>
          <a:p>
            <a:r>
              <a:rPr lang="en-US" dirty="0" smtClean="0"/>
              <a:t>Note that Mixer has sufficient conversion gain across transmit and receive band</a:t>
            </a:r>
            <a:endParaRPr lang="en-US" dirty="0"/>
          </a:p>
        </p:txBody>
      </p:sp>
    </p:spTree>
    <p:extLst>
      <p:ext uri="{BB962C8B-B14F-4D97-AF65-F5344CB8AC3E}">
        <p14:creationId xmlns:p14="http://schemas.microsoft.com/office/powerpoint/2010/main" val="38898455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Mixer performance across power</a:t>
            </a:r>
            <a:endParaRPr lang="en-US" dirty="0"/>
          </a:p>
        </p:txBody>
      </p:sp>
      <p:pic>
        <p:nvPicPr>
          <p:cNvPr id="3" name="Picture 2" descr="C:\Users\anurag\Pictures\Screenshot Studio capture #264.pn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2239325" y="1968634"/>
            <a:ext cx="5476875" cy="3695700"/>
          </a:xfrm>
          <a:prstGeom prst="rect">
            <a:avLst/>
          </a:prstGeom>
          <a:noFill/>
          <a:ln>
            <a:solidFill>
              <a:schemeClr val="accent2">
                <a:lumMod val="60000"/>
                <a:lumOff val="40000"/>
              </a:schemeClr>
            </a:solidFill>
          </a:ln>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791368" y="5895606"/>
            <a:ext cx="4040507" cy="369332"/>
          </a:xfrm>
          <a:prstGeom prst="rect">
            <a:avLst/>
          </a:prstGeom>
          <a:noFill/>
          <a:ln>
            <a:solidFill>
              <a:schemeClr val="accent6">
                <a:lumMod val="60000"/>
                <a:lumOff val="40000"/>
              </a:schemeClr>
            </a:solidFill>
            <a:prstDash val="dash"/>
          </a:ln>
        </p:spPr>
        <p:txBody>
          <a:bodyPr wrap="square" rtlCol="0">
            <a:spAutoFit/>
          </a:bodyPr>
          <a:lstStyle/>
          <a:p>
            <a:r>
              <a:rPr lang="en-US" dirty="0" smtClean="0"/>
              <a:t>Note -1 dB conversion gain compression </a:t>
            </a:r>
            <a:endParaRPr lang="en-US" dirty="0"/>
          </a:p>
        </p:txBody>
      </p:sp>
    </p:spTree>
    <p:extLst>
      <p:ext uri="{BB962C8B-B14F-4D97-AF65-F5344CB8AC3E}">
        <p14:creationId xmlns:p14="http://schemas.microsoft.com/office/powerpoint/2010/main" val="5758992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5400" dirty="0" smtClean="0"/>
              <a:t>Injection Amplifier Design</a:t>
            </a:r>
            <a:endParaRPr lang="en-US" sz="5400" dirty="0"/>
          </a:p>
        </p:txBody>
      </p:sp>
      <p:sp>
        <p:nvSpPr>
          <p:cNvPr id="4" name="Text Placeholder 3"/>
          <p:cNvSpPr>
            <a:spLocks noGrp="1"/>
          </p:cNvSpPr>
          <p:nvPr>
            <p:ph type="body" idx="1"/>
          </p:nvPr>
        </p:nvSpPr>
        <p:spPr/>
        <p:txBody>
          <a:bodyPr/>
          <a:lstStyle/>
          <a:p>
            <a:r>
              <a:rPr lang="en-US" dirty="0" smtClean="0"/>
              <a:t>RF-LO Isolation</a:t>
            </a:r>
            <a:endParaRPr lang="en-US" dirty="0"/>
          </a:p>
        </p:txBody>
      </p:sp>
    </p:spTree>
    <p:extLst>
      <p:ext uri="{BB962C8B-B14F-4D97-AF65-F5344CB8AC3E}">
        <p14:creationId xmlns:p14="http://schemas.microsoft.com/office/powerpoint/2010/main" val="26934948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Injection Amplifier Circuit</a:t>
            </a:r>
            <a:endParaRPr lang="en-US" dirty="0"/>
          </a:p>
        </p:txBody>
      </p:sp>
      <p:pic>
        <p:nvPicPr>
          <p:cNvPr id="5" name="Picture 2" descr="C:\Users\anurag\Pictures\Screenshot Studio capture #299.png"/>
          <p:cNvPicPr>
            <a:picLocks noChangeAspect="1" noChangeArrowheads="1"/>
          </p:cNvPicPr>
          <p:nvPr/>
        </p:nvPicPr>
        <p:blipFill>
          <a:blip r:embed="rId2">
            <a:clrChange>
              <a:clrFrom>
                <a:srgbClr val="000000"/>
              </a:clrFrom>
              <a:clrTo>
                <a:srgbClr val="000000">
                  <a:alpha val="0"/>
                </a:srgbClr>
              </a:clrTo>
            </a:clrChange>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1215390" y="1939835"/>
            <a:ext cx="7524750" cy="2581275"/>
          </a:xfrm>
          <a:prstGeom prst="rect">
            <a:avLst/>
          </a:prstGeom>
          <a:noFill/>
          <a:ln>
            <a:solidFill>
              <a:schemeClr val="accent2">
                <a:lumMod val="60000"/>
                <a:lumOff val="40000"/>
              </a:schemeClr>
            </a:solidFill>
          </a:ln>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215391" y="4723583"/>
            <a:ext cx="1893570" cy="923330"/>
          </a:xfrm>
          <a:prstGeom prst="rect">
            <a:avLst/>
          </a:prstGeom>
          <a:noFill/>
          <a:ln>
            <a:solidFill>
              <a:schemeClr val="accent6">
                <a:lumMod val="75000"/>
              </a:schemeClr>
            </a:solidFill>
            <a:prstDash val="dash"/>
          </a:ln>
        </p:spPr>
        <p:txBody>
          <a:bodyPr wrap="square" rtlCol="0">
            <a:spAutoFit/>
          </a:bodyPr>
          <a:lstStyle/>
          <a:p>
            <a:r>
              <a:rPr lang="en-US" dirty="0" smtClean="0"/>
              <a:t>Vdc = 1.5 V</a:t>
            </a:r>
          </a:p>
          <a:p>
            <a:r>
              <a:rPr lang="en-US" dirty="0" smtClean="0"/>
              <a:t>Icq =6 mA</a:t>
            </a:r>
          </a:p>
          <a:p>
            <a:r>
              <a:rPr lang="en-US" dirty="0" smtClean="0"/>
              <a:t>Gain = 10.6 dB</a:t>
            </a:r>
          </a:p>
        </p:txBody>
      </p:sp>
    </p:spTree>
    <p:extLst>
      <p:ext uri="{BB962C8B-B14F-4D97-AF65-F5344CB8AC3E}">
        <p14:creationId xmlns:p14="http://schemas.microsoft.com/office/powerpoint/2010/main" val="26815193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System Overview</a:t>
            </a:r>
            <a:endParaRPr lang="en-US" dirty="0"/>
          </a:p>
        </p:txBody>
      </p:sp>
      <p:sp>
        <p:nvSpPr>
          <p:cNvPr id="3" name="TextBox 2"/>
          <p:cNvSpPr txBox="1"/>
          <p:nvPr/>
        </p:nvSpPr>
        <p:spPr>
          <a:xfrm>
            <a:off x="891540" y="2050869"/>
            <a:ext cx="2814873" cy="369332"/>
          </a:xfrm>
          <a:prstGeom prst="rect">
            <a:avLst/>
          </a:prstGeom>
          <a:noFill/>
        </p:spPr>
        <p:txBody>
          <a:bodyPr wrap="none" rtlCol="0">
            <a:spAutoFit/>
          </a:bodyPr>
          <a:lstStyle/>
          <a:p>
            <a:r>
              <a:rPr lang="en-US" dirty="0" smtClean="0"/>
              <a:t>Remote Antenna Unit (RAU)</a:t>
            </a:r>
            <a:endParaRPr lang="en-US" dirty="0"/>
          </a:p>
        </p:txBody>
      </p:sp>
      <p:sp>
        <p:nvSpPr>
          <p:cNvPr id="4" name="TextBox 3"/>
          <p:cNvSpPr txBox="1"/>
          <p:nvPr/>
        </p:nvSpPr>
        <p:spPr>
          <a:xfrm>
            <a:off x="5542385" y="2050869"/>
            <a:ext cx="3521605" cy="369332"/>
          </a:xfrm>
          <a:prstGeom prst="rect">
            <a:avLst/>
          </a:prstGeom>
          <a:noFill/>
        </p:spPr>
        <p:txBody>
          <a:bodyPr wrap="none" rtlCol="0">
            <a:spAutoFit/>
          </a:bodyPr>
          <a:lstStyle/>
          <a:p>
            <a:r>
              <a:rPr lang="en-US" dirty="0" smtClean="0"/>
              <a:t>Consumer Premise Equipment(CPE)</a:t>
            </a:r>
            <a:endParaRPr lang="en-US" dirty="0"/>
          </a:p>
        </p:txBody>
      </p:sp>
      <p:grpSp>
        <p:nvGrpSpPr>
          <p:cNvPr id="87" name="Group 86"/>
          <p:cNvGrpSpPr/>
          <p:nvPr/>
        </p:nvGrpSpPr>
        <p:grpSpPr>
          <a:xfrm>
            <a:off x="261419" y="2542234"/>
            <a:ext cx="4633588" cy="3614839"/>
            <a:chOff x="487868" y="2550830"/>
            <a:chExt cx="4633588" cy="3614839"/>
          </a:xfrm>
        </p:grpSpPr>
        <p:grpSp>
          <p:nvGrpSpPr>
            <p:cNvPr id="84" name="Group 83"/>
            <p:cNvGrpSpPr/>
            <p:nvPr/>
          </p:nvGrpSpPr>
          <p:grpSpPr>
            <a:xfrm>
              <a:off x="487868" y="2550830"/>
              <a:ext cx="4633588" cy="3614839"/>
              <a:chOff x="344177" y="2420201"/>
              <a:chExt cx="4633588" cy="3614839"/>
            </a:xfrm>
          </p:grpSpPr>
          <p:grpSp>
            <p:nvGrpSpPr>
              <p:cNvPr id="73" name="Group 72"/>
              <p:cNvGrpSpPr/>
              <p:nvPr/>
            </p:nvGrpSpPr>
            <p:grpSpPr>
              <a:xfrm>
                <a:off x="344177" y="2511641"/>
                <a:ext cx="4633588" cy="1671630"/>
                <a:chOff x="344177" y="2511641"/>
                <a:chExt cx="4633588" cy="1671630"/>
              </a:xfrm>
            </p:grpSpPr>
            <p:sp>
              <p:nvSpPr>
                <p:cNvPr id="39" name="TextBox 38"/>
                <p:cNvSpPr txBox="1"/>
                <p:nvPr/>
              </p:nvSpPr>
              <p:spPr>
                <a:xfrm>
                  <a:off x="1868518" y="3456491"/>
                  <a:ext cx="3109247" cy="369332"/>
                </a:xfrm>
                <a:prstGeom prst="rect">
                  <a:avLst/>
                </a:prstGeom>
                <a:noFill/>
              </p:spPr>
              <p:txBody>
                <a:bodyPr wrap="square" rtlCol="0">
                  <a:spAutoFit/>
                </a:bodyPr>
                <a:lstStyle/>
                <a:p>
                  <a:r>
                    <a:rPr lang="en-US" dirty="0" smtClean="0"/>
                    <a:t>Multistage Power Amplifier</a:t>
                  </a:r>
                  <a:endParaRPr lang="en-US" dirty="0"/>
                </a:p>
              </p:txBody>
            </p:sp>
            <p:grpSp>
              <p:nvGrpSpPr>
                <p:cNvPr id="29" name="Group 28"/>
                <p:cNvGrpSpPr/>
                <p:nvPr/>
              </p:nvGrpSpPr>
              <p:grpSpPr>
                <a:xfrm>
                  <a:off x="1698231" y="2978946"/>
                  <a:ext cx="1259456" cy="912264"/>
                  <a:chOff x="1368725" y="2823713"/>
                  <a:chExt cx="1259456" cy="912264"/>
                </a:xfrm>
              </p:grpSpPr>
              <p:sp>
                <p:nvSpPr>
                  <p:cNvPr id="7" name="Rectangle 6"/>
                  <p:cNvSpPr/>
                  <p:nvPr/>
                </p:nvSpPr>
                <p:spPr>
                  <a:xfrm>
                    <a:off x="1368725" y="2823713"/>
                    <a:ext cx="1259456" cy="912264"/>
                  </a:xfrm>
                  <a:prstGeom prst="rect">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1535368" y="3074311"/>
                    <a:ext cx="377145" cy="220594"/>
                  </a:xfrm>
                  <a:custGeom>
                    <a:avLst/>
                    <a:gdLst>
                      <a:gd name="connsiteX0" fmla="*/ 377145 w 377145"/>
                      <a:gd name="connsiteY0" fmla="*/ 0 h 220594"/>
                      <a:gd name="connsiteX1" fmla="*/ 53369 w 377145"/>
                      <a:gd name="connsiteY1" fmla="*/ 0 h 220594"/>
                      <a:gd name="connsiteX2" fmla="*/ 53369 w 377145"/>
                      <a:gd name="connsiteY2" fmla="*/ 117413 h 220594"/>
                      <a:gd name="connsiteX3" fmla="*/ 0 w 377145"/>
                      <a:gd name="connsiteY3" fmla="*/ 220594 h 220594"/>
                      <a:gd name="connsiteX4" fmla="*/ 92507 w 377145"/>
                      <a:gd name="connsiteY4" fmla="*/ 220594 h 220594"/>
                      <a:gd name="connsiteX5" fmla="*/ 56927 w 377145"/>
                      <a:gd name="connsiteY5" fmla="*/ 131645 h 220594"/>
                      <a:gd name="connsiteX6" fmla="*/ 56927 w 377145"/>
                      <a:gd name="connsiteY6" fmla="*/ 135203 h 220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7145" h="220594">
                        <a:moveTo>
                          <a:pt x="377145" y="0"/>
                        </a:moveTo>
                        <a:lnTo>
                          <a:pt x="53369" y="0"/>
                        </a:lnTo>
                        <a:lnTo>
                          <a:pt x="53369" y="117413"/>
                        </a:lnTo>
                        <a:lnTo>
                          <a:pt x="0" y="220594"/>
                        </a:lnTo>
                        <a:lnTo>
                          <a:pt x="92507" y="220594"/>
                        </a:lnTo>
                        <a:lnTo>
                          <a:pt x="56927" y="131645"/>
                        </a:lnTo>
                        <a:lnTo>
                          <a:pt x="56927" y="135203"/>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1531810" y="3184389"/>
                    <a:ext cx="117413" cy="3558"/>
                  </a:xfrm>
                  <a:custGeom>
                    <a:avLst/>
                    <a:gdLst>
                      <a:gd name="connsiteX0" fmla="*/ 0 w 117413"/>
                      <a:gd name="connsiteY0" fmla="*/ 0 h 3558"/>
                      <a:gd name="connsiteX1" fmla="*/ 117413 w 117413"/>
                      <a:gd name="connsiteY1" fmla="*/ 3558 h 3558"/>
                    </a:gdLst>
                    <a:ahLst/>
                    <a:cxnLst>
                      <a:cxn ang="0">
                        <a:pos x="connsiteX0" y="connsiteY0"/>
                      </a:cxn>
                      <a:cxn ang="0">
                        <a:pos x="connsiteX1" y="connsiteY1"/>
                      </a:cxn>
                    </a:cxnLst>
                    <a:rect l="l" t="t" r="r" b="b"/>
                    <a:pathLst>
                      <a:path w="117413" h="3558">
                        <a:moveTo>
                          <a:pt x="0" y="0"/>
                        </a:moveTo>
                        <a:lnTo>
                          <a:pt x="117413" y="3558"/>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p:cNvGrpSpPr/>
                  <p:nvPr/>
                </p:nvGrpSpPr>
                <p:grpSpPr>
                  <a:xfrm>
                    <a:off x="1899319" y="2940716"/>
                    <a:ext cx="419734" cy="267189"/>
                    <a:chOff x="3226908" y="3220603"/>
                    <a:chExt cx="644434" cy="371992"/>
                  </a:xfrm>
                </p:grpSpPr>
                <p:sp>
                  <p:nvSpPr>
                    <p:cNvPr id="17" name="Isosceles Triangle 16"/>
                    <p:cNvSpPr/>
                    <p:nvPr/>
                  </p:nvSpPr>
                  <p:spPr>
                    <a:xfrm rot="5400000">
                      <a:off x="3182586" y="3264925"/>
                      <a:ext cx="371992" cy="28334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p:cNvSpPr/>
                    <p:nvPr/>
                  </p:nvSpPr>
                  <p:spPr>
                    <a:xfrm rot="5400000">
                      <a:off x="3292292" y="3264925"/>
                      <a:ext cx="371992" cy="28334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p:cNvSpPr/>
                    <p:nvPr/>
                  </p:nvSpPr>
                  <p:spPr>
                    <a:xfrm rot="5400000">
                      <a:off x="3433966" y="3264925"/>
                      <a:ext cx="371992" cy="28334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Isosceles Triangle 19"/>
                    <p:cNvSpPr/>
                    <p:nvPr/>
                  </p:nvSpPr>
                  <p:spPr>
                    <a:xfrm rot="5400000">
                      <a:off x="3543672" y="3264925"/>
                      <a:ext cx="371992" cy="28334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Isosceles Triangle 27"/>
                  <p:cNvSpPr/>
                  <p:nvPr/>
                </p:nvSpPr>
                <p:spPr>
                  <a:xfrm rot="10800000">
                    <a:off x="1534312" y="3511864"/>
                    <a:ext cx="99608" cy="82449"/>
                  </a:xfrm>
                  <a:prstGeom prst="triangle">
                    <a:avLst/>
                  </a:prstGeom>
                  <a:ln>
                    <a:no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cxnSp>
                <p:nvCxnSpPr>
                  <p:cNvPr id="25" name="Straight Connector 24"/>
                  <p:cNvCxnSpPr/>
                  <p:nvPr/>
                </p:nvCxnSpPr>
                <p:spPr>
                  <a:xfrm>
                    <a:off x="1580272" y="3294905"/>
                    <a:ext cx="1576" cy="216381"/>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16" name="Group 15"/>
                <p:cNvGrpSpPr/>
                <p:nvPr/>
              </p:nvGrpSpPr>
              <p:grpSpPr>
                <a:xfrm>
                  <a:off x="344177" y="2606899"/>
                  <a:ext cx="1372940" cy="812321"/>
                  <a:chOff x="21787" y="2500374"/>
                  <a:chExt cx="1372940" cy="812321"/>
                </a:xfrm>
              </p:grpSpPr>
              <p:grpSp>
                <p:nvGrpSpPr>
                  <p:cNvPr id="12" name="Group 11"/>
                  <p:cNvGrpSpPr/>
                  <p:nvPr/>
                </p:nvGrpSpPr>
                <p:grpSpPr>
                  <a:xfrm>
                    <a:off x="653176" y="3128512"/>
                    <a:ext cx="741551" cy="184183"/>
                    <a:chOff x="653176" y="3128512"/>
                    <a:chExt cx="741551" cy="184183"/>
                  </a:xfrm>
                </p:grpSpPr>
                <p:sp>
                  <p:nvSpPr>
                    <p:cNvPr id="11" name="Oval 10"/>
                    <p:cNvSpPr/>
                    <p:nvPr/>
                  </p:nvSpPr>
                  <p:spPr>
                    <a:xfrm>
                      <a:off x="653176" y="3208685"/>
                      <a:ext cx="45719" cy="64656"/>
                    </a:xfrm>
                    <a:prstGeom prst="ellipse">
                      <a:avLst/>
                    </a:prstGeom>
                    <a:solidFill>
                      <a:schemeClr val="bg1">
                        <a:lumMod val="85000"/>
                      </a:schemeClr>
                    </a:solid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660292" y="3128512"/>
                      <a:ext cx="708433" cy="184183"/>
                    </a:xfrm>
                    <a:custGeom>
                      <a:avLst/>
                      <a:gdLst>
                        <a:gd name="connsiteX0" fmla="*/ 18319 w 1129580"/>
                        <a:gd name="connsiteY0" fmla="*/ 146781 h 284956"/>
                        <a:gd name="connsiteX1" fmla="*/ 277112 w 1129580"/>
                        <a:gd name="connsiteY1" fmla="*/ 8758 h 284956"/>
                        <a:gd name="connsiteX2" fmla="*/ 507149 w 1129580"/>
                        <a:gd name="connsiteY2" fmla="*/ 31762 h 284956"/>
                        <a:gd name="connsiteX3" fmla="*/ 679678 w 1129580"/>
                        <a:gd name="connsiteY3" fmla="*/ 175535 h 284956"/>
                        <a:gd name="connsiteX4" fmla="*/ 892463 w 1129580"/>
                        <a:gd name="connsiteY4" fmla="*/ 187037 h 284956"/>
                        <a:gd name="connsiteX5" fmla="*/ 1082244 w 1129580"/>
                        <a:gd name="connsiteY5" fmla="*/ 129528 h 284956"/>
                        <a:gd name="connsiteX6" fmla="*/ 1128251 w 1129580"/>
                        <a:gd name="connsiteY6" fmla="*/ 187037 h 284956"/>
                        <a:gd name="connsiteX7" fmla="*/ 1047738 w 1129580"/>
                        <a:gd name="connsiteY7" fmla="*/ 238796 h 284956"/>
                        <a:gd name="connsiteX8" fmla="*/ 834953 w 1129580"/>
                        <a:gd name="connsiteY8" fmla="*/ 284803 h 284956"/>
                        <a:gd name="connsiteX9" fmla="*/ 633670 w 1129580"/>
                        <a:gd name="connsiteY9" fmla="*/ 250298 h 284956"/>
                        <a:gd name="connsiteX10" fmla="*/ 518651 w 1129580"/>
                        <a:gd name="connsiteY10" fmla="*/ 164033 h 284956"/>
                        <a:gd name="connsiteX11" fmla="*/ 449640 w 1129580"/>
                        <a:gd name="connsiteY11" fmla="*/ 89271 h 284956"/>
                        <a:gd name="connsiteX12" fmla="*/ 363376 w 1129580"/>
                        <a:gd name="connsiteY12" fmla="*/ 83520 h 284956"/>
                        <a:gd name="connsiteX13" fmla="*/ 259859 w 1129580"/>
                        <a:gd name="connsiteY13" fmla="*/ 106524 h 284956"/>
                        <a:gd name="connsiteX14" fmla="*/ 133338 w 1129580"/>
                        <a:gd name="connsiteY14" fmla="*/ 169784 h 284956"/>
                        <a:gd name="connsiteX15" fmla="*/ 35572 w 1129580"/>
                        <a:gd name="connsiteY15" fmla="*/ 215792 h 284956"/>
                        <a:gd name="connsiteX16" fmla="*/ 18319 w 1129580"/>
                        <a:gd name="connsiteY16" fmla="*/ 146781 h 284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29580" h="284956">
                          <a:moveTo>
                            <a:pt x="18319" y="146781"/>
                          </a:moveTo>
                          <a:cubicBezTo>
                            <a:pt x="58576" y="112275"/>
                            <a:pt x="195640" y="27928"/>
                            <a:pt x="277112" y="8758"/>
                          </a:cubicBezTo>
                          <a:cubicBezTo>
                            <a:pt x="358584" y="-10412"/>
                            <a:pt x="440055" y="3966"/>
                            <a:pt x="507149" y="31762"/>
                          </a:cubicBezTo>
                          <a:cubicBezTo>
                            <a:pt x="574243" y="59558"/>
                            <a:pt x="615459" y="149656"/>
                            <a:pt x="679678" y="175535"/>
                          </a:cubicBezTo>
                          <a:cubicBezTo>
                            <a:pt x="743897" y="201414"/>
                            <a:pt x="825369" y="194705"/>
                            <a:pt x="892463" y="187037"/>
                          </a:cubicBezTo>
                          <a:cubicBezTo>
                            <a:pt x="959557" y="179369"/>
                            <a:pt x="1042946" y="129528"/>
                            <a:pt x="1082244" y="129528"/>
                          </a:cubicBezTo>
                          <a:cubicBezTo>
                            <a:pt x="1121542" y="129528"/>
                            <a:pt x="1134002" y="168826"/>
                            <a:pt x="1128251" y="187037"/>
                          </a:cubicBezTo>
                          <a:cubicBezTo>
                            <a:pt x="1122500" y="205248"/>
                            <a:pt x="1096621" y="222502"/>
                            <a:pt x="1047738" y="238796"/>
                          </a:cubicBezTo>
                          <a:cubicBezTo>
                            <a:pt x="998855" y="255090"/>
                            <a:pt x="903964" y="282886"/>
                            <a:pt x="834953" y="284803"/>
                          </a:cubicBezTo>
                          <a:cubicBezTo>
                            <a:pt x="765942" y="286720"/>
                            <a:pt x="686387" y="270426"/>
                            <a:pt x="633670" y="250298"/>
                          </a:cubicBezTo>
                          <a:cubicBezTo>
                            <a:pt x="580953" y="230170"/>
                            <a:pt x="549323" y="190871"/>
                            <a:pt x="518651" y="164033"/>
                          </a:cubicBezTo>
                          <a:cubicBezTo>
                            <a:pt x="487979" y="137195"/>
                            <a:pt x="475519" y="102690"/>
                            <a:pt x="449640" y="89271"/>
                          </a:cubicBezTo>
                          <a:cubicBezTo>
                            <a:pt x="423761" y="75852"/>
                            <a:pt x="395006" y="80645"/>
                            <a:pt x="363376" y="83520"/>
                          </a:cubicBezTo>
                          <a:cubicBezTo>
                            <a:pt x="331746" y="86395"/>
                            <a:pt x="298199" y="92147"/>
                            <a:pt x="259859" y="106524"/>
                          </a:cubicBezTo>
                          <a:cubicBezTo>
                            <a:pt x="221519" y="120901"/>
                            <a:pt x="170719" y="151573"/>
                            <a:pt x="133338" y="169784"/>
                          </a:cubicBezTo>
                          <a:cubicBezTo>
                            <a:pt x="95957" y="187995"/>
                            <a:pt x="57617" y="214834"/>
                            <a:pt x="35572" y="215792"/>
                          </a:cubicBezTo>
                          <a:cubicBezTo>
                            <a:pt x="13527" y="216750"/>
                            <a:pt x="-21938" y="181287"/>
                            <a:pt x="18319" y="146781"/>
                          </a:cubicBezTo>
                          <a:close/>
                        </a:path>
                      </a:pathLst>
                    </a:custGeom>
                    <a:solidFill>
                      <a:schemeClr val="bg1">
                        <a:lumMod val="75000"/>
                      </a:schemeClr>
                    </a:solidFill>
                    <a:ln w="3175">
                      <a:solidFill>
                        <a:schemeClr val="tx1">
                          <a:lumMod val="50000"/>
                          <a:lumOff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1342307" y="3187947"/>
                      <a:ext cx="52420" cy="78277"/>
                    </a:xfrm>
                    <a:prstGeom prst="ellipse">
                      <a:avLst/>
                    </a:prstGeom>
                    <a:solidFill>
                      <a:schemeClr val="bg1">
                        <a:lumMod val="85000"/>
                      </a:schemeClr>
                    </a:solidFill>
                    <a:ln w="6350">
                      <a:solidFill>
                        <a:schemeClr val="bg1">
                          <a:lumMod val="65000"/>
                        </a:schemeClr>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4" name="Straight Arrow Connector 13"/>
                  <p:cNvCxnSpPr/>
                  <p:nvPr/>
                </p:nvCxnSpPr>
                <p:spPr>
                  <a:xfrm flipH="1" flipV="1">
                    <a:off x="679723" y="2796721"/>
                    <a:ext cx="189294" cy="35878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21787" y="2500374"/>
                    <a:ext cx="1372940" cy="369332"/>
                  </a:xfrm>
                  <a:prstGeom prst="rect">
                    <a:avLst/>
                  </a:prstGeom>
                  <a:noFill/>
                </p:spPr>
                <p:txBody>
                  <a:bodyPr wrap="none" rtlCol="0">
                    <a:spAutoFit/>
                  </a:bodyPr>
                  <a:lstStyle/>
                  <a:p>
                    <a:r>
                      <a:rPr lang="en-US" dirty="0" smtClean="0"/>
                      <a:t>Optical Fiber</a:t>
                    </a:r>
                    <a:endParaRPr lang="en-US" dirty="0"/>
                  </a:p>
                </p:txBody>
              </p:sp>
            </p:grpSp>
            <p:sp>
              <p:nvSpPr>
                <p:cNvPr id="30" name="Lightning Bolt 29"/>
                <p:cNvSpPr/>
                <p:nvPr/>
              </p:nvSpPr>
              <p:spPr>
                <a:xfrm>
                  <a:off x="1736063" y="3319198"/>
                  <a:ext cx="118137" cy="141347"/>
                </a:xfrm>
                <a:prstGeom prst="lightningBolt">
                  <a:avLst/>
                </a:prstGeom>
                <a:solidFill>
                  <a:srgbClr val="FF0000"/>
                </a:solidFill>
                <a:ln>
                  <a:no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31" name="Lightning Bolt 30"/>
                <p:cNvSpPr/>
                <p:nvPr/>
              </p:nvSpPr>
              <p:spPr>
                <a:xfrm>
                  <a:off x="1718822" y="3400957"/>
                  <a:ext cx="118137" cy="141347"/>
                </a:xfrm>
                <a:prstGeom prst="lightningBolt">
                  <a:avLst/>
                </a:prstGeom>
                <a:solidFill>
                  <a:srgbClr val="FF0000"/>
                </a:solidFill>
                <a:ln>
                  <a:no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32" name="Lightning Bolt 31"/>
                <p:cNvSpPr/>
                <p:nvPr/>
              </p:nvSpPr>
              <p:spPr>
                <a:xfrm>
                  <a:off x="1742238" y="3233689"/>
                  <a:ext cx="118137" cy="141347"/>
                </a:xfrm>
                <a:prstGeom prst="lightningBolt">
                  <a:avLst/>
                </a:prstGeom>
                <a:solidFill>
                  <a:srgbClr val="FF0000"/>
                </a:solidFill>
                <a:ln>
                  <a:no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35" name="Freeform 34"/>
                <p:cNvSpPr/>
                <p:nvPr/>
              </p:nvSpPr>
              <p:spPr>
                <a:xfrm>
                  <a:off x="2649100" y="2987511"/>
                  <a:ext cx="488515" cy="241126"/>
                </a:xfrm>
                <a:custGeom>
                  <a:avLst/>
                  <a:gdLst>
                    <a:gd name="connsiteX0" fmla="*/ 0 w 488515"/>
                    <a:gd name="connsiteY0" fmla="*/ 237995 h 241126"/>
                    <a:gd name="connsiteX1" fmla="*/ 441542 w 488515"/>
                    <a:gd name="connsiteY1" fmla="*/ 241126 h 241126"/>
                    <a:gd name="connsiteX2" fmla="*/ 441542 w 488515"/>
                    <a:gd name="connsiteY2" fmla="*/ 78288 h 241126"/>
                    <a:gd name="connsiteX3" fmla="*/ 378912 w 488515"/>
                    <a:gd name="connsiteY3" fmla="*/ 0 h 241126"/>
                    <a:gd name="connsiteX4" fmla="*/ 488515 w 488515"/>
                    <a:gd name="connsiteY4" fmla="*/ 0 h 241126"/>
                    <a:gd name="connsiteX5" fmla="*/ 444674 w 488515"/>
                    <a:gd name="connsiteY5" fmla="*/ 65762 h 241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8515" h="241126">
                      <a:moveTo>
                        <a:pt x="0" y="237995"/>
                      </a:moveTo>
                      <a:lnTo>
                        <a:pt x="441542" y="241126"/>
                      </a:lnTo>
                      <a:lnTo>
                        <a:pt x="441542" y="78288"/>
                      </a:lnTo>
                      <a:lnTo>
                        <a:pt x="378912" y="0"/>
                      </a:lnTo>
                      <a:lnTo>
                        <a:pt x="488515" y="0"/>
                      </a:lnTo>
                      <a:lnTo>
                        <a:pt x="444674" y="65762"/>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2556283" y="2511641"/>
                  <a:ext cx="1766894" cy="369332"/>
                </a:xfrm>
                <a:prstGeom prst="rect">
                  <a:avLst/>
                </a:prstGeom>
                <a:noFill/>
              </p:spPr>
              <p:txBody>
                <a:bodyPr wrap="none" rtlCol="0">
                  <a:spAutoFit/>
                </a:bodyPr>
                <a:lstStyle/>
                <a:p>
                  <a:r>
                    <a:rPr lang="en-US" dirty="0" smtClean="0"/>
                    <a:t>Remote Antenna</a:t>
                  </a:r>
                  <a:endParaRPr lang="en-US" dirty="0"/>
                </a:p>
              </p:txBody>
            </p:sp>
            <p:cxnSp>
              <p:nvCxnSpPr>
                <p:cNvPr id="38" name="Straight Arrow Connector 37"/>
                <p:cNvCxnSpPr>
                  <a:stCxn id="35" idx="4"/>
                </p:cNvCxnSpPr>
                <p:nvPr/>
              </p:nvCxnSpPr>
              <p:spPr>
                <a:xfrm flipV="1">
                  <a:off x="3137615" y="2791565"/>
                  <a:ext cx="230661" cy="19594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a:off x="2509180" y="3363138"/>
                  <a:ext cx="112186" cy="19519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flipH="1">
                  <a:off x="1432669" y="3568225"/>
                  <a:ext cx="413814" cy="31015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692147" y="3813939"/>
                  <a:ext cx="1617559" cy="369332"/>
                </a:xfrm>
                <a:prstGeom prst="rect">
                  <a:avLst/>
                </a:prstGeom>
                <a:noFill/>
              </p:spPr>
              <p:txBody>
                <a:bodyPr wrap="none" rtlCol="0">
                  <a:spAutoFit/>
                </a:bodyPr>
                <a:lstStyle/>
                <a:p>
                  <a:r>
                    <a:rPr lang="en-US" dirty="0" smtClean="0"/>
                    <a:t>Photo Detector</a:t>
                  </a:r>
                  <a:endParaRPr lang="en-US" dirty="0"/>
                </a:p>
              </p:txBody>
            </p:sp>
          </p:grpSp>
          <p:grpSp>
            <p:nvGrpSpPr>
              <p:cNvPr id="80" name="Group 79"/>
              <p:cNvGrpSpPr/>
              <p:nvPr/>
            </p:nvGrpSpPr>
            <p:grpSpPr>
              <a:xfrm>
                <a:off x="352884" y="4218342"/>
                <a:ext cx="4407733" cy="1618329"/>
                <a:chOff x="352884" y="4218342"/>
                <a:chExt cx="4407733" cy="1618329"/>
              </a:xfrm>
            </p:grpSpPr>
            <p:sp>
              <p:nvSpPr>
                <p:cNvPr id="57" name="Rectangle 56"/>
                <p:cNvSpPr/>
                <p:nvPr/>
              </p:nvSpPr>
              <p:spPr>
                <a:xfrm>
                  <a:off x="1698231" y="4583980"/>
                  <a:ext cx="1259456" cy="960972"/>
                </a:xfrm>
                <a:prstGeom prst="rect">
                  <a:avLst/>
                </a:prstGeom>
                <a:noFill/>
                <a:ln w="9525">
                  <a:solidFill>
                    <a:srgbClr val="00B0F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Group 60"/>
                <p:cNvGrpSpPr/>
                <p:nvPr/>
              </p:nvGrpSpPr>
              <p:grpSpPr>
                <a:xfrm>
                  <a:off x="2350404" y="4218342"/>
                  <a:ext cx="2036995" cy="716996"/>
                  <a:chOff x="3301611" y="4423879"/>
                  <a:chExt cx="2036995" cy="716996"/>
                </a:xfrm>
              </p:grpSpPr>
              <p:sp>
                <p:nvSpPr>
                  <p:cNvPr id="58" name="Freeform 57"/>
                  <p:cNvSpPr/>
                  <p:nvPr/>
                </p:nvSpPr>
                <p:spPr>
                  <a:xfrm>
                    <a:off x="3301611" y="4899749"/>
                    <a:ext cx="851434" cy="241126"/>
                  </a:xfrm>
                  <a:custGeom>
                    <a:avLst/>
                    <a:gdLst>
                      <a:gd name="connsiteX0" fmla="*/ 0 w 488515"/>
                      <a:gd name="connsiteY0" fmla="*/ 237995 h 241126"/>
                      <a:gd name="connsiteX1" fmla="*/ 441542 w 488515"/>
                      <a:gd name="connsiteY1" fmla="*/ 241126 h 241126"/>
                      <a:gd name="connsiteX2" fmla="*/ 441542 w 488515"/>
                      <a:gd name="connsiteY2" fmla="*/ 78288 h 241126"/>
                      <a:gd name="connsiteX3" fmla="*/ 378912 w 488515"/>
                      <a:gd name="connsiteY3" fmla="*/ 0 h 241126"/>
                      <a:gd name="connsiteX4" fmla="*/ 488515 w 488515"/>
                      <a:gd name="connsiteY4" fmla="*/ 0 h 241126"/>
                      <a:gd name="connsiteX5" fmla="*/ 444674 w 488515"/>
                      <a:gd name="connsiteY5" fmla="*/ 65762 h 241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8515" h="241126">
                        <a:moveTo>
                          <a:pt x="0" y="237995"/>
                        </a:moveTo>
                        <a:lnTo>
                          <a:pt x="441542" y="241126"/>
                        </a:lnTo>
                        <a:lnTo>
                          <a:pt x="441542" y="78288"/>
                        </a:lnTo>
                        <a:lnTo>
                          <a:pt x="378912" y="0"/>
                        </a:lnTo>
                        <a:lnTo>
                          <a:pt x="488515" y="0"/>
                        </a:lnTo>
                        <a:lnTo>
                          <a:pt x="444674" y="65762"/>
                        </a:lnTo>
                      </a:path>
                    </a:pathLst>
                  </a:cu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p:cNvSpPr txBox="1"/>
                  <p:nvPr/>
                </p:nvSpPr>
                <p:spPr>
                  <a:xfrm>
                    <a:off x="3571712" y="4423879"/>
                    <a:ext cx="1766894" cy="369332"/>
                  </a:xfrm>
                  <a:prstGeom prst="rect">
                    <a:avLst/>
                  </a:prstGeom>
                  <a:noFill/>
                </p:spPr>
                <p:txBody>
                  <a:bodyPr wrap="none" rtlCol="0">
                    <a:spAutoFit/>
                  </a:bodyPr>
                  <a:lstStyle/>
                  <a:p>
                    <a:r>
                      <a:rPr lang="en-US" dirty="0" smtClean="0"/>
                      <a:t>Remote Antenna</a:t>
                    </a:r>
                    <a:endParaRPr lang="en-US" dirty="0"/>
                  </a:p>
                </p:txBody>
              </p:sp>
              <p:cxnSp>
                <p:nvCxnSpPr>
                  <p:cNvPr id="60" name="Straight Arrow Connector 59"/>
                  <p:cNvCxnSpPr>
                    <a:stCxn id="58" idx="4"/>
                  </p:cNvCxnSpPr>
                  <p:nvPr/>
                </p:nvCxnSpPr>
                <p:spPr>
                  <a:xfrm flipV="1">
                    <a:off x="4153045" y="4703803"/>
                    <a:ext cx="230660" cy="19594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pSp>
              <p:nvGrpSpPr>
                <p:cNvPr id="50" name="Group 49"/>
                <p:cNvGrpSpPr/>
                <p:nvPr/>
              </p:nvGrpSpPr>
              <p:grpSpPr>
                <a:xfrm>
                  <a:off x="352884" y="4392174"/>
                  <a:ext cx="1372940" cy="812321"/>
                  <a:chOff x="21787" y="2500374"/>
                  <a:chExt cx="1372940" cy="812321"/>
                </a:xfrm>
              </p:grpSpPr>
              <p:grpSp>
                <p:nvGrpSpPr>
                  <p:cNvPr id="51" name="Group 50"/>
                  <p:cNvGrpSpPr/>
                  <p:nvPr/>
                </p:nvGrpSpPr>
                <p:grpSpPr>
                  <a:xfrm>
                    <a:off x="653176" y="3128512"/>
                    <a:ext cx="741551" cy="184183"/>
                    <a:chOff x="653176" y="3128512"/>
                    <a:chExt cx="741551" cy="184183"/>
                  </a:xfrm>
                </p:grpSpPr>
                <p:sp>
                  <p:nvSpPr>
                    <p:cNvPr id="54" name="Oval 53"/>
                    <p:cNvSpPr/>
                    <p:nvPr/>
                  </p:nvSpPr>
                  <p:spPr>
                    <a:xfrm>
                      <a:off x="653176" y="3208685"/>
                      <a:ext cx="45719" cy="64656"/>
                    </a:xfrm>
                    <a:prstGeom prst="ellipse">
                      <a:avLst/>
                    </a:prstGeom>
                    <a:solidFill>
                      <a:schemeClr val="bg1">
                        <a:lumMod val="85000"/>
                      </a:schemeClr>
                    </a:solid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660292" y="3128512"/>
                      <a:ext cx="708433" cy="184183"/>
                    </a:xfrm>
                    <a:custGeom>
                      <a:avLst/>
                      <a:gdLst>
                        <a:gd name="connsiteX0" fmla="*/ 18319 w 1129580"/>
                        <a:gd name="connsiteY0" fmla="*/ 146781 h 284956"/>
                        <a:gd name="connsiteX1" fmla="*/ 277112 w 1129580"/>
                        <a:gd name="connsiteY1" fmla="*/ 8758 h 284956"/>
                        <a:gd name="connsiteX2" fmla="*/ 507149 w 1129580"/>
                        <a:gd name="connsiteY2" fmla="*/ 31762 h 284956"/>
                        <a:gd name="connsiteX3" fmla="*/ 679678 w 1129580"/>
                        <a:gd name="connsiteY3" fmla="*/ 175535 h 284956"/>
                        <a:gd name="connsiteX4" fmla="*/ 892463 w 1129580"/>
                        <a:gd name="connsiteY4" fmla="*/ 187037 h 284956"/>
                        <a:gd name="connsiteX5" fmla="*/ 1082244 w 1129580"/>
                        <a:gd name="connsiteY5" fmla="*/ 129528 h 284956"/>
                        <a:gd name="connsiteX6" fmla="*/ 1128251 w 1129580"/>
                        <a:gd name="connsiteY6" fmla="*/ 187037 h 284956"/>
                        <a:gd name="connsiteX7" fmla="*/ 1047738 w 1129580"/>
                        <a:gd name="connsiteY7" fmla="*/ 238796 h 284956"/>
                        <a:gd name="connsiteX8" fmla="*/ 834953 w 1129580"/>
                        <a:gd name="connsiteY8" fmla="*/ 284803 h 284956"/>
                        <a:gd name="connsiteX9" fmla="*/ 633670 w 1129580"/>
                        <a:gd name="connsiteY9" fmla="*/ 250298 h 284956"/>
                        <a:gd name="connsiteX10" fmla="*/ 518651 w 1129580"/>
                        <a:gd name="connsiteY10" fmla="*/ 164033 h 284956"/>
                        <a:gd name="connsiteX11" fmla="*/ 449640 w 1129580"/>
                        <a:gd name="connsiteY11" fmla="*/ 89271 h 284956"/>
                        <a:gd name="connsiteX12" fmla="*/ 363376 w 1129580"/>
                        <a:gd name="connsiteY12" fmla="*/ 83520 h 284956"/>
                        <a:gd name="connsiteX13" fmla="*/ 259859 w 1129580"/>
                        <a:gd name="connsiteY13" fmla="*/ 106524 h 284956"/>
                        <a:gd name="connsiteX14" fmla="*/ 133338 w 1129580"/>
                        <a:gd name="connsiteY14" fmla="*/ 169784 h 284956"/>
                        <a:gd name="connsiteX15" fmla="*/ 35572 w 1129580"/>
                        <a:gd name="connsiteY15" fmla="*/ 215792 h 284956"/>
                        <a:gd name="connsiteX16" fmla="*/ 18319 w 1129580"/>
                        <a:gd name="connsiteY16" fmla="*/ 146781 h 284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29580" h="284956">
                          <a:moveTo>
                            <a:pt x="18319" y="146781"/>
                          </a:moveTo>
                          <a:cubicBezTo>
                            <a:pt x="58576" y="112275"/>
                            <a:pt x="195640" y="27928"/>
                            <a:pt x="277112" y="8758"/>
                          </a:cubicBezTo>
                          <a:cubicBezTo>
                            <a:pt x="358584" y="-10412"/>
                            <a:pt x="440055" y="3966"/>
                            <a:pt x="507149" y="31762"/>
                          </a:cubicBezTo>
                          <a:cubicBezTo>
                            <a:pt x="574243" y="59558"/>
                            <a:pt x="615459" y="149656"/>
                            <a:pt x="679678" y="175535"/>
                          </a:cubicBezTo>
                          <a:cubicBezTo>
                            <a:pt x="743897" y="201414"/>
                            <a:pt x="825369" y="194705"/>
                            <a:pt x="892463" y="187037"/>
                          </a:cubicBezTo>
                          <a:cubicBezTo>
                            <a:pt x="959557" y="179369"/>
                            <a:pt x="1042946" y="129528"/>
                            <a:pt x="1082244" y="129528"/>
                          </a:cubicBezTo>
                          <a:cubicBezTo>
                            <a:pt x="1121542" y="129528"/>
                            <a:pt x="1134002" y="168826"/>
                            <a:pt x="1128251" y="187037"/>
                          </a:cubicBezTo>
                          <a:cubicBezTo>
                            <a:pt x="1122500" y="205248"/>
                            <a:pt x="1096621" y="222502"/>
                            <a:pt x="1047738" y="238796"/>
                          </a:cubicBezTo>
                          <a:cubicBezTo>
                            <a:pt x="998855" y="255090"/>
                            <a:pt x="903964" y="282886"/>
                            <a:pt x="834953" y="284803"/>
                          </a:cubicBezTo>
                          <a:cubicBezTo>
                            <a:pt x="765942" y="286720"/>
                            <a:pt x="686387" y="270426"/>
                            <a:pt x="633670" y="250298"/>
                          </a:cubicBezTo>
                          <a:cubicBezTo>
                            <a:pt x="580953" y="230170"/>
                            <a:pt x="549323" y="190871"/>
                            <a:pt x="518651" y="164033"/>
                          </a:cubicBezTo>
                          <a:cubicBezTo>
                            <a:pt x="487979" y="137195"/>
                            <a:pt x="475519" y="102690"/>
                            <a:pt x="449640" y="89271"/>
                          </a:cubicBezTo>
                          <a:cubicBezTo>
                            <a:pt x="423761" y="75852"/>
                            <a:pt x="395006" y="80645"/>
                            <a:pt x="363376" y="83520"/>
                          </a:cubicBezTo>
                          <a:cubicBezTo>
                            <a:pt x="331746" y="86395"/>
                            <a:pt x="298199" y="92147"/>
                            <a:pt x="259859" y="106524"/>
                          </a:cubicBezTo>
                          <a:cubicBezTo>
                            <a:pt x="221519" y="120901"/>
                            <a:pt x="170719" y="151573"/>
                            <a:pt x="133338" y="169784"/>
                          </a:cubicBezTo>
                          <a:cubicBezTo>
                            <a:pt x="95957" y="187995"/>
                            <a:pt x="57617" y="214834"/>
                            <a:pt x="35572" y="215792"/>
                          </a:cubicBezTo>
                          <a:cubicBezTo>
                            <a:pt x="13527" y="216750"/>
                            <a:pt x="-21938" y="181287"/>
                            <a:pt x="18319" y="146781"/>
                          </a:cubicBezTo>
                          <a:close/>
                        </a:path>
                      </a:pathLst>
                    </a:custGeom>
                    <a:solidFill>
                      <a:schemeClr val="bg1">
                        <a:lumMod val="75000"/>
                      </a:schemeClr>
                    </a:solidFill>
                    <a:ln w="3175">
                      <a:solidFill>
                        <a:schemeClr val="tx1">
                          <a:lumMod val="50000"/>
                          <a:lumOff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a:off x="1342307" y="3187947"/>
                      <a:ext cx="52420" cy="78277"/>
                    </a:xfrm>
                    <a:prstGeom prst="ellipse">
                      <a:avLst/>
                    </a:prstGeom>
                    <a:solidFill>
                      <a:schemeClr val="bg1">
                        <a:lumMod val="85000"/>
                      </a:schemeClr>
                    </a:solidFill>
                    <a:ln w="6350">
                      <a:solidFill>
                        <a:schemeClr val="bg1">
                          <a:lumMod val="65000"/>
                        </a:schemeClr>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52" name="Straight Arrow Connector 51"/>
                  <p:cNvCxnSpPr/>
                  <p:nvPr/>
                </p:nvCxnSpPr>
                <p:spPr>
                  <a:xfrm flipH="1" flipV="1">
                    <a:off x="679723" y="2796721"/>
                    <a:ext cx="189294" cy="35878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21787" y="2500374"/>
                    <a:ext cx="1372940" cy="369332"/>
                  </a:xfrm>
                  <a:prstGeom prst="rect">
                    <a:avLst/>
                  </a:prstGeom>
                  <a:noFill/>
                </p:spPr>
                <p:txBody>
                  <a:bodyPr wrap="none" rtlCol="0">
                    <a:spAutoFit/>
                  </a:bodyPr>
                  <a:lstStyle/>
                  <a:p>
                    <a:r>
                      <a:rPr lang="en-US" dirty="0" smtClean="0"/>
                      <a:t>Optical Fiber</a:t>
                    </a:r>
                    <a:endParaRPr lang="en-US" dirty="0"/>
                  </a:p>
                </p:txBody>
              </p:sp>
            </p:grpSp>
            <p:sp>
              <p:nvSpPr>
                <p:cNvPr id="65" name="Freeform 64"/>
                <p:cNvSpPr/>
                <p:nvPr/>
              </p:nvSpPr>
              <p:spPr>
                <a:xfrm>
                  <a:off x="1848339" y="4931508"/>
                  <a:ext cx="504092" cy="226516"/>
                </a:xfrm>
                <a:custGeom>
                  <a:avLst/>
                  <a:gdLst>
                    <a:gd name="connsiteX0" fmla="*/ 504092 w 504092"/>
                    <a:gd name="connsiteY0" fmla="*/ 0 h 144584"/>
                    <a:gd name="connsiteX1" fmla="*/ 46892 w 504092"/>
                    <a:gd name="connsiteY1" fmla="*/ 0 h 144584"/>
                    <a:gd name="connsiteX2" fmla="*/ 46892 w 504092"/>
                    <a:gd name="connsiteY2" fmla="*/ 109415 h 144584"/>
                    <a:gd name="connsiteX3" fmla="*/ 0 w 504092"/>
                    <a:gd name="connsiteY3" fmla="*/ 109415 h 144584"/>
                    <a:gd name="connsiteX4" fmla="*/ 46892 w 504092"/>
                    <a:gd name="connsiteY4" fmla="*/ 144584 h 144584"/>
                    <a:gd name="connsiteX5" fmla="*/ 89877 w 504092"/>
                    <a:gd name="connsiteY5" fmla="*/ 109415 h 144584"/>
                    <a:gd name="connsiteX6" fmla="*/ 46892 w 504092"/>
                    <a:gd name="connsiteY6" fmla="*/ 109415 h 144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4092" h="144584">
                      <a:moveTo>
                        <a:pt x="504092" y="0"/>
                      </a:moveTo>
                      <a:lnTo>
                        <a:pt x="46892" y="0"/>
                      </a:lnTo>
                      <a:lnTo>
                        <a:pt x="46892" y="109415"/>
                      </a:lnTo>
                      <a:lnTo>
                        <a:pt x="0" y="109415"/>
                      </a:lnTo>
                      <a:lnTo>
                        <a:pt x="46892" y="144584"/>
                      </a:lnTo>
                      <a:lnTo>
                        <a:pt x="89877" y="109415"/>
                      </a:lnTo>
                      <a:lnTo>
                        <a:pt x="46892" y="109415"/>
                      </a:lnTo>
                    </a:path>
                  </a:pathLst>
                </a:cu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7" name="Straight Connector 66"/>
                <p:cNvCxnSpPr/>
                <p:nvPr/>
              </p:nvCxnSpPr>
              <p:spPr>
                <a:xfrm>
                  <a:off x="1842303" y="5171030"/>
                  <a:ext cx="105789" cy="828"/>
                </a:xfrm>
                <a:prstGeom prst="line">
                  <a:avLst/>
                </a:prstGeom>
                <a:ln>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1891289" y="5171858"/>
                  <a:ext cx="0" cy="158202"/>
                </a:xfrm>
                <a:prstGeom prst="line">
                  <a:avLst/>
                </a:prstGeom>
                <a:ln>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72" name="Isosceles Triangle 71"/>
                <p:cNvSpPr/>
                <p:nvPr/>
              </p:nvSpPr>
              <p:spPr>
                <a:xfrm rot="10800000">
                  <a:off x="1844576" y="5326330"/>
                  <a:ext cx="99608" cy="82449"/>
                </a:xfrm>
                <a:prstGeom prst="triangle">
                  <a:avLst/>
                </a:prstGeom>
                <a:ln>
                  <a:no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sp>
              <p:nvSpPr>
                <p:cNvPr id="74" name="TextBox 73"/>
                <p:cNvSpPr txBox="1"/>
                <p:nvPr/>
              </p:nvSpPr>
              <p:spPr>
                <a:xfrm>
                  <a:off x="692147" y="5467339"/>
                  <a:ext cx="1366080" cy="369332"/>
                </a:xfrm>
                <a:prstGeom prst="rect">
                  <a:avLst/>
                </a:prstGeom>
                <a:noFill/>
              </p:spPr>
              <p:txBody>
                <a:bodyPr wrap="none" rtlCol="0">
                  <a:spAutoFit/>
                </a:bodyPr>
                <a:lstStyle/>
                <a:p>
                  <a:r>
                    <a:rPr lang="en-US" dirty="0" smtClean="0"/>
                    <a:t>LASER Diode</a:t>
                  </a:r>
                  <a:endParaRPr lang="en-US" dirty="0"/>
                </a:p>
              </p:txBody>
            </p:sp>
            <p:cxnSp>
              <p:nvCxnSpPr>
                <p:cNvPr id="76" name="Straight Arrow Connector 75"/>
                <p:cNvCxnSpPr>
                  <a:stCxn id="65" idx="4"/>
                </p:cNvCxnSpPr>
                <p:nvPr/>
              </p:nvCxnSpPr>
              <p:spPr>
                <a:xfrm flipH="1">
                  <a:off x="1432669" y="5158024"/>
                  <a:ext cx="462562" cy="38692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7" name="TextBox 76"/>
                <p:cNvSpPr txBox="1"/>
                <p:nvPr/>
              </p:nvSpPr>
              <p:spPr>
                <a:xfrm>
                  <a:off x="2693320" y="5267740"/>
                  <a:ext cx="2067297" cy="369332"/>
                </a:xfrm>
                <a:prstGeom prst="rect">
                  <a:avLst/>
                </a:prstGeom>
                <a:noFill/>
              </p:spPr>
              <p:txBody>
                <a:bodyPr wrap="none" rtlCol="0">
                  <a:spAutoFit/>
                </a:bodyPr>
                <a:lstStyle/>
                <a:p>
                  <a:r>
                    <a:rPr lang="en-US" dirty="0" smtClean="0"/>
                    <a:t>Low Noise Amplifier</a:t>
                  </a:r>
                  <a:endParaRPr lang="en-US" dirty="0"/>
                </a:p>
              </p:txBody>
            </p:sp>
            <p:cxnSp>
              <p:nvCxnSpPr>
                <p:cNvPr id="79" name="Straight Arrow Connector 78"/>
                <p:cNvCxnSpPr/>
                <p:nvPr/>
              </p:nvCxnSpPr>
              <p:spPr>
                <a:xfrm>
                  <a:off x="3028551" y="5082493"/>
                  <a:ext cx="132862" cy="19011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2" name="Isosceles Triangle 61"/>
                <p:cNvSpPr/>
                <p:nvPr/>
              </p:nvSpPr>
              <p:spPr>
                <a:xfrm rot="16200000">
                  <a:off x="2135079" y="4828437"/>
                  <a:ext cx="251007" cy="214923"/>
                </a:xfrm>
                <a:prstGeom prst="triangle">
                  <a:avLst/>
                </a:prstGeom>
                <a:solidFill>
                  <a:srgbClr val="00B0F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Isosceles Triangle 62"/>
                <p:cNvSpPr/>
                <p:nvPr/>
              </p:nvSpPr>
              <p:spPr>
                <a:xfrm rot="16200000">
                  <a:off x="2070316" y="4828437"/>
                  <a:ext cx="251007" cy="214923"/>
                </a:xfrm>
                <a:prstGeom prst="triangle">
                  <a:avLst/>
                </a:prstGeom>
                <a:solidFill>
                  <a:srgbClr val="00B0F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Isosceles Triangle 63"/>
                <p:cNvSpPr/>
                <p:nvPr/>
              </p:nvSpPr>
              <p:spPr>
                <a:xfrm rot="16200000">
                  <a:off x="2002217" y="4823496"/>
                  <a:ext cx="251007" cy="214923"/>
                </a:xfrm>
                <a:prstGeom prst="triangle">
                  <a:avLst/>
                </a:prstGeom>
                <a:solidFill>
                  <a:srgbClr val="00B0F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1" name="Rectangle 80"/>
              <p:cNvSpPr/>
              <p:nvPr/>
            </p:nvSpPr>
            <p:spPr>
              <a:xfrm>
                <a:off x="344177" y="2420201"/>
                <a:ext cx="4332326" cy="3614839"/>
              </a:xfrm>
              <a:prstGeom prst="rect">
                <a:avLst/>
              </a:prstGeom>
              <a:noFill/>
              <a:ln>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3" name="Straight Connector 82"/>
              <p:cNvCxnSpPr>
                <a:stCxn id="81" idx="1"/>
                <a:endCxn id="81" idx="3"/>
              </p:cNvCxnSpPr>
              <p:nvPr/>
            </p:nvCxnSpPr>
            <p:spPr>
              <a:xfrm>
                <a:off x="344177" y="4227621"/>
                <a:ext cx="4332326"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grpSp>
        <p:sp>
          <p:nvSpPr>
            <p:cNvPr id="85" name="TextBox 84"/>
            <p:cNvSpPr txBox="1"/>
            <p:nvPr/>
          </p:nvSpPr>
          <p:spPr>
            <a:xfrm>
              <a:off x="2993063" y="3957736"/>
              <a:ext cx="1838965" cy="369332"/>
            </a:xfrm>
            <a:prstGeom prst="rect">
              <a:avLst/>
            </a:prstGeom>
            <a:noFill/>
          </p:spPr>
          <p:txBody>
            <a:bodyPr wrap="none" rtlCol="0">
              <a:spAutoFit/>
            </a:bodyPr>
            <a:lstStyle/>
            <a:p>
              <a:r>
                <a:rPr lang="en-US" dirty="0" smtClean="0"/>
                <a:t>(40 GHz - 42 GHz)</a:t>
              </a:r>
              <a:endParaRPr lang="en-US" dirty="0"/>
            </a:p>
          </p:txBody>
        </p:sp>
        <p:sp>
          <p:nvSpPr>
            <p:cNvPr id="86" name="TextBox 85"/>
            <p:cNvSpPr txBox="1"/>
            <p:nvPr/>
          </p:nvSpPr>
          <p:spPr>
            <a:xfrm>
              <a:off x="2616690" y="5689686"/>
              <a:ext cx="2233304" cy="369332"/>
            </a:xfrm>
            <a:prstGeom prst="rect">
              <a:avLst/>
            </a:prstGeom>
            <a:noFill/>
          </p:spPr>
          <p:txBody>
            <a:bodyPr wrap="none" rtlCol="0">
              <a:spAutoFit/>
            </a:bodyPr>
            <a:lstStyle/>
            <a:p>
              <a:r>
                <a:rPr lang="en-US" dirty="0" smtClean="0"/>
                <a:t>(37.5 GHz – 39.5 GHz)</a:t>
              </a:r>
              <a:endParaRPr lang="en-US" dirty="0"/>
            </a:p>
          </p:txBody>
        </p:sp>
      </p:grpSp>
      <p:grpSp>
        <p:nvGrpSpPr>
          <p:cNvPr id="228" name="Group 227"/>
          <p:cNvGrpSpPr/>
          <p:nvPr/>
        </p:nvGrpSpPr>
        <p:grpSpPr>
          <a:xfrm>
            <a:off x="4658263" y="2389707"/>
            <a:ext cx="5064855" cy="3858320"/>
            <a:chOff x="4658263" y="2441959"/>
            <a:chExt cx="5064855" cy="3858320"/>
          </a:xfrm>
        </p:grpSpPr>
        <p:grpSp>
          <p:nvGrpSpPr>
            <p:cNvPr id="223" name="Group 222"/>
            <p:cNvGrpSpPr/>
            <p:nvPr/>
          </p:nvGrpSpPr>
          <p:grpSpPr>
            <a:xfrm>
              <a:off x="4658263" y="2441959"/>
              <a:ext cx="5064855" cy="3858320"/>
              <a:chOff x="4841145" y="2494211"/>
              <a:chExt cx="5064855" cy="3858320"/>
            </a:xfrm>
          </p:grpSpPr>
          <p:grpSp>
            <p:nvGrpSpPr>
              <p:cNvPr id="150" name="Group 149"/>
              <p:cNvGrpSpPr/>
              <p:nvPr/>
            </p:nvGrpSpPr>
            <p:grpSpPr>
              <a:xfrm>
                <a:off x="4926599" y="2494211"/>
                <a:ext cx="4886154" cy="1901376"/>
                <a:chOff x="4926599" y="2494211"/>
                <a:chExt cx="4886154" cy="1901376"/>
              </a:xfrm>
            </p:grpSpPr>
            <p:sp>
              <p:nvSpPr>
                <p:cNvPr id="148" name="Rectangle 147"/>
                <p:cNvSpPr/>
                <p:nvPr/>
              </p:nvSpPr>
              <p:spPr>
                <a:xfrm>
                  <a:off x="6804753" y="2976859"/>
                  <a:ext cx="1986550" cy="1131960"/>
                </a:xfrm>
                <a:prstGeom prst="rect">
                  <a:avLst/>
                </a:prstGeom>
                <a:noFill/>
                <a:ln>
                  <a:solidFill>
                    <a:schemeClr val="accent6">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7" name="Group 146"/>
                <p:cNvGrpSpPr/>
                <p:nvPr/>
              </p:nvGrpSpPr>
              <p:grpSpPr>
                <a:xfrm>
                  <a:off x="4926599" y="2494211"/>
                  <a:ext cx="4886154" cy="1901376"/>
                  <a:chOff x="4698987" y="2364429"/>
                  <a:chExt cx="4886154" cy="1901376"/>
                </a:xfrm>
              </p:grpSpPr>
              <p:sp>
                <p:nvSpPr>
                  <p:cNvPr id="89" name="Freeform 88"/>
                  <p:cNvSpPr/>
                  <p:nvPr/>
                </p:nvSpPr>
                <p:spPr>
                  <a:xfrm flipH="1">
                    <a:off x="6396082" y="2851275"/>
                    <a:ext cx="561848" cy="241126"/>
                  </a:xfrm>
                  <a:custGeom>
                    <a:avLst/>
                    <a:gdLst>
                      <a:gd name="connsiteX0" fmla="*/ 0 w 488515"/>
                      <a:gd name="connsiteY0" fmla="*/ 237995 h 241126"/>
                      <a:gd name="connsiteX1" fmla="*/ 441542 w 488515"/>
                      <a:gd name="connsiteY1" fmla="*/ 241126 h 241126"/>
                      <a:gd name="connsiteX2" fmla="*/ 441542 w 488515"/>
                      <a:gd name="connsiteY2" fmla="*/ 78288 h 241126"/>
                      <a:gd name="connsiteX3" fmla="*/ 378912 w 488515"/>
                      <a:gd name="connsiteY3" fmla="*/ 0 h 241126"/>
                      <a:gd name="connsiteX4" fmla="*/ 488515 w 488515"/>
                      <a:gd name="connsiteY4" fmla="*/ 0 h 241126"/>
                      <a:gd name="connsiteX5" fmla="*/ 444674 w 488515"/>
                      <a:gd name="connsiteY5" fmla="*/ 65762 h 241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8515" h="241126">
                        <a:moveTo>
                          <a:pt x="0" y="237995"/>
                        </a:moveTo>
                        <a:lnTo>
                          <a:pt x="441542" y="241126"/>
                        </a:lnTo>
                        <a:lnTo>
                          <a:pt x="441542" y="78288"/>
                        </a:lnTo>
                        <a:lnTo>
                          <a:pt x="378912" y="0"/>
                        </a:lnTo>
                        <a:lnTo>
                          <a:pt x="488515" y="0"/>
                        </a:lnTo>
                        <a:lnTo>
                          <a:pt x="444674" y="65762"/>
                        </a:lnTo>
                      </a:path>
                    </a:pathLst>
                  </a:cu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Isosceles Triangle 89"/>
                  <p:cNvSpPr/>
                  <p:nvPr/>
                </p:nvSpPr>
                <p:spPr>
                  <a:xfrm rot="5400000" flipH="1">
                    <a:off x="7285145" y="2977371"/>
                    <a:ext cx="251007" cy="214923"/>
                  </a:xfrm>
                  <a:prstGeom prst="triangle">
                    <a:avLst/>
                  </a:prstGeom>
                  <a:solidFill>
                    <a:srgbClr val="00B0F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3" name="Group 92"/>
                  <p:cNvGrpSpPr/>
                  <p:nvPr/>
                </p:nvGrpSpPr>
                <p:grpSpPr>
                  <a:xfrm>
                    <a:off x="6949584" y="2966573"/>
                    <a:ext cx="217493" cy="227094"/>
                    <a:chOff x="5212080" y="3458902"/>
                    <a:chExt cx="217493" cy="227094"/>
                  </a:xfrm>
                </p:grpSpPr>
                <p:sp>
                  <p:nvSpPr>
                    <p:cNvPr id="91" name="Rectangle 90"/>
                    <p:cNvSpPr/>
                    <p:nvPr/>
                  </p:nvSpPr>
                  <p:spPr>
                    <a:xfrm>
                      <a:off x="5212080" y="3458902"/>
                      <a:ext cx="217493" cy="22709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91"/>
                    <p:cNvSpPr/>
                    <p:nvPr/>
                  </p:nvSpPr>
                  <p:spPr>
                    <a:xfrm>
                      <a:off x="5222695" y="3495776"/>
                      <a:ext cx="201712" cy="169555"/>
                    </a:xfrm>
                    <a:custGeom>
                      <a:avLst/>
                      <a:gdLst>
                        <a:gd name="connsiteX0" fmla="*/ 0 w 346129"/>
                        <a:gd name="connsiteY0" fmla="*/ 176617 h 207614"/>
                        <a:gd name="connsiteX1" fmla="*/ 77492 w 346129"/>
                        <a:gd name="connsiteY1" fmla="*/ 130122 h 207614"/>
                        <a:gd name="connsiteX2" fmla="*/ 123987 w 346129"/>
                        <a:gd name="connsiteY2" fmla="*/ 176617 h 207614"/>
                        <a:gd name="connsiteX3" fmla="*/ 134319 w 346129"/>
                        <a:gd name="connsiteY3" fmla="*/ 93960 h 207614"/>
                        <a:gd name="connsiteX4" fmla="*/ 154983 w 346129"/>
                        <a:gd name="connsiteY4" fmla="*/ 11302 h 207614"/>
                        <a:gd name="connsiteX5" fmla="*/ 227309 w 346129"/>
                        <a:gd name="connsiteY5" fmla="*/ 16468 h 207614"/>
                        <a:gd name="connsiteX6" fmla="*/ 242807 w 346129"/>
                        <a:gd name="connsiteY6" fmla="*/ 155953 h 207614"/>
                        <a:gd name="connsiteX7" fmla="*/ 278970 w 346129"/>
                        <a:gd name="connsiteY7" fmla="*/ 135288 h 207614"/>
                        <a:gd name="connsiteX8" fmla="*/ 320299 w 346129"/>
                        <a:gd name="connsiteY8" fmla="*/ 171451 h 207614"/>
                        <a:gd name="connsiteX9" fmla="*/ 346129 w 346129"/>
                        <a:gd name="connsiteY9" fmla="*/ 207614 h 207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6129" h="207614">
                          <a:moveTo>
                            <a:pt x="0" y="176617"/>
                          </a:moveTo>
                          <a:cubicBezTo>
                            <a:pt x="28414" y="153369"/>
                            <a:pt x="56828" y="130122"/>
                            <a:pt x="77492" y="130122"/>
                          </a:cubicBezTo>
                          <a:cubicBezTo>
                            <a:pt x="98156" y="130122"/>
                            <a:pt x="114516" y="182644"/>
                            <a:pt x="123987" y="176617"/>
                          </a:cubicBezTo>
                          <a:cubicBezTo>
                            <a:pt x="133458" y="170590"/>
                            <a:pt x="129153" y="121512"/>
                            <a:pt x="134319" y="93960"/>
                          </a:cubicBezTo>
                          <a:cubicBezTo>
                            <a:pt x="139485" y="66407"/>
                            <a:pt x="139485" y="24217"/>
                            <a:pt x="154983" y="11302"/>
                          </a:cubicBezTo>
                          <a:cubicBezTo>
                            <a:pt x="170481" y="-1613"/>
                            <a:pt x="212672" y="-7641"/>
                            <a:pt x="227309" y="16468"/>
                          </a:cubicBezTo>
                          <a:cubicBezTo>
                            <a:pt x="241946" y="40576"/>
                            <a:pt x="234197" y="136150"/>
                            <a:pt x="242807" y="155953"/>
                          </a:cubicBezTo>
                          <a:cubicBezTo>
                            <a:pt x="251417" y="175756"/>
                            <a:pt x="266055" y="132705"/>
                            <a:pt x="278970" y="135288"/>
                          </a:cubicBezTo>
                          <a:cubicBezTo>
                            <a:pt x="291885" y="137871"/>
                            <a:pt x="309106" y="159397"/>
                            <a:pt x="320299" y="171451"/>
                          </a:cubicBezTo>
                          <a:cubicBezTo>
                            <a:pt x="331492" y="183505"/>
                            <a:pt x="338810" y="195559"/>
                            <a:pt x="346129" y="207614"/>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95"/>
                  <p:cNvGrpSpPr/>
                  <p:nvPr/>
                </p:nvGrpSpPr>
                <p:grpSpPr>
                  <a:xfrm>
                    <a:off x="6693918" y="2956142"/>
                    <a:ext cx="131540" cy="252179"/>
                    <a:chOff x="5362414" y="3372329"/>
                    <a:chExt cx="179971" cy="339588"/>
                  </a:xfrm>
                </p:grpSpPr>
                <p:sp>
                  <p:nvSpPr>
                    <p:cNvPr id="94" name="Rectangle 93"/>
                    <p:cNvSpPr/>
                    <p:nvPr/>
                  </p:nvSpPr>
                  <p:spPr>
                    <a:xfrm>
                      <a:off x="5362414" y="3372329"/>
                      <a:ext cx="179971" cy="3395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Lightning Bolt 94"/>
                    <p:cNvSpPr/>
                    <p:nvPr/>
                  </p:nvSpPr>
                  <p:spPr>
                    <a:xfrm>
                      <a:off x="5377044" y="3400724"/>
                      <a:ext cx="134619" cy="282797"/>
                    </a:xfrm>
                    <a:prstGeom prst="lightningBolt">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TextBox 96"/>
                  <p:cNvSpPr txBox="1"/>
                  <p:nvPr/>
                </p:nvSpPr>
                <p:spPr>
                  <a:xfrm>
                    <a:off x="5224379" y="3332706"/>
                    <a:ext cx="1652312" cy="646331"/>
                  </a:xfrm>
                  <a:prstGeom prst="rect">
                    <a:avLst/>
                  </a:prstGeom>
                  <a:noFill/>
                </p:spPr>
                <p:txBody>
                  <a:bodyPr wrap="none" rtlCol="0">
                    <a:spAutoFit/>
                  </a:bodyPr>
                  <a:lstStyle/>
                  <a:p>
                    <a:r>
                      <a:rPr lang="en-US" dirty="0" smtClean="0"/>
                      <a:t>Power Detector</a:t>
                    </a:r>
                  </a:p>
                  <a:p>
                    <a:r>
                      <a:rPr lang="en-US" dirty="0" smtClean="0"/>
                      <a:t>&amp; Limiter</a:t>
                    </a:r>
                    <a:endParaRPr lang="en-US" dirty="0"/>
                  </a:p>
                </p:txBody>
              </p:sp>
              <p:cxnSp>
                <p:nvCxnSpPr>
                  <p:cNvPr id="99" name="Straight Arrow Connector 98"/>
                  <p:cNvCxnSpPr/>
                  <p:nvPr/>
                </p:nvCxnSpPr>
                <p:spPr>
                  <a:xfrm flipH="1">
                    <a:off x="6294009" y="3150888"/>
                    <a:ext cx="357227" cy="22649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4" name="Straight Arrow Connector 103"/>
                  <p:cNvCxnSpPr>
                    <a:stCxn id="91" idx="0"/>
                  </p:cNvCxnSpPr>
                  <p:nvPr/>
                </p:nvCxnSpPr>
                <p:spPr>
                  <a:xfrm flipH="1" flipV="1">
                    <a:off x="6970697" y="2642194"/>
                    <a:ext cx="87634" cy="32437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6" name="TextBox 105"/>
                  <p:cNvSpPr txBox="1"/>
                  <p:nvPr/>
                </p:nvSpPr>
                <p:spPr>
                  <a:xfrm>
                    <a:off x="6690869" y="2403735"/>
                    <a:ext cx="534121" cy="369332"/>
                  </a:xfrm>
                  <a:prstGeom prst="rect">
                    <a:avLst/>
                  </a:prstGeom>
                  <a:noFill/>
                </p:spPr>
                <p:txBody>
                  <a:bodyPr wrap="none" rtlCol="0">
                    <a:spAutoFit/>
                  </a:bodyPr>
                  <a:lstStyle/>
                  <a:p>
                    <a:r>
                      <a:rPr lang="en-US" dirty="0" smtClean="0"/>
                      <a:t>BPF</a:t>
                    </a:r>
                    <a:endParaRPr lang="en-US" dirty="0"/>
                  </a:p>
                </p:txBody>
              </p:sp>
              <p:cxnSp>
                <p:nvCxnSpPr>
                  <p:cNvPr id="108" name="Straight Connector 107"/>
                  <p:cNvCxnSpPr/>
                  <p:nvPr/>
                </p:nvCxnSpPr>
                <p:spPr>
                  <a:xfrm>
                    <a:off x="7161911" y="3088223"/>
                    <a:ext cx="141276" cy="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sp>
                <p:nvSpPr>
                  <p:cNvPr id="110" name="TextBox 109"/>
                  <p:cNvSpPr txBox="1"/>
                  <p:nvPr/>
                </p:nvSpPr>
                <p:spPr>
                  <a:xfrm>
                    <a:off x="6876691" y="3305726"/>
                    <a:ext cx="564578" cy="369332"/>
                  </a:xfrm>
                  <a:prstGeom prst="rect">
                    <a:avLst/>
                  </a:prstGeom>
                  <a:noFill/>
                </p:spPr>
                <p:txBody>
                  <a:bodyPr wrap="none" rtlCol="0">
                    <a:spAutoFit/>
                  </a:bodyPr>
                  <a:lstStyle/>
                  <a:p>
                    <a:r>
                      <a:rPr lang="en-US" dirty="0" smtClean="0"/>
                      <a:t>LNA</a:t>
                    </a:r>
                    <a:endParaRPr lang="en-US" dirty="0"/>
                  </a:p>
                </p:txBody>
              </p:sp>
              <p:cxnSp>
                <p:nvCxnSpPr>
                  <p:cNvPr id="112" name="Straight Arrow Connector 111"/>
                  <p:cNvCxnSpPr/>
                  <p:nvPr/>
                </p:nvCxnSpPr>
                <p:spPr>
                  <a:xfrm flipH="1">
                    <a:off x="7069102" y="3186110"/>
                    <a:ext cx="221318" cy="21727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118" name="Group 117"/>
                  <p:cNvGrpSpPr/>
                  <p:nvPr/>
                </p:nvGrpSpPr>
                <p:grpSpPr>
                  <a:xfrm>
                    <a:off x="7654220" y="2959329"/>
                    <a:ext cx="249970" cy="251006"/>
                    <a:chOff x="7626126" y="2959329"/>
                    <a:chExt cx="249970" cy="251006"/>
                  </a:xfrm>
                </p:grpSpPr>
                <p:sp>
                  <p:nvSpPr>
                    <p:cNvPr id="116" name="Oval 115"/>
                    <p:cNvSpPr/>
                    <p:nvPr/>
                  </p:nvSpPr>
                  <p:spPr>
                    <a:xfrm>
                      <a:off x="7626126" y="2959329"/>
                      <a:ext cx="249970" cy="251006"/>
                    </a:xfrm>
                    <a:prstGeom prst="ellipse">
                      <a:avLst/>
                    </a:prstGeom>
                    <a:solidFill>
                      <a:schemeClr val="accent6">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Quad Arrow 116"/>
                    <p:cNvSpPr/>
                    <p:nvPr/>
                  </p:nvSpPr>
                  <p:spPr>
                    <a:xfrm rot="2745313">
                      <a:off x="7634731" y="2966628"/>
                      <a:ext cx="232760" cy="232717"/>
                    </a:xfrm>
                    <a:prstGeom prst="quadArrow">
                      <a:avLst>
                        <a:gd name="adj1" fmla="val 10872"/>
                        <a:gd name="adj2" fmla="val 7383"/>
                        <a:gd name="adj3" fmla="val 22500"/>
                      </a:avLst>
                    </a:prstGeom>
                    <a:solidFill>
                      <a:schemeClr val="accent6">
                        <a:lumMod val="5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19" name="Straight Connector 118"/>
                  <p:cNvCxnSpPr/>
                  <p:nvPr/>
                </p:nvCxnSpPr>
                <p:spPr>
                  <a:xfrm>
                    <a:off x="7514964" y="3080120"/>
                    <a:ext cx="141276" cy="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sp>
                <p:nvSpPr>
                  <p:cNvPr id="120" name="Isosceles Triangle 119"/>
                  <p:cNvSpPr/>
                  <p:nvPr/>
                </p:nvSpPr>
                <p:spPr>
                  <a:xfrm flipH="1">
                    <a:off x="7649500" y="3346260"/>
                    <a:ext cx="251007" cy="214923"/>
                  </a:xfrm>
                  <a:prstGeom prst="triangle">
                    <a:avLst/>
                  </a:prstGeom>
                  <a:solidFill>
                    <a:srgbClr val="00B0F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1" name="Straight Connector 120"/>
                  <p:cNvCxnSpPr/>
                  <p:nvPr/>
                </p:nvCxnSpPr>
                <p:spPr>
                  <a:xfrm rot="5400000">
                    <a:off x="7704365" y="3284444"/>
                    <a:ext cx="141276" cy="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p:nvPr/>
                </p:nvCxnSpPr>
                <p:spPr>
                  <a:xfrm rot="5400000">
                    <a:off x="7704365" y="3631821"/>
                    <a:ext cx="141276" cy="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4" name="Straight Arrow Connector 123"/>
                  <p:cNvCxnSpPr/>
                  <p:nvPr/>
                </p:nvCxnSpPr>
                <p:spPr>
                  <a:xfrm flipH="1" flipV="1">
                    <a:off x="7676876" y="2629072"/>
                    <a:ext cx="87634" cy="32437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5" name="TextBox 124"/>
                  <p:cNvSpPr txBox="1"/>
                  <p:nvPr/>
                </p:nvSpPr>
                <p:spPr>
                  <a:xfrm>
                    <a:off x="7294442" y="2364429"/>
                    <a:ext cx="723596" cy="369332"/>
                  </a:xfrm>
                  <a:prstGeom prst="rect">
                    <a:avLst/>
                  </a:prstGeom>
                  <a:noFill/>
                </p:spPr>
                <p:txBody>
                  <a:bodyPr wrap="none" rtlCol="0">
                    <a:spAutoFit/>
                  </a:bodyPr>
                  <a:lstStyle/>
                  <a:p>
                    <a:r>
                      <a:rPr lang="en-US" dirty="0" smtClean="0"/>
                      <a:t>Mixer</a:t>
                    </a:r>
                    <a:endParaRPr lang="en-US" dirty="0"/>
                  </a:p>
                </p:txBody>
              </p:sp>
              <p:cxnSp>
                <p:nvCxnSpPr>
                  <p:cNvPr id="126" name="Straight Arrow Connector 125"/>
                  <p:cNvCxnSpPr/>
                  <p:nvPr/>
                </p:nvCxnSpPr>
                <p:spPr>
                  <a:xfrm flipH="1">
                    <a:off x="7290420" y="3593830"/>
                    <a:ext cx="383334" cy="31129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7" name="TextBox 126"/>
                  <p:cNvSpPr txBox="1"/>
                  <p:nvPr/>
                </p:nvSpPr>
                <p:spPr>
                  <a:xfrm>
                    <a:off x="6158714" y="3881199"/>
                    <a:ext cx="1497526" cy="369332"/>
                  </a:xfrm>
                  <a:prstGeom prst="rect">
                    <a:avLst/>
                  </a:prstGeom>
                  <a:noFill/>
                </p:spPr>
                <p:txBody>
                  <a:bodyPr wrap="none" rtlCol="0">
                    <a:spAutoFit/>
                  </a:bodyPr>
                  <a:lstStyle/>
                  <a:p>
                    <a:r>
                      <a:rPr lang="en-US" dirty="0" smtClean="0"/>
                      <a:t>Injection Amp</a:t>
                    </a:r>
                    <a:endParaRPr lang="en-US" dirty="0"/>
                  </a:p>
                </p:txBody>
              </p:sp>
              <p:grpSp>
                <p:nvGrpSpPr>
                  <p:cNvPr id="136" name="Group 135"/>
                  <p:cNvGrpSpPr/>
                  <p:nvPr/>
                </p:nvGrpSpPr>
                <p:grpSpPr>
                  <a:xfrm>
                    <a:off x="7704067" y="3713667"/>
                    <a:ext cx="392879" cy="165957"/>
                    <a:chOff x="7704067" y="3713667"/>
                    <a:chExt cx="392879" cy="165957"/>
                  </a:xfrm>
                </p:grpSpPr>
                <p:sp>
                  <p:nvSpPr>
                    <p:cNvPr id="128" name="Rounded Rectangle 127"/>
                    <p:cNvSpPr/>
                    <p:nvPr/>
                  </p:nvSpPr>
                  <p:spPr>
                    <a:xfrm>
                      <a:off x="7704067" y="3713667"/>
                      <a:ext cx="392879" cy="16595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p:cNvSpPr/>
                    <p:nvPr/>
                  </p:nvSpPr>
                  <p:spPr>
                    <a:xfrm>
                      <a:off x="7728223" y="3720771"/>
                      <a:ext cx="136829" cy="151748"/>
                    </a:xfrm>
                    <a:prstGeom prst="ellipse">
                      <a:avLst/>
                    </a:prstGeom>
                    <a:solidFill>
                      <a:schemeClr val="accent6">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Freeform 131"/>
                    <p:cNvSpPr/>
                    <p:nvPr/>
                  </p:nvSpPr>
                  <p:spPr>
                    <a:xfrm>
                      <a:off x="7745816" y="3737844"/>
                      <a:ext cx="92846" cy="129149"/>
                    </a:xfrm>
                    <a:custGeom>
                      <a:avLst/>
                      <a:gdLst>
                        <a:gd name="connsiteX0" fmla="*/ 0 w 267714"/>
                        <a:gd name="connsiteY0" fmla="*/ 201012 h 337552"/>
                        <a:gd name="connsiteX1" fmla="*/ 76490 w 267714"/>
                        <a:gd name="connsiteY1" fmla="*/ 2834 h 337552"/>
                        <a:gd name="connsiteX2" fmla="*/ 187748 w 267714"/>
                        <a:gd name="connsiteY2" fmla="*/ 333131 h 337552"/>
                        <a:gd name="connsiteX3" fmla="*/ 267714 w 267714"/>
                        <a:gd name="connsiteY3" fmla="*/ 162767 h 337552"/>
                      </a:gdLst>
                      <a:ahLst/>
                      <a:cxnLst>
                        <a:cxn ang="0">
                          <a:pos x="connsiteX0" y="connsiteY0"/>
                        </a:cxn>
                        <a:cxn ang="0">
                          <a:pos x="connsiteX1" y="connsiteY1"/>
                        </a:cxn>
                        <a:cxn ang="0">
                          <a:pos x="connsiteX2" y="connsiteY2"/>
                        </a:cxn>
                        <a:cxn ang="0">
                          <a:pos x="connsiteX3" y="connsiteY3"/>
                        </a:cxn>
                      </a:cxnLst>
                      <a:rect l="l" t="t" r="r" b="b"/>
                      <a:pathLst>
                        <a:path w="267714" h="337552">
                          <a:moveTo>
                            <a:pt x="0" y="201012"/>
                          </a:moveTo>
                          <a:cubicBezTo>
                            <a:pt x="22599" y="90913"/>
                            <a:pt x="45199" y="-19186"/>
                            <a:pt x="76490" y="2834"/>
                          </a:cubicBezTo>
                          <a:cubicBezTo>
                            <a:pt x="107781" y="24854"/>
                            <a:pt x="155878" y="306476"/>
                            <a:pt x="187748" y="333131"/>
                          </a:cubicBezTo>
                          <a:cubicBezTo>
                            <a:pt x="219618" y="359786"/>
                            <a:pt x="243666" y="261276"/>
                            <a:pt x="267714" y="162767"/>
                          </a:cubicBezTo>
                        </a:path>
                      </a:pathLst>
                    </a:cu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3" name="TextBox 132"/>
                  <p:cNvSpPr txBox="1"/>
                  <p:nvPr/>
                </p:nvSpPr>
                <p:spPr>
                  <a:xfrm>
                    <a:off x="7613579" y="3896473"/>
                    <a:ext cx="615874" cy="369332"/>
                  </a:xfrm>
                  <a:prstGeom prst="rect">
                    <a:avLst/>
                  </a:prstGeom>
                  <a:noFill/>
                </p:spPr>
                <p:txBody>
                  <a:bodyPr wrap="none" rtlCol="0">
                    <a:spAutoFit/>
                  </a:bodyPr>
                  <a:lstStyle/>
                  <a:p>
                    <a:r>
                      <a:rPr lang="en-US" dirty="0" smtClean="0"/>
                      <a:t>PLL1</a:t>
                    </a:r>
                    <a:endParaRPr lang="en-US" dirty="0"/>
                  </a:p>
                </p:txBody>
              </p:sp>
              <p:grpSp>
                <p:nvGrpSpPr>
                  <p:cNvPr id="138" name="Group 137"/>
                  <p:cNvGrpSpPr/>
                  <p:nvPr/>
                </p:nvGrpSpPr>
                <p:grpSpPr>
                  <a:xfrm>
                    <a:off x="7900506" y="3045778"/>
                    <a:ext cx="141276" cy="86244"/>
                    <a:chOff x="7900506" y="3045778"/>
                    <a:chExt cx="141276" cy="86244"/>
                  </a:xfrm>
                </p:grpSpPr>
                <p:cxnSp>
                  <p:nvCxnSpPr>
                    <p:cNvPr id="134" name="Straight Connector 133"/>
                    <p:cNvCxnSpPr/>
                    <p:nvPr/>
                  </p:nvCxnSpPr>
                  <p:spPr>
                    <a:xfrm>
                      <a:off x="7900506" y="3132022"/>
                      <a:ext cx="141276" cy="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a:off x="7900506" y="3045778"/>
                      <a:ext cx="141276" cy="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grpSp>
              <p:sp>
                <p:nvSpPr>
                  <p:cNvPr id="137" name="Isosceles Triangle 136"/>
                  <p:cNvSpPr/>
                  <p:nvPr/>
                </p:nvSpPr>
                <p:spPr>
                  <a:xfrm rot="5400000" flipH="1">
                    <a:off x="8027659" y="2972658"/>
                    <a:ext cx="251007" cy="214923"/>
                  </a:xfrm>
                  <a:prstGeom prst="triangle">
                    <a:avLst/>
                  </a:prstGeom>
                  <a:solidFill>
                    <a:schemeClr val="accent2">
                      <a:lumMod val="40000"/>
                      <a:lumOff val="6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9" name="Group 138"/>
                  <p:cNvGrpSpPr/>
                  <p:nvPr/>
                </p:nvGrpSpPr>
                <p:grpSpPr>
                  <a:xfrm>
                    <a:off x="8197504" y="3037856"/>
                    <a:ext cx="420820" cy="86244"/>
                    <a:chOff x="7900506" y="3045778"/>
                    <a:chExt cx="141276" cy="86244"/>
                  </a:xfrm>
                </p:grpSpPr>
                <p:cxnSp>
                  <p:nvCxnSpPr>
                    <p:cNvPr id="140" name="Straight Connector 139"/>
                    <p:cNvCxnSpPr/>
                    <p:nvPr/>
                  </p:nvCxnSpPr>
                  <p:spPr>
                    <a:xfrm>
                      <a:off x="7900506" y="3132022"/>
                      <a:ext cx="141276" cy="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p:cNvCxnSpPr/>
                    <p:nvPr/>
                  </p:nvCxnSpPr>
                  <p:spPr>
                    <a:xfrm>
                      <a:off x="7900506" y="3045778"/>
                      <a:ext cx="141276" cy="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grpSp>
              <p:sp>
                <p:nvSpPr>
                  <p:cNvPr id="142" name="TextBox 141"/>
                  <p:cNvSpPr txBox="1"/>
                  <p:nvPr/>
                </p:nvSpPr>
                <p:spPr>
                  <a:xfrm>
                    <a:off x="4698987" y="2856077"/>
                    <a:ext cx="1838965" cy="369332"/>
                  </a:xfrm>
                  <a:prstGeom prst="rect">
                    <a:avLst/>
                  </a:prstGeom>
                  <a:noFill/>
                </p:spPr>
                <p:txBody>
                  <a:bodyPr wrap="none" rtlCol="0">
                    <a:spAutoFit/>
                  </a:bodyPr>
                  <a:lstStyle/>
                  <a:p>
                    <a:r>
                      <a:rPr lang="en-US" dirty="0" smtClean="0"/>
                      <a:t>(40 GHz - 42 GHz)</a:t>
                    </a:r>
                    <a:endParaRPr lang="en-US" dirty="0"/>
                  </a:p>
                </p:txBody>
              </p:sp>
              <p:sp>
                <p:nvSpPr>
                  <p:cNvPr id="143" name="TextBox 142"/>
                  <p:cNvSpPr txBox="1"/>
                  <p:nvPr/>
                </p:nvSpPr>
                <p:spPr>
                  <a:xfrm>
                    <a:off x="8143721" y="3090313"/>
                    <a:ext cx="1441420" cy="369332"/>
                  </a:xfrm>
                  <a:prstGeom prst="rect">
                    <a:avLst/>
                  </a:prstGeom>
                  <a:noFill/>
                </p:spPr>
                <p:txBody>
                  <a:bodyPr wrap="none" rtlCol="0">
                    <a:spAutoFit/>
                  </a:bodyPr>
                  <a:lstStyle/>
                  <a:p>
                    <a:r>
                      <a:rPr lang="en-US" dirty="0" smtClean="0"/>
                      <a:t>(DC- 1.5 GHz)</a:t>
                    </a:r>
                    <a:endParaRPr lang="en-US" dirty="0"/>
                  </a:p>
                </p:txBody>
              </p:sp>
              <p:sp>
                <p:nvSpPr>
                  <p:cNvPr id="144" name="TextBox 143"/>
                  <p:cNvSpPr txBox="1"/>
                  <p:nvPr/>
                </p:nvSpPr>
                <p:spPr>
                  <a:xfrm>
                    <a:off x="7971144" y="2370200"/>
                    <a:ext cx="1593706" cy="369332"/>
                  </a:xfrm>
                  <a:prstGeom prst="rect">
                    <a:avLst/>
                  </a:prstGeom>
                  <a:noFill/>
                </p:spPr>
                <p:txBody>
                  <a:bodyPr wrap="none" rtlCol="0">
                    <a:spAutoFit/>
                  </a:bodyPr>
                  <a:lstStyle/>
                  <a:p>
                    <a:r>
                      <a:rPr lang="en-US" dirty="0" smtClean="0"/>
                      <a:t>Baseband Amp</a:t>
                    </a:r>
                    <a:endParaRPr lang="en-US" dirty="0"/>
                  </a:p>
                </p:txBody>
              </p:sp>
              <p:cxnSp>
                <p:nvCxnSpPr>
                  <p:cNvPr id="146" name="Straight Arrow Connector 145"/>
                  <p:cNvCxnSpPr>
                    <a:stCxn id="137" idx="5"/>
                  </p:cNvCxnSpPr>
                  <p:nvPr/>
                </p:nvCxnSpPr>
                <p:spPr>
                  <a:xfrm flipV="1">
                    <a:off x="8153162" y="2655333"/>
                    <a:ext cx="254752" cy="36203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pSp>
          <p:grpSp>
            <p:nvGrpSpPr>
              <p:cNvPr id="221" name="Group 220"/>
              <p:cNvGrpSpPr/>
              <p:nvPr/>
            </p:nvGrpSpPr>
            <p:grpSpPr>
              <a:xfrm>
                <a:off x="4841145" y="4370856"/>
                <a:ext cx="4957857" cy="1981675"/>
                <a:chOff x="4841145" y="4370856"/>
                <a:chExt cx="4957857" cy="1981675"/>
              </a:xfrm>
            </p:grpSpPr>
            <p:sp>
              <p:nvSpPr>
                <p:cNvPr id="181" name="TextBox 180"/>
                <p:cNvSpPr txBox="1"/>
                <p:nvPr/>
              </p:nvSpPr>
              <p:spPr>
                <a:xfrm>
                  <a:off x="8290266" y="4370856"/>
                  <a:ext cx="1501759" cy="646331"/>
                </a:xfrm>
                <a:prstGeom prst="rect">
                  <a:avLst/>
                </a:prstGeom>
                <a:noFill/>
              </p:spPr>
              <p:txBody>
                <a:bodyPr wrap="square" rtlCol="0">
                  <a:spAutoFit/>
                </a:bodyPr>
                <a:lstStyle/>
                <a:p>
                  <a:r>
                    <a:rPr lang="en-US" dirty="0" smtClean="0"/>
                    <a:t>Variable Gain BB Amp</a:t>
                  </a:r>
                  <a:endParaRPr lang="en-US" dirty="0"/>
                </a:p>
              </p:txBody>
            </p:sp>
            <p:grpSp>
              <p:nvGrpSpPr>
                <p:cNvPr id="219" name="Group 218"/>
                <p:cNvGrpSpPr/>
                <p:nvPr/>
              </p:nvGrpSpPr>
              <p:grpSpPr>
                <a:xfrm>
                  <a:off x="4841145" y="4488866"/>
                  <a:ext cx="4957857" cy="1863665"/>
                  <a:chOff x="4854376" y="4373247"/>
                  <a:chExt cx="4957857" cy="1863665"/>
                </a:xfrm>
              </p:grpSpPr>
              <p:sp>
                <p:nvSpPr>
                  <p:cNvPr id="152" name="Rectangle 151"/>
                  <p:cNvSpPr/>
                  <p:nvPr/>
                </p:nvSpPr>
                <p:spPr>
                  <a:xfrm>
                    <a:off x="6800053" y="4818222"/>
                    <a:ext cx="1986550" cy="1131960"/>
                  </a:xfrm>
                  <a:prstGeom prst="rect">
                    <a:avLst/>
                  </a:prstGeom>
                  <a:noFill/>
                  <a:ln>
                    <a:solidFill>
                      <a:schemeClr val="accent2">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Freeform 153"/>
                  <p:cNvSpPr/>
                  <p:nvPr/>
                </p:nvSpPr>
                <p:spPr>
                  <a:xfrm flipH="1">
                    <a:off x="6594123" y="4820936"/>
                    <a:ext cx="647435" cy="241126"/>
                  </a:xfrm>
                  <a:custGeom>
                    <a:avLst/>
                    <a:gdLst>
                      <a:gd name="connsiteX0" fmla="*/ 0 w 488515"/>
                      <a:gd name="connsiteY0" fmla="*/ 237995 h 241126"/>
                      <a:gd name="connsiteX1" fmla="*/ 441542 w 488515"/>
                      <a:gd name="connsiteY1" fmla="*/ 241126 h 241126"/>
                      <a:gd name="connsiteX2" fmla="*/ 441542 w 488515"/>
                      <a:gd name="connsiteY2" fmla="*/ 78288 h 241126"/>
                      <a:gd name="connsiteX3" fmla="*/ 378912 w 488515"/>
                      <a:gd name="connsiteY3" fmla="*/ 0 h 241126"/>
                      <a:gd name="connsiteX4" fmla="*/ 488515 w 488515"/>
                      <a:gd name="connsiteY4" fmla="*/ 0 h 241126"/>
                      <a:gd name="connsiteX5" fmla="*/ 444674 w 488515"/>
                      <a:gd name="connsiteY5" fmla="*/ 65762 h 241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8515" h="241126">
                        <a:moveTo>
                          <a:pt x="0" y="237995"/>
                        </a:moveTo>
                        <a:lnTo>
                          <a:pt x="441542" y="241126"/>
                        </a:lnTo>
                        <a:lnTo>
                          <a:pt x="441542" y="78288"/>
                        </a:lnTo>
                        <a:lnTo>
                          <a:pt x="378912" y="0"/>
                        </a:lnTo>
                        <a:lnTo>
                          <a:pt x="488515" y="0"/>
                        </a:lnTo>
                        <a:lnTo>
                          <a:pt x="444674" y="65762"/>
                        </a:lnTo>
                      </a:path>
                    </a:pathLst>
                  </a:cu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Isosceles Triangle 154"/>
                  <p:cNvSpPr/>
                  <p:nvPr/>
                </p:nvSpPr>
                <p:spPr>
                  <a:xfrm rot="16200000">
                    <a:off x="7226174" y="4951156"/>
                    <a:ext cx="251007" cy="214923"/>
                  </a:xfrm>
                  <a:prstGeom prst="triangle">
                    <a:avLst/>
                  </a:prstGeom>
                  <a:solidFill>
                    <a:schemeClr val="accent1">
                      <a:lumMod val="60000"/>
                      <a:lumOff val="4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extBox 157"/>
                  <p:cNvSpPr txBox="1"/>
                  <p:nvPr/>
                </p:nvSpPr>
                <p:spPr>
                  <a:xfrm>
                    <a:off x="5843481" y="5333584"/>
                    <a:ext cx="1255472" cy="369332"/>
                  </a:xfrm>
                  <a:prstGeom prst="rect">
                    <a:avLst/>
                  </a:prstGeom>
                  <a:noFill/>
                </p:spPr>
                <p:txBody>
                  <a:bodyPr wrap="none" rtlCol="0">
                    <a:spAutoFit/>
                  </a:bodyPr>
                  <a:lstStyle/>
                  <a:p>
                    <a:r>
                      <a:rPr lang="en-US" dirty="0" smtClean="0"/>
                      <a:t>Driver &amp; PA</a:t>
                    </a:r>
                    <a:endParaRPr lang="en-US" dirty="0"/>
                  </a:p>
                </p:txBody>
              </p:sp>
              <p:cxnSp>
                <p:nvCxnSpPr>
                  <p:cNvPr id="159" name="Straight Arrow Connector 158"/>
                  <p:cNvCxnSpPr/>
                  <p:nvPr/>
                </p:nvCxnSpPr>
                <p:spPr>
                  <a:xfrm flipH="1">
                    <a:off x="6984682" y="5124806"/>
                    <a:ext cx="303445" cy="24732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2" name="Straight Connector 161"/>
                  <p:cNvCxnSpPr/>
                  <p:nvPr/>
                </p:nvCxnSpPr>
                <p:spPr>
                  <a:xfrm>
                    <a:off x="7459140" y="5060202"/>
                    <a:ext cx="141276" cy="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63" name="TextBox 162"/>
                  <p:cNvSpPr txBox="1"/>
                  <p:nvPr/>
                </p:nvSpPr>
                <p:spPr>
                  <a:xfrm>
                    <a:off x="7025729" y="5358880"/>
                    <a:ext cx="829907" cy="369332"/>
                  </a:xfrm>
                  <a:prstGeom prst="rect">
                    <a:avLst/>
                  </a:prstGeom>
                  <a:noFill/>
                </p:spPr>
                <p:txBody>
                  <a:bodyPr wrap="none" rtlCol="0">
                    <a:spAutoFit/>
                  </a:bodyPr>
                  <a:lstStyle/>
                  <a:p>
                    <a:r>
                      <a:rPr lang="en-US" dirty="0" smtClean="0"/>
                      <a:t>BALUN</a:t>
                    </a:r>
                    <a:endParaRPr lang="en-US" dirty="0"/>
                  </a:p>
                </p:txBody>
              </p:sp>
              <p:cxnSp>
                <p:nvCxnSpPr>
                  <p:cNvPr id="164" name="Straight Arrow Connector 163"/>
                  <p:cNvCxnSpPr/>
                  <p:nvPr/>
                </p:nvCxnSpPr>
                <p:spPr>
                  <a:xfrm flipH="1">
                    <a:off x="7513802" y="5221832"/>
                    <a:ext cx="261094" cy="23520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165" name="Group 164"/>
                  <p:cNvGrpSpPr/>
                  <p:nvPr/>
                </p:nvGrpSpPr>
                <p:grpSpPr>
                  <a:xfrm>
                    <a:off x="7974193" y="4928414"/>
                    <a:ext cx="249970" cy="251006"/>
                    <a:chOff x="7626126" y="2959329"/>
                    <a:chExt cx="249970" cy="251006"/>
                  </a:xfrm>
                </p:grpSpPr>
                <p:sp>
                  <p:nvSpPr>
                    <p:cNvPr id="190" name="Oval 189"/>
                    <p:cNvSpPr/>
                    <p:nvPr/>
                  </p:nvSpPr>
                  <p:spPr>
                    <a:xfrm>
                      <a:off x="7626126" y="2959329"/>
                      <a:ext cx="249970" cy="251006"/>
                    </a:xfrm>
                    <a:prstGeom prst="ellipse">
                      <a:avLst/>
                    </a:prstGeom>
                    <a:solidFill>
                      <a:schemeClr val="accent1">
                        <a:lumMod val="60000"/>
                        <a:lumOff val="4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Quad Arrow 190"/>
                    <p:cNvSpPr/>
                    <p:nvPr/>
                  </p:nvSpPr>
                  <p:spPr>
                    <a:xfrm rot="2745313">
                      <a:off x="7634731" y="2966628"/>
                      <a:ext cx="232760" cy="232717"/>
                    </a:xfrm>
                    <a:prstGeom prst="quadArrow">
                      <a:avLst>
                        <a:gd name="adj1" fmla="val 10872"/>
                        <a:gd name="adj2" fmla="val 7383"/>
                        <a:gd name="adj3" fmla="val 22500"/>
                      </a:avLst>
                    </a:prstGeom>
                    <a:solidFill>
                      <a:schemeClr val="accent1">
                        <a:lumMod val="40000"/>
                        <a:lumOff val="6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7" name="Isosceles Triangle 166"/>
                  <p:cNvSpPr/>
                  <p:nvPr/>
                </p:nvSpPr>
                <p:spPr>
                  <a:xfrm flipH="1">
                    <a:off x="7981687" y="5308453"/>
                    <a:ext cx="251007" cy="214923"/>
                  </a:xfrm>
                  <a:prstGeom prst="triangle">
                    <a:avLst/>
                  </a:prstGeom>
                  <a:solidFill>
                    <a:srgbClr val="00B0F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8" name="Straight Connector 167"/>
                  <p:cNvCxnSpPr/>
                  <p:nvPr/>
                </p:nvCxnSpPr>
                <p:spPr>
                  <a:xfrm rot="5400000">
                    <a:off x="8033371" y="5244498"/>
                    <a:ext cx="141276" cy="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rot="5400000">
                    <a:off x="8036552" y="5601118"/>
                    <a:ext cx="141276" cy="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0" name="Straight Arrow Connector 169"/>
                  <p:cNvCxnSpPr>
                    <a:stCxn id="190" idx="0"/>
                  </p:cNvCxnSpPr>
                  <p:nvPr/>
                </p:nvCxnSpPr>
                <p:spPr>
                  <a:xfrm flipH="1" flipV="1">
                    <a:off x="8002615" y="4661726"/>
                    <a:ext cx="96563" cy="2666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1" name="TextBox 170"/>
                  <p:cNvSpPr txBox="1"/>
                  <p:nvPr/>
                </p:nvSpPr>
                <p:spPr>
                  <a:xfrm>
                    <a:off x="7532779" y="4373247"/>
                    <a:ext cx="723596" cy="369332"/>
                  </a:xfrm>
                  <a:prstGeom prst="rect">
                    <a:avLst/>
                  </a:prstGeom>
                  <a:noFill/>
                </p:spPr>
                <p:txBody>
                  <a:bodyPr wrap="none" rtlCol="0">
                    <a:spAutoFit/>
                  </a:bodyPr>
                  <a:lstStyle/>
                  <a:p>
                    <a:r>
                      <a:rPr lang="en-US" dirty="0" smtClean="0"/>
                      <a:t>Mixer</a:t>
                    </a:r>
                    <a:endParaRPr lang="en-US" dirty="0"/>
                  </a:p>
                </p:txBody>
              </p:sp>
              <p:cxnSp>
                <p:nvCxnSpPr>
                  <p:cNvPr id="172" name="Straight Arrow Connector 171"/>
                  <p:cNvCxnSpPr/>
                  <p:nvPr/>
                </p:nvCxnSpPr>
                <p:spPr>
                  <a:xfrm flipH="1">
                    <a:off x="7693526" y="5555482"/>
                    <a:ext cx="325168" cy="36184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3" name="TextBox 172"/>
                  <p:cNvSpPr txBox="1"/>
                  <p:nvPr/>
                </p:nvSpPr>
                <p:spPr>
                  <a:xfrm>
                    <a:off x="6547951" y="5863355"/>
                    <a:ext cx="1497526" cy="369332"/>
                  </a:xfrm>
                  <a:prstGeom prst="rect">
                    <a:avLst/>
                  </a:prstGeom>
                  <a:noFill/>
                </p:spPr>
                <p:txBody>
                  <a:bodyPr wrap="none" rtlCol="0">
                    <a:spAutoFit/>
                  </a:bodyPr>
                  <a:lstStyle/>
                  <a:p>
                    <a:r>
                      <a:rPr lang="en-US" dirty="0" smtClean="0"/>
                      <a:t>Injection Amp</a:t>
                    </a:r>
                    <a:endParaRPr lang="en-US" dirty="0"/>
                  </a:p>
                </p:txBody>
              </p:sp>
              <p:grpSp>
                <p:nvGrpSpPr>
                  <p:cNvPr id="174" name="Group 173"/>
                  <p:cNvGrpSpPr/>
                  <p:nvPr/>
                </p:nvGrpSpPr>
                <p:grpSpPr>
                  <a:xfrm>
                    <a:off x="8049210" y="5684194"/>
                    <a:ext cx="392879" cy="165957"/>
                    <a:chOff x="7704067" y="3713667"/>
                    <a:chExt cx="392879" cy="165957"/>
                  </a:xfrm>
                </p:grpSpPr>
                <p:sp>
                  <p:nvSpPr>
                    <p:cNvPr id="187" name="Rounded Rectangle 186"/>
                    <p:cNvSpPr/>
                    <p:nvPr/>
                  </p:nvSpPr>
                  <p:spPr>
                    <a:xfrm>
                      <a:off x="7704067" y="3713667"/>
                      <a:ext cx="392879" cy="16595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Oval 187"/>
                    <p:cNvSpPr/>
                    <p:nvPr/>
                  </p:nvSpPr>
                  <p:spPr>
                    <a:xfrm>
                      <a:off x="7728223" y="3720771"/>
                      <a:ext cx="136829" cy="151748"/>
                    </a:xfrm>
                    <a:prstGeom prst="ellipse">
                      <a:avLst/>
                    </a:prstGeom>
                    <a:solidFill>
                      <a:schemeClr val="accent6">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188"/>
                    <p:cNvSpPr/>
                    <p:nvPr/>
                  </p:nvSpPr>
                  <p:spPr>
                    <a:xfrm>
                      <a:off x="7745816" y="3737844"/>
                      <a:ext cx="92846" cy="129149"/>
                    </a:xfrm>
                    <a:custGeom>
                      <a:avLst/>
                      <a:gdLst>
                        <a:gd name="connsiteX0" fmla="*/ 0 w 267714"/>
                        <a:gd name="connsiteY0" fmla="*/ 201012 h 337552"/>
                        <a:gd name="connsiteX1" fmla="*/ 76490 w 267714"/>
                        <a:gd name="connsiteY1" fmla="*/ 2834 h 337552"/>
                        <a:gd name="connsiteX2" fmla="*/ 187748 w 267714"/>
                        <a:gd name="connsiteY2" fmla="*/ 333131 h 337552"/>
                        <a:gd name="connsiteX3" fmla="*/ 267714 w 267714"/>
                        <a:gd name="connsiteY3" fmla="*/ 162767 h 337552"/>
                      </a:gdLst>
                      <a:ahLst/>
                      <a:cxnLst>
                        <a:cxn ang="0">
                          <a:pos x="connsiteX0" y="connsiteY0"/>
                        </a:cxn>
                        <a:cxn ang="0">
                          <a:pos x="connsiteX1" y="connsiteY1"/>
                        </a:cxn>
                        <a:cxn ang="0">
                          <a:pos x="connsiteX2" y="connsiteY2"/>
                        </a:cxn>
                        <a:cxn ang="0">
                          <a:pos x="connsiteX3" y="connsiteY3"/>
                        </a:cxn>
                      </a:cxnLst>
                      <a:rect l="l" t="t" r="r" b="b"/>
                      <a:pathLst>
                        <a:path w="267714" h="337552">
                          <a:moveTo>
                            <a:pt x="0" y="201012"/>
                          </a:moveTo>
                          <a:cubicBezTo>
                            <a:pt x="22599" y="90913"/>
                            <a:pt x="45199" y="-19186"/>
                            <a:pt x="76490" y="2834"/>
                          </a:cubicBezTo>
                          <a:cubicBezTo>
                            <a:pt x="107781" y="24854"/>
                            <a:pt x="155878" y="306476"/>
                            <a:pt x="187748" y="333131"/>
                          </a:cubicBezTo>
                          <a:cubicBezTo>
                            <a:pt x="219618" y="359786"/>
                            <a:pt x="243666" y="261276"/>
                            <a:pt x="267714" y="162767"/>
                          </a:cubicBezTo>
                        </a:path>
                      </a:pathLst>
                    </a:cu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5" name="TextBox 174"/>
                  <p:cNvSpPr txBox="1"/>
                  <p:nvPr/>
                </p:nvSpPr>
                <p:spPr>
                  <a:xfrm>
                    <a:off x="7964568" y="5867580"/>
                    <a:ext cx="615874" cy="369332"/>
                  </a:xfrm>
                  <a:prstGeom prst="rect">
                    <a:avLst/>
                  </a:prstGeom>
                  <a:noFill/>
                </p:spPr>
                <p:txBody>
                  <a:bodyPr wrap="none" rtlCol="0">
                    <a:spAutoFit/>
                  </a:bodyPr>
                  <a:lstStyle/>
                  <a:p>
                    <a:r>
                      <a:rPr lang="en-US" dirty="0" smtClean="0"/>
                      <a:t>PLL2</a:t>
                    </a:r>
                    <a:endParaRPr lang="en-US" dirty="0"/>
                  </a:p>
                </p:txBody>
              </p:sp>
              <p:grpSp>
                <p:nvGrpSpPr>
                  <p:cNvPr id="176" name="Group 175"/>
                  <p:cNvGrpSpPr/>
                  <p:nvPr/>
                </p:nvGrpSpPr>
                <p:grpSpPr>
                  <a:xfrm>
                    <a:off x="8537638" y="4988758"/>
                    <a:ext cx="300997" cy="110145"/>
                    <a:chOff x="7900506" y="3045778"/>
                    <a:chExt cx="141276" cy="86244"/>
                  </a:xfrm>
                </p:grpSpPr>
                <p:cxnSp>
                  <p:nvCxnSpPr>
                    <p:cNvPr id="185" name="Straight Connector 184"/>
                    <p:cNvCxnSpPr/>
                    <p:nvPr/>
                  </p:nvCxnSpPr>
                  <p:spPr>
                    <a:xfrm>
                      <a:off x="7900506" y="3132022"/>
                      <a:ext cx="141276" cy="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a:off x="7900506" y="3045778"/>
                      <a:ext cx="141276" cy="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77" name="Isosceles Triangle 176"/>
                  <p:cNvSpPr/>
                  <p:nvPr/>
                </p:nvSpPr>
                <p:spPr>
                  <a:xfrm rot="16200000">
                    <a:off x="8295714" y="4941431"/>
                    <a:ext cx="251007" cy="214923"/>
                  </a:xfrm>
                  <a:prstGeom prst="triangle">
                    <a:avLst/>
                  </a:prstGeom>
                  <a:solidFill>
                    <a:schemeClr val="accent2">
                      <a:lumMod val="40000"/>
                      <a:lumOff val="6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p:cNvSpPr txBox="1"/>
                  <p:nvPr/>
                </p:nvSpPr>
                <p:spPr>
                  <a:xfrm>
                    <a:off x="4854376" y="5014197"/>
                    <a:ext cx="2233304" cy="369332"/>
                  </a:xfrm>
                  <a:prstGeom prst="rect">
                    <a:avLst/>
                  </a:prstGeom>
                  <a:noFill/>
                </p:spPr>
                <p:txBody>
                  <a:bodyPr wrap="none" rtlCol="0">
                    <a:spAutoFit/>
                  </a:bodyPr>
                  <a:lstStyle/>
                  <a:p>
                    <a:r>
                      <a:rPr lang="en-US" dirty="0" smtClean="0"/>
                      <a:t>(37.5 GHz – 39.5 GHz)</a:t>
                    </a:r>
                    <a:endParaRPr lang="en-US" dirty="0"/>
                  </a:p>
                </p:txBody>
              </p:sp>
              <p:sp>
                <p:nvSpPr>
                  <p:cNvPr id="180" name="TextBox 179"/>
                  <p:cNvSpPr txBox="1"/>
                  <p:nvPr/>
                </p:nvSpPr>
                <p:spPr>
                  <a:xfrm>
                    <a:off x="8370813" y="5123787"/>
                    <a:ext cx="1441420" cy="369332"/>
                  </a:xfrm>
                  <a:prstGeom prst="rect">
                    <a:avLst/>
                  </a:prstGeom>
                  <a:noFill/>
                </p:spPr>
                <p:txBody>
                  <a:bodyPr wrap="none" rtlCol="0">
                    <a:spAutoFit/>
                  </a:bodyPr>
                  <a:lstStyle/>
                  <a:p>
                    <a:r>
                      <a:rPr lang="en-US" dirty="0" smtClean="0"/>
                      <a:t>(DC- 1.5 GHz)</a:t>
                    </a:r>
                    <a:endParaRPr lang="en-US" dirty="0"/>
                  </a:p>
                </p:txBody>
              </p:sp>
              <p:grpSp>
                <p:nvGrpSpPr>
                  <p:cNvPr id="201" name="Group 200"/>
                  <p:cNvGrpSpPr/>
                  <p:nvPr/>
                </p:nvGrpSpPr>
                <p:grpSpPr>
                  <a:xfrm>
                    <a:off x="8205863" y="4996519"/>
                    <a:ext cx="195269" cy="110145"/>
                    <a:chOff x="7900506" y="3045778"/>
                    <a:chExt cx="141276" cy="86244"/>
                  </a:xfrm>
                </p:grpSpPr>
                <p:cxnSp>
                  <p:nvCxnSpPr>
                    <p:cNvPr id="202" name="Straight Connector 201"/>
                    <p:cNvCxnSpPr/>
                    <p:nvPr/>
                  </p:nvCxnSpPr>
                  <p:spPr>
                    <a:xfrm>
                      <a:off x="7900506" y="3132022"/>
                      <a:ext cx="141276" cy="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3" name="Straight Connector 202"/>
                    <p:cNvCxnSpPr/>
                    <p:nvPr/>
                  </p:nvCxnSpPr>
                  <p:spPr>
                    <a:xfrm>
                      <a:off x="7900506" y="3045778"/>
                      <a:ext cx="141276" cy="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208" name="Group 207"/>
                  <p:cNvGrpSpPr/>
                  <p:nvPr/>
                </p:nvGrpSpPr>
                <p:grpSpPr>
                  <a:xfrm>
                    <a:off x="7600416" y="4914071"/>
                    <a:ext cx="272716" cy="272507"/>
                    <a:chOff x="9196137" y="4847465"/>
                    <a:chExt cx="272716" cy="272507"/>
                  </a:xfrm>
                </p:grpSpPr>
                <p:sp>
                  <p:nvSpPr>
                    <p:cNvPr id="206" name="Rectangle 205"/>
                    <p:cNvSpPr/>
                    <p:nvPr/>
                  </p:nvSpPr>
                  <p:spPr>
                    <a:xfrm>
                      <a:off x="9196137" y="4847465"/>
                      <a:ext cx="272716" cy="27250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Freeform 206"/>
                    <p:cNvSpPr/>
                    <p:nvPr/>
                  </p:nvSpPr>
                  <p:spPr>
                    <a:xfrm>
                      <a:off x="9196138" y="4887514"/>
                      <a:ext cx="272715" cy="192069"/>
                    </a:xfrm>
                    <a:custGeom>
                      <a:avLst/>
                      <a:gdLst>
                        <a:gd name="connsiteX0" fmla="*/ 235627 w 269561"/>
                        <a:gd name="connsiteY0" fmla="*/ 8028 h 194770"/>
                        <a:gd name="connsiteX1" fmla="*/ 115311 w 269561"/>
                        <a:gd name="connsiteY1" fmla="*/ 8028 h 194770"/>
                        <a:gd name="connsiteX2" fmla="*/ 59164 w 269561"/>
                        <a:gd name="connsiteY2" fmla="*/ 76207 h 194770"/>
                        <a:gd name="connsiteX3" fmla="*/ 7027 w 269561"/>
                        <a:gd name="connsiteY3" fmla="*/ 84228 h 194770"/>
                        <a:gd name="connsiteX4" fmla="*/ 7027 w 269561"/>
                        <a:gd name="connsiteY4" fmla="*/ 124333 h 194770"/>
                        <a:gd name="connsiteX5" fmla="*/ 67185 w 269561"/>
                        <a:gd name="connsiteY5" fmla="*/ 124333 h 194770"/>
                        <a:gd name="connsiteX6" fmla="*/ 111301 w 269561"/>
                        <a:gd name="connsiteY6" fmla="*/ 180481 h 194770"/>
                        <a:gd name="connsiteX7" fmla="*/ 251669 w 269561"/>
                        <a:gd name="connsiteY7" fmla="*/ 192512 h 194770"/>
                        <a:gd name="connsiteX8" fmla="*/ 251669 w 269561"/>
                        <a:gd name="connsiteY8" fmla="*/ 144386 h 194770"/>
                        <a:gd name="connsiteX9" fmla="*/ 151406 w 269561"/>
                        <a:gd name="connsiteY9" fmla="*/ 136365 h 194770"/>
                        <a:gd name="connsiteX10" fmla="*/ 127343 w 269561"/>
                        <a:gd name="connsiteY10" fmla="*/ 84228 h 194770"/>
                        <a:gd name="connsiteX11" fmla="*/ 175469 w 269561"/>
                        <a:gd name="connsiteY11" fmla="*/ 60165 h 194770"/>
                        <a:gd name="connsiteX12" fmla="*/ 263701 w 269561"/>
                        <a:gd name="connsiteY12" fmla="*/ 68186 h 194770"/>
                        <a:gd name="connsiteX13" fmla="*/ 235627 w 269561"/>
                        <a:gd name="connsiteY13" fmla="*/ 8028 h 194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9561" h="194770">
                          <a:moveTo>
                            <a:pt x="235627" y="8028"/>
                          </a:moveTo>
                          <a:cubicBezTo>
                            <a:pt x="210895" y="-1998"/>
                            <a:pt x="144721" y="-3335"/>
                            <a:pt x="115311" y="8028"/>
                          </a:cubicBezTo>
                          <a:cubicBezTo>
                            <a:pt x="85901" y="19391"/>
                            <a:pt x="77211" y="63507"/>
                            <a:pt x="59164" y="76207"/>
                          </a:cubicBezTo>
                          <a:cubicBezTo>
                            <a:pt x="41117" y="88907"/>
                            <a:pt x="15716" y="76207"/>
                            <a:pt x="7027" y="84228"/>
                          </a:cubicBezTo>
                          <a:cubicBezTo>
                            <a:pt x="-1662" y="92249"/>
                            <a:pt x="-2999" y="117649"/>
                            <a:pt x="7027" y="124333"/>
                          </a:cubicBezTo>
                          <a:cubicBezTo>
                            <a:pt x="17053" y="131017"/>
                            <a:pt x="49806" y="114975"/>
                            <a:pt x="67185" y="124333"/>
                          </a:cubicBezTo>
                          <a:cubicBezTo>
                            <a:pt x="84564" y="133691"/>
                            <a:pt x="80554" y="169118"/>
                            <a:pt x="111301" y="180481"/>
                          </a:cubicBezTo>
                          <a:cubicBezTo>
                            <a:pt x="142048" y="191844"/>
                            <a:pt x="228274" y="198528"/>
                            <a:pt x="251669" y="192512"/>
                          </a:cubicBezTo>
                          <a:cubicBezTo>
                            <a:pt x="275064" y="186496"/>
                            <a:pt x="268379" y="153744"/>
                            <a:pt x="251669" y="144386"/>
                          </a:cubicBezTo>
                          <a:cubicBezTo>
                            <a:pt x="234959" y="135028"/>
                            <a:pt x="172127" y="146391"/>
                            <a:pt x="151406" y="136365"/>
                          </a:cubicBezTo>
                          <a:cubicBezTo>
                            <a:pt x="130685" y="126339"/>
                            <a:pt x="123333" y="96928"/>
                            <a:pt x="127343" y="84228"/>
                          </a:cubicBezTo>
                          <a:cubicBezTo>
                            <a:pt x="131353" y="71528"/>
                            <a:pt x="152743" y="62839"/>
                            <a:pt x="175469" y="60165"/>
                          </a:cubicBezTo>
                          <a:cubicBezTo>
                            <a:pt x="198195" y="57491"/>
                            <a:pt x="247659" y="74870"/>
                            <a:pt x="263701" y="68186"/>
                          </a:cubicBezTo>
                          <a:cubicBezTo>
                            <a:pt x="279743" y="61502"/>
                            <a:pt x="260359" y="18054"/>
                            <a:pt x="235627" y="8028"/>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9" name="Group 208"/>
                  <p:cNvGrpSpPr/>
                  <p:nvPr/>
                </p:nvGrpSpPr>
                <p:grpSpPr>
                  <a:xfrm>
                    <a:off x="7861553" y="5002234"/>
                    <a:ext cx="126729" cy="110145"/>
                    <a:chOff x="7900506" y="3045778"/>
                    <a:chExt cx="141276" cy="86244"/>
                  </a:xfrm>
                </p:grpSpPr>
                <p:cxnSp>
                  <p:nvCxnSpPr>
                    <p:cNvPr id="210" name="Straight Connector 209"/>
                    <p:cNvCxnSpPr/>
                    <p:nvPr/>
                  </p:nvCxnSpPr>
                  <p:spPr>
                    <a:xfrm>
                      <a:off x="7900506" y="3132022"/>
                      <a:ext cx="141276" cy="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a:off x="7900506" y="3045778"/>
                      <a:ext cx="141276" cy="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grpSp>
          </p:grpSp>
          <p:sp>
            <p:nvSpPr>
              <p:cNvPr id="222" name="Rectangle 221"/>
              <p:cNvSpPr/>
              <p:nvPr/>
            </p:nvSpPr>
            <p:spPr>
              <a:xfrm>
                <a:off x="4841145" y="2533517"/>
                <a:ext cx="5064855" cy="3814789"/>
              </a:xfrm>
              <a:prstGeom prst="rect">
                <a:avLst/>
              </a:prstGeom>
              <a:noFill/>
              <a:ln>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25" name="Straight Connector 224"/>
            <p:cNvCxnSpPr>
              <a:stCxn id="222" idx="1"/>
              <a:endCxn id="222" idx="3"/>
            </p:cNvCxnSpPr>
            <p:nvPr/>
          </p:nvCxnSpPr>
          <p:spPr>
            <a:xfrm>
              <a:off x="4658263" y="4388660"/>
              <a:ext cx="5064855"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grpSp>
      <p:grpSp>
        <p:nvGrpSpPr>
          <p:cNvPr id="231" name="Group 230"/>
          <p:cNvGrpSpPr/>
          <p:nvPr/>
        </p:nvGrpSpPr>
        <p:grpSpPr>
          <a:xfrm>
            <a:off x="4762289" y="4230022"/>
            <a:ext cx="490146" cy="508656"/>
            <a:chOff x="4383115" y="1881051"/>
            <a:chExt cx="490146" cy="508656"/>
          </a:xfrm>
        </p:grpSpPr>
        <p:sp>
          <p:nvSpPr>
            <p:cNvPr id="229" name="Oval 228"/>
            <p:cNvSpPr/>
            <p:nvPr/>
          </p:nvSpPr>
          <p:spPr>
            <a:xfrm>
              <a:off x="4383115" y="1881051"/>
              <a:ext cx="490146" cy="50865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Freeform 229"/>
            <p:cNvSpPr/>
            <p:nvPr/>
          </p:nvSpPr>
          <p:spPr>
            <a:xfrm>
              <a:off x="4449287" y="2000683"/>
              <a:ext cx="397847" cy="322920"/>
            </a:xfrm>
            <a:custGeom>
              <a:avLst/>
              <a:gdLst>
                <a:gd name="connsiteX0" fmla="*/ 92 w 462956"/>
                <a:gd name="connsiteY0" fmla="*/ 184905 h 307063"/>
                <a:gd name="connsiteX1" fmla="*/ 42513 w 462956"/>
                <a:gd name="connsiteY1" fmla="*/ 62356 h 307063"/>
                <a:gd name="connsiteX2" fmla="*/ 108501 w 462956"/>
                <a:gd name="connsiteY2" fmla="*/ 227325 h 307063"/>
                <a:gd name="connsiteX3" fmla="*/ 344171 w 462956"/>
                <a:gd name="connsiteY3" fmla="*/ 43503 h 307063"/>
                <a:gd name="connsiteX4" fmla="*/ 433725 w 462956"/>
                <a:gd name="connsiteY4" fmla="*/ 1082 h 307063"/>
                <a:gd name="connsiteX5" fmla="*/ 462006 w 462956"/>
                <a:gd name="connsiteY5" fmla="*/ 15222 h 307063"/>
                <a:gd name="connsiteX6" fmla="*/ 405445 w 462956"/>
                <a:gd name="connsiteY6" fmla="*/ 43503 h 307063"/>
                <a:gd name="connsiteX7" fmla="*/ 320604 w 462956"/>
                <a:gd name="connsiteY7" fmla="*/ 114204 h 307063"/>
                <a:gd name="connsiteX8" fmla="*/ 160348 w 462956"/>
                <a:gd name="connsiteY8" fmla="*/ 269746 h 307063"/>
                <a:gd name="connsiteX9" fmla="*/ 99074 w 462956"/>
                <a:gd name="connsiteY9" fmla="*/ 298026 h 307063"/>
                <a:gd name="connsiteX10" fmla="*/ 33086 w 462956"/>
                <a:gd name="connsiteY10" fmla="*/ 142484 h 307063"/>
                <a:gd name="connsiteX11" fmla="*/ 92 w 462956"/>
                <a:gd name="connsiteY11" fmla="*/ 184905 h 307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62956" h="307063">
                  <a:moveTo>
                    <a:pt x="92" y="184905"/>
                  </a:moveTo>
                  <a:cubicBezTo>
                    <a:pt x="1663" y="171550"/>
                    <a:pt x="24445" y="55286"/>
                    <a:pt x="42513" y="62356"/>
                  </a:cubicBezTo>
                  <a:cubicBezTo>
                    <a:pt x="60581" y="69426"/>
                    <a:pt x="58225" y="230467"/>
                    <a:pt x="108501" y="227325"/>
                  </a:cubicBezTo>
                  <a:cubicBezTo>
                    <a:pt x="158777" y="224183"/>
                    <a:pt x="289967" y="81210"/>
                    <a:pt x="344171" y="43503"/>
                  </a:cubicBezTo>
                  <a:cubicBezTo>
                    <a:pt x="398375" y="5796"/>
                    <a:pt x="414086" y="5796"/>
                    <a:pt x="433725" y="1082"/>
                  </a:cubicBezTo>
                  <a:cubicBezTo>
                    <a:pt x="453364" y="-3632"/>
                    <a:pt x="466719" y="8152"/>
                    <a:pt x="462006" y="15222"/>
                  </a:cubicBezTo>
                  <a:cubicBezTo>
                    <a:pt x="457293" y="22292"/>
                    <a:pt x="429012" y="27006"/>
                    <a:pt x="405445" y="43503"/>
                  </a:cubicBezTo>
                  <a:cubicBezTo>
                    <a:pt x="381878" y="60000"/>
                    <a:pt x="361454" y="76497"/>
                    <a:pt x="320604" y="114204"/>
                  </a:cubicBezTo>
                  <a:cubicBezTo>
                    <a:pt x="279755" y="151911"/>
                    <a:pt x="197270" y="239109"/>
                    <a:pt x="160348" y="269746"/>
                  </a:cubicBezTo>
                  <a:cubicBezTo>
                    <a:pt x="123426" y="300383"/>
                    <a:pt x="120284" y="319236"/>
                    <a:pt x="99074" y="298026"/>
                  </a:cubicBezTo>
                  <a:cubicBezTo>
                    <a:pt x="77864" y="276816"/>
                    <a:pt x="48797" y="158981"/>
                    <a:pt x="33086" y="142484"/>
                  </a:cubicBezTo>
                  <a:cubicBezTo>
                    <a:pt x="17375" y="125987"/>
                    <a:pt x="-1479" y="198260"/>
                    <a:pt x="92" y="184905"/>
                  </a:cubicBezTo>
                  <a:close/>
                </a:path>
              </a:pathLst>
            </a:custGeom>
            <a:solidFill>
              <a:schemeClr val="accent6">
                <a:lumMod val="75000"/>
              </a:schemeClr>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2" name="TextBox 231"/>
          <p:cNvSpPr txBox="1"/>
          <p:nvPr/>
        </p:nvSpPr>
        <p:spPr>
          <a:xfrm>
            <a:off x="5226308" y="4284621"/>
            <a:ext cx="1403013" cy="369332"/>
          </a:xfrm>
          <a:prstGeom prst="rect">
            <a:avLst/>
          </a:prstGeom>
          <a:noFill/>
        </p:spPr>
        <p:txBody>
          <a:bodyPr wrap="none" rtlCol="0">
            <a:spAutoFit/>
          </a:bodyPr>
          <a:lstStyle/>
          <a:p>
            <a:r>
              <a:rPr lang="en-US" dirty="0" smtClean="0"/>
              <a:t>Design Focus</a:t>
            </a:r>
            <a:endParaRPr lang="en-US" dirty="0"/>
          </a:p>
        </p:txBody>
      </p:sp>
      <p:sp>
        <p:nvSpPr>
          <p:cNvPr id="160" name="Oval 159"/>
          <p:cNvSpPr/>
          <p:nvPr/>
        </p:nvSpPr>
        <p:spPr>
          <a:xfrm>
            <a:off x="2398616" y="4927962"/>
            <a:ext cx="249970" cy="251006"/>
          </a:xfrm>
          <a:prstGeom prst="ellipse">
            <a:avLst/>
          </a:prstGeom>
          <a:solidFill>
            <a:schemeClr val="accent1">
              <a:lumMod val="60000"/>
              <a:lumOff val="4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Quad Arrow 160"/>
          <p:cNvSpPr/>
          <p:nvPr/>
        </p:nvSpPr>
        <p:spPr>
          <a:xfrm rot="2745313">
            <a:off x="2412754" y="4941196"/>
            <a:ext cx="232760" cy="232717"/>
          </a:xfrm>
          <a:prstGeom prst="quadArrow">
            <a:avLst>
              <a:gd name="adj1" fmla="val 10872"/>
              <a:gd name="adj2" fmla="val 7383"/>
              <a:gd name="adj3" fmla="val 22500"/>
            </a:avLst>
          </a:prstGeom>
          <a:solidFill>
            <a:schemeClr val="accent1">
              <a:lumMod val="40000"/>
              <a:lumOff val="6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Oval 165"/>
          <p:cNvSpPr/>
          <p:nvPr/>
        </p:nvSpPr>
        <p:spPr>
          <a:xfrm>
            <a:off x="2446959" y="5328911"/>
            <a:ext cx="136829" cy="151748"/>
          </a:xfrm>
          <a:prstGeom prst="ellipse">
            <a:avLst/>
          </a:prstGeom>
          <a:solidFill>
            <a:schemeClr val="accent6">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Freeform 177"/>
          <p:cNvSpPr/>
          <p:nvPr/>
        </p:nvSpPr>
        <p:spPr>
          <a:xfrm>
            <a:off x="2471410" y="5340211"/>
            <a:ext cx="92846" cy="129149"/>
          </a:xfrm>
          <a:custGeom>
            <a:avLst/>
            <a:gdLst>
              <a:gd name="connsiteX0" fmla="*/ 0 w 267714"/>
              <a:gd name="connsiteY0" fmla="*/ 201012 h 337552"/>
              <a:gd name="connsiteX1" fmla="*/ 76490 w 267714"/>
              <a:gd name="connsiteY1" fmla="*/ 2834 h 337552"/>
              <a:gd name="connsiteX2" fmla="*/ 187748 w 267714"/>
              <a:gd name="connsiteY2" fmla="*/ 333131 h 337552"/>
              <a:gd name="connsiteX3" fmla="*/ 267714 w 267714"/>
              <a:gd name="connsiteY3" fmla="*/ 162767 h 337552"/>
            </a:gdLst>
            <a:ahLst/>
            <a:cxnLst>
              <a:cxn ang="0">
                <a:pos x="connsiteX0" y="connsiteY0"/>
              </a:cxn>
              <a:cxn ang="0">
                <a:pos x="connsiteX1" y="connsiteY1"/>
              </a:cxn>
              <a:cxn ang="0">
                <a:pos x="connsiteX2" y="connsiteY2"/>
              </a:cxn>
              <a:cxn ang="0">
                <a:pos x="connsiteX3" y="connsiteY3"/>
              </a:cxn>
            </a:cxnLst>
            <a:rect l="l" t="t" r="r" b="b"/>
            <a:pathLst>
              <a:path w="267714" h="337552">
                <a:moveTo>
                  <a:pt x="0" y="201012"/>
                </a:moveTo>
                <a:cubicBezTo>
                  <a:pt x="22599" y="90913"/>
                  <a:pt x="45199" y="-19186"/>
                  <a:pt x="76490" y="2834"/>
                </a:cubicBezTo>
                <a:cubicBezTo>
                  <a:pt x="107781" y="24854"/>
                  <a:pt x="155878" y="306476"/>
                  <a:pt x="187748" y="333131"/>
                </a:cubicBezTo>
                <a:cubicBezTo>
                  <a:pt x="219618" y="359786"/>
                  <a:pt x="243666" y="261276"/>
                  <a:pt x="267714" y="162767"/>
                </a:cubicBezTo>
              </a:path>
            </a:pathLst>
          </a:cu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Isosceles Triangle 181"/>
          <p:cNvSpPr/>
          <p:nvPr/>
        </p:nvSpPr>
        <p:spPr>
          <a:xfrm rot="16200000">
            <a:off x="2720441" y="4941874"/>
            <a:ext cx="251007" cy="214923"/>
          </a:xfrm>
          <a:prstGeom prst="triangle">
            <a:avLst/>
          </a:prstGeom>
          <a:solidFill>
            <a:srgbClr val="00B0F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Arrow Connector 21"/>
          <p:cNvCxnSpPr>
            <a:endCxn id="160" idx="4"/>
          </p:cNvCxnSpPr>
          <p:nvPr/>
        </p:nvCxnSpPr>
        <p:spPr>
          <a:xfrm flipV="1">
            <a:off x="2517833" y="5178968"/>
            <a:ext cx="5768" cy="140600"/>
          </a:xfrm>
          <a:prstGeom prst="straightConnector1">
            <a:avLst/>
          </a:prstGeom>
          <a:ln>
            <a:solidFill>
              <a:schemeClr val="accent6">
                <a:lumMod val="50000"/>
              </a:schemeClr>
            </a:solidFill>
            <a:tailEnd type="triangle"/>
          </a:ln>
        </p:spPr>
        <p:style>
          <a:lnRef idx="2">
            <a:schemeClr val="accent6"/>
          </a:lnRef>
          <a:fillRef idx="0">
            <a:schemeClr val="accent6"/>
          </a:fillRef>
          <a:effectRef idx="1">
            <a:schemeClr val="accent6"/>
          </a:effectRef>
          <a:fontRef idx="minor">
            <a:schemeClr val="tx1"/>
          </a:fontRef>
        </p:style>
      </p:cxnSp>
      <p:cxnSp>
        <p:nvCxnSpPr>
          <p:cNvPr id="183" name="Straight Arrow Connector 182"/>
          <p:cNvCxnSpPr>
            <a:stCxn id="64" idx="4"/>
          </p:cNvCxnSpPr>
          <p:nvPr/>
        </p:nvCxnSpPr>
        <p:spPr>
          <a:xfrm flipH="1" flipV="1">
            <a:off x="2001925" y="4588545"/>
            <a:ext cx="150499" cy="33894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4" name="TextBox 183"/>
          <p:cNvSpPr txBox="1"/>
          <p:nvPr/>
        </p:nvSpPr>
        <p:spPr>
          <a:xfrm>
            <a:off x="1418168" y="4304504"/>
            <a:ext cx="926857" cy="369332"/>
          </a:xfrm>
          <a:prstGeom prst="rect">
            <a:avLst/>
          </a:prstGeom>
          <a:noFill/>
        </p:spPr>
        <p:txBody>
          <a:bodyPr wrap="none" rtlCol="0">
            <a:spAutoFit/>
          </a:bodyPr>
          <a:lstStyle/>
          <a:p>
            <a:r>
              <a:rPr lang="en-US" dirty="0" smtClean="0"/>
              <a:t>BB Amp</a:t>
            </a:r>
            <a:endParaRPr lang="en-US" dirty="0"/>
          </a:p>
        </p:txBody>
      </p:sp>
    </p:spTree>
    <p:extLst>
      <p:ext uri="{BB962C8B-B14F-4D97-AF65-F5344CB8AC3E}">
        <p14:creationId xmlns:p14="http://schemas.microsoft.com/office/powerpoint/2010/main" val="326294542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5400" dirty="0" smtClean="0"/>
              <a:t>Base Band Amplifier &amp; Matching</a:t>
            </a:r>
            <a:endParaRPr lang="en-US" sz="5400" dirty="0"/>
          </a:p>
        </p:txBody>
      </p:sp>
      <p:sp>
        <p:nvSpPr>
          <p:cNvPr id="4" name="Text Placeholder 3"/>
          <p:cNvSpPr>
            <a:spLocks noGrp="1"/>
          </p:cNvSpPr>
          <p:nvPr>
            <p:ph type="body" idx="1"/>
          </p:nvPr>
        </p:nvSpPr>
        <p:spPr/>
        <p:txBody>
          <a:bodyPr/>
          <a:lstStyle/>
          <a:p>
            <a:r>
              <a:rPr lang="en-US" dirty="0" smtClean="0"/>
              <a:t>Maximizing Output Voltage Swing</a:t>
            </a:r>
            <a:endParaRPr lang="en-US" dirty="0"/>
          </a:p>
        </p:txBody>
      </p:sp>
    </p:spTree>
    <p:extLst>
      <p:ext uri="{BB962C8B-B14F-4D97-AF65-F5344CB8AC3E}">
        <p14:creationId xmlns:p14="http://schemas.microsoft.com/office/powerpoint/2010/main" val="41796859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Base Band Amplifier Circuit</a:t>
            </a:r>
            <a:endParaRPr lang="en-US" dirty="0"/>
          </a:p>
        </p:txBody>
      </p:sp>
      <p:pic>
        <p:nvPicPr>
          <p:cNvPr id="5" name="Picture 2" descr="C:\Users\anurag\Pictures\Screenshot Studio capture #266.png"/>
          <p:cNvPicPr>
            <a:picLocks noChangeAspect="1" noChangeArrowheads="1"/>
          </p:cNvPicPr>
          <p:nvPr/>
        </p:nvPicPr>
        <p:blipFill>
          <a:blip r:embed="rId2">
            <a:clrChange>
              <a:clrFrom>
                <a:srgbClr val="000000"/>
              </a:clrFrom>
              <a:clrTo>
                <a:srgbClr val="000000">
                  <a:alpha val="0"/>
                </a:srgbClr>
              </a:clrTo>
            </a:clrChange>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2263140" y="1624148"/>
            <a:ext cx="6800850" cy="4991100"/>
          </a:xfrm>
          <a:prstGeom prst="rect">
            <a:avLst/>
          </a:prstGeom>
          <a:noFill/>
          <a:ln>
            <a:solidFill>
              <a:schemeClr val="accent2">
                <a:lumMod val="60000"/>
                <a:lumOff val="40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42003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5400" dirty="0" smtClean="0"/>
              <a:t>Receiver Integration</a:t>
            </a:r>
            <a:endParaRPr lang="en-US" sz="5400" dirty="0"/>
          </a:p>
        </p:txBody>
      </p:sp>
      <p:sp>
        <p:nvSpPr>
          <p:cNvPr id="4" name="Text Placeholder 3"/>
          <p:cNvSpPr>
            <a:spLocks noGrp="1"/>
          </p:cNvSpPr>
          <p:nvPr>
            <p:ph type="body" idx="1"/>
          </p:nvPr>
        </p:nvSpPr>
        <p:spPr/>
        <p:txBody>
          <a:bodyPr/>
          <a:lstStyle/>
          <a:p>
            <a:r>
              <a:rPr lang="en-US" dirty="0" smtClean="0"/>
              <a:t>Receiver Performance</a:t>
            </a:r>
            <a:endParaRPr lang="en-US" dirty="0"/>
          </a:p>
        </p:txBody>
      </p:sp>
    </p:spTree>
    <p:extLst>
      <p:ext uri="{BB962C8B-B14F-4D97-AF65-F5344CB8AC3E}">
        <p14:creationId xmlns:p14="http://schemas.microsoft.com/office/powerpoint/2010/main" val="15339368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Complete Receiver Circuit</a:t>
            </a:r>
            <a:endParaRPr lang="en-US" dirty="0"/>
          </a:p>
        </p:txBody>
      </p:sp>
      <p:grpSp>
        <p:nvGrpSpPr>
          <p:cNvPr id="5" name="Group 4"/>
          <p:cNvGrpSpPr/>
          <p:nvPr/>
        </p:nvGrpSpPr>
        <p:grpSpPr>
          <a:xfrm>
            <a:off x="1085365" y="2016229"/>
            <a:ext cx="7978625" cy="3581400"/>
            <a:chOff x="1145177" y="2250576"/>
            <a:chExt cx="7978625" cy="3581400"/>
          </a:xfrm>
        </p:grpSpPr>
        <p:pic>
          <p:nvPicPr>
            <p:cNvPr id="6" name="Picture 2" descr="C:\Users\anurag\Pictures\Screenshot Studio capture #303.png"/>
            <p:cNvPicPr>
              <a:picLocks noChangeAspect="1" noChangeArrowheads="1"/>
            </p:cNvPicPr>
            <p:nvPr/>
          </p:nvPicPr>
          <p:blipFill>
            <a:blip r:embed="rId2">
              <a:clrChange>
                <a:clrFrom>
                  <a:srgbClr val="000000"/>
                </a:clrFrom>
                <a:clrTo>
                  <a:srgbClr val="000000">
                    <a:alpha val="0"/>
                  </a:srgbClr>
                </a:clrTo>
              </a:clrChange>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1611898" y="2250576"/>
              <a:ext cx="6943725" cy="3581400"/>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145177" y="3302612"/>
              <a:ext cx="643125" cy="369332"/>
            </a:xfrm>
            <a:prstGeom prst="rect">
              <a:avLst/>
            </a:prstGeom>
            <a:noFill/>
          </p:spPr>
          <p:txBody>
            <a:bodyPr wrap="none" rtlCol="0">
              <a:spAutoFit/>
            </a:bodyPr>
            <a:lstStyle/>
            <a:p>
              <a:r>
                <a:rPr lang="en-US" dirty="0" smtClean="0"/>
                <a:t>RF in</a:t>
              </a:r>
              <a:endParaRPr lang="en-US" dirty="0"/>
            </a:p>
          </p:txBody>
        </p:sp>
        <p:sp>
          <p:nvSpPr>
            <p:cNvPr id="8" name="TextBox 7"/>
            <p:cNvSpPr txBox="1"/>
            <p:nvPr/>
          </p:nvSpPr>
          <p:spPr>
            <a:xfrm>
              <a:off x="8334803" y="3671944"/>
              <a:ext cx="788999" cy="369332"/>
            </a:xfrm>
            <a:prstGeom prst="rect">
              <a:avLst/>
            </a:prstGeom>
            <a:noFill/>
          </p:spPr>
          <p:txBody>
            <a:bodyPr wrap="none" rtlCol="0">
              <a:spAutoFit/>
            </a:bodyPr>
            <a:lstStyle/>
            <a:p>
              <a:r>
                <a:rPr lang="en-US" dirty="0" smtClean="0"/>
                <a:t>RF out</a:t>
              </a:r>
              <a:endParaRPr lang="en-US" dirty="0"/>
            </a:p>
          </p:txBody>
        </p:sp>
        <p:sp>
          <p:nvSpPr>
            <p:cNvPr id="9" name="TextBox 8"/>
            <p:cNvSpPr txBox="1"/>
            <p:nvPr/>
          </p:nvSpPr>
          <p:spPr>
            <a:xfrm>
              <a:off x="7105301" y="2925871"/>
              <a:ext cx="2018501" cy="369332"/>
            </a:xfrm>
            <a:prstGeom prst="rect">
              <a:avLst/>
            </a:prstGeom>
            <a:noFill/>
          </p:spPr>
          <p:txBody>
            <a:bodyPr wrap="none" rtlCol="0">
              <a:spAutoFit/>
            </a:bodyPr>
            <a:lstStyle/>
            <a:p>
              <a:r>
                <a:rPr lang="en-US" dirty="0" smtClean="0"/>
                <a:t>Baseband Amplifier</a:t>
              </a:r>
              <a:endParaRPr lang="en-US" dirty="0"/>
            </a:p>
          </p:txBody>
        </p:sp>
        <p:sp>
          <p:nvSpPr>
            <p:cNvPr id="10" name="TextBox 9"/>
            <p:cNvSpPr txBox="1"/>
            <p:nvPr/>
          </p:nvSpPr>
          <p:spPr>
            <a:xfrm>
              <a:off x="4943489" y="3622114"/>
              <a:ext cx="1397074" cy="646331"/>
            </a:xfrm>
            <a:prstGeom prst="rect">
              <a:avLst/>
            </a:prstGeom>
            <a:noFill/>
          </p:spPr>
          <p:txBody>
            <a:bodyPr wrap="square" rtlCol="0">
              <a:spAutoFit/>
            </a:bodyPr>
            <a:lstStyle/>
            <a:p>
              <a:r>
                <a:rPr lang="en-US" dirty="0" smtClean="0"/>
                <a:t>Quadrature Mixer</a:t>
              </a:r>
              <a:endParaRPr lang="en-US" dirty="0"/>
            </a:p>
          </p:txBody>
        </p:sp>
        <p:sp>
          <p:nvSpPr>
            <p:cNvPr id="11" name="TextBox 10"/>
            <p:cNvSpPr txBox="1"/>
            <p:nvPr/>
          </p:nvSpPr>
          <p:spPr>
            <a:xfrm>
              <a:off x="4705237" y="4731044"/>
              <a:ext cx="1048685" cy="646331"/>
            </a:xfrm>
            <a:prstGeom prst="rect">
              <a:avLst/>
            </a:prstGeom>
            <a:noFill/>
          </p:spPr>
          <p:txBody>
            <a:bodyPr wrap="none" rtlCol="0">
              <a:spAutoFit/>
            </a:bodyPr>
            <a:lstStyle/>
            <a:p>
              <a:r>
                <a:rPr lang="en-US" dirty="0" smtClean="0"/>
                <a:t>Injection</a:t>
              </a:r>
            </a:p>
            <a:p>
              <a:r>
                <a:rPr lang="en-US" dirty="0" smtClean="0"/>
                <a:t>Amplifier</a:t>
              </a:r>
              <a:endParaRPr lang="en-US" dirty="0"/>
            </a:p>
          </p:txBody>
        </p:sp>
        <p:sp>
          <p:nvSpPr>
            <p:cNvPr id="12" name="TextBox 11"/>
            <p:cNvSpPr txBox="1"/>
            <p:nvPr/>
          </p:nvSpPr>
          <p:spPr>
            <a:xfrm>
              <a:off x="3055399" y="2464206"/>
              <a:ext cx="1202028" cy="646331"/>
            </a:xfrm>
            <a:prstGeom prst="rect">
              <a:avLst/>
            </a:prstGeom>
            <a:noFill/>
          </p:spPr>
          <p:txBody>
            <a:bodyPr wrap="square" rtlCol="0">
              <a:spAutoFit/>
            </a:bodyPr>
            <a:lstStyle/>
            <a:p>
              <a:r>
                <a:rPr lang="en-US" dirty="0" smtClean="0"/>
                <a:t>Low Noise Amplifier</a:t>
              </a:r>
              <a:endParaRPr lang="en-US" dirty="0"/>
            </a:p>
          </p:txBody>
        </p:sp>
        <p:sp>
          <p:nvSpPr>
            <p:cNvPr id="13" name="TextBox 12"/>
            <p:cNvSpPr txBox="1"/>
            <p:nvPr/>
          </p:nvSpPr>
          <p:spPr>
            <a:xfrm>
              <a:off x="2829920" y="4731044"/>
              <a:ext cx="657296" cy="369332"/>
            </a:xfrm>
            <a:prstGeom prst="rect">
              <a:avLst/>
            </a:prstGeom>
            <a:noFill/>
          </p:spPr>
          <p:txBody>
            <a:bodyPr wrap="none" rtlCol="0">
              <a:spAutoFit/>
            </a:bodyPr>
            <a:lstStyle/>
            <a:p>
              <a:r>
                <a:rPr lang="en-US" dirty="0" smtClean="0"/>
                <a:t>LO in</a:t>
              </a:r>
              <a:endParaRPr lang="en-US" dirty="0"/>
            </a:p>
          </p:txBody>
        </p:sp>
      </p:grpSp>
      <p:sp>
        <p:nvSpPr>
          <p:cNvPr id="14" name="TextBox 13"/>
          <p:cNvSpPr txBox="1"/>
          <p:nvPr/>
        </p:nvSpPr>
        <p:spPr>
          <a:xfrm>
            <a:off x="3427404" y="2785725"/>
            <a:ext cx="660758" cy="369332"/>
          </a:xfrm>
          <a:prstGeom prst="rect">
            <a:avLst/>
          </a:prstGeom>
          <a:noFill/>
        </p:spPr>
        <p:txBody>
          <a:bodyPr wrap="none" rtlCol="0">
            <a:spAutoFit/>
          </a:bodyPr>
          <a:lstStyle/>
          <a:p>
            <a:r>
              <a:rPr lang="en-US" dirty="0" smtClean="0"/>
              <a:t>1.5 V</a:t>
            </a:r>
            <a:endParaRPr lang="en-US" dirty="0"/>
          </a:p>
        </p:txBody>
      </p:sp>
      <p:sp>
        <p:nvSpPr>
          <p:cNvPr id="15" name="TextBox 14"/>
          <p:cNvSpPr txBox="1"/>
          <p:nvPr/>
        </p:nvSpPr>
        <p:spPr>
          <a:xfrm>
            <a:off x="4693569" y="5036304"/>
            <a:ext cx="660758" cy="369332"/>
          </a:xfrm>
          <a:prstGeom prst="rect">
            <a:avLst/>
          </a:prstGeom>
          <a:noFill/>
        </p:spPr>
        <p:txBody>
          <a:bodyPr wrap="none" rtlCol="0">
            <a:spAutoFit/>
          </a:bodyPr>
          <a:lstStyle/>
          <a:p>
            <a:r>
              <a:rPr lang="en-US" dirty="0" smtClean="0"/>
              <a:t>1.5 V</a:t>
            </a:r>
            <a:endParaRPr lang="en-US" dirty="0"/>
          </a:p>
        </p:txBody>
      </p:sp>
      <p:sp>
        <p:nvSpPr>
          <p:cNvPr id="16" name="TextBox 15"/>
          <p:cNvSpPr txBox="1"/>
          <p:nvPr/>
        </p:nvSpPr>
        <p:spPr>
          <a:xfrm>
            <a:off x="4868297" y="2755827"/>
            <a:ext cx="486030" cy="369332"/>
          </a:xfrm>
          <a:prstGeom prst="rect">
            <a:avLst/>
          </a:prstGeom>
          <a:noFill/>
        </p:spPr>
        <p:txBody>
          <a:bodyPr wrap="none" rtlCol="0">
            <a:spAutoFit/>
          </a:bodyPr>
          <a:lstStyle/>
          <a:p>
            <a:r>
              <a:rPr lang="en-US" dirty="0" smtClean="0"/>
              <a:t>3 V</a:t>
            </a:r>
            <a:endParaRPr lang="en-US" dirty="0"/>
          </a:p>
        </p:txBody>
      </p:sp>
      <p:sp>
        <p:nvSpPr>
          <p:cNvPr id="17" name="TextBox 16"/>
          <p:cNvSpPr txBox="1"/>
          <p:nvPr/>
        </p:nvSpPr>
        <p:spPr>
          <a:xfrm>
            <a:off x="7068490" y="2045193"/>
            <a:ext cx="486030" cy="369332"/>
          </a:xfrm>
          <a:prstGeom prst="rect">
            <a:avLst/>
          </a:prstGeom>
          <a:noFill/>
        </p:spPr>
        <p:txBody>
          <a:bodyPr wrap="none" rtlCol="0">
            <a:spAutoFit/>
          </a:bodyPr>
          <a:lstStyle/>
          <a:p>
            <a:r>
              <a:rPr lang="en-US" dirty="0" smtClean="0"/>
              <a:t>3 V</a:t>
            </a:r>
            <a:endParaRPr lang="en-US" dirty="0"/>
          </a:p>
        </p:txBody>
      </p:sp>
    </p:spTree>
    <p:extLst>
      <p:ext uri="{BB962C8B-B14F-4D97-AF65-F5344CB8AC3E}">
        <p14:creationId xmlns:p14="http://schemas.microsoft.com/office/powerpoint/2010/main" val="35516821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50 MHz Base band Performance</a:t>
            </a:r>
            <a:endParaRPr lang="en-US" dirty="0"/>
          </a:p>
        </p:txBody>
      </p:sp>
      <p:pic>
        <p:nvPicPr>
          <p:cNvPr id="3" name="Picture 2" descr="C:\Users\anurag\Pictures\Screenshot Studio capture #302.pn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2120265" y="2114006"/>
            <a:ext cx="5715000" cy="3781425"/>
          </a:xfrm>
          <a:prstGeom prst="rect">
            <a:avLst/>
          </a:prstGeom>
          <a:noFill/>
          <a:ln>
            <a:solidFill>
              <a:schemeClr val="accent2">
                <a:lumMod val="60000"/>
                <a:lumOff val="40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82948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Receiver Dynamic Range @ 50 MHz Base band</a:t>
            </a:r>
            <a:endParaRPr lang="en-US" dirty="0"/>
          </a:p>
        </p:txBody>
      </p:sp>
      <p:grpSp>
        <p:nvGrpSpPr>
          <p:cNvPr id="3" name="Group 2"/>
          <p:cNvGrpSpPr/>
          <p:nvPr/>
        </p:nvGrpSpPr>
        <p:grpSpPr>
          <a:xfrm>
            <a:off x="2132557" y="1722215"/>
            <a:ext cx="6252165" cy="4785241"/>
            <a:chOff x="1981200" y="1345773"/>
            <a:chExt cx="6252165" cy="4785241"/>
          </a:xfrm>
        </p:grpSpPr>
        <p:pic>
          <p:nvPicPr>
            <p:cNvPr id="4" name="Picture 2" descr="C:\Users\anurag\Pictures\Screenshot Studio capture #301.pn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1981200" y="1530439"/>
              <a:ext cx="4857750" cy="4600575"/>
            </a:xfrm>
            <a:prstGeom prst="rect">
              <a:avLst/>
            </a:prstGeom>
            <a:noFill/>
            <a:ln>
              <a:solidFill>
                <a:schemeClr val="accent2">
                  <a:lumMod val="60000"/>
                  <a:lumOff val="40000"/>
                </a:schemeClr>
              </a:solidFill>
            </a:ln>
            <a:extLst>
              <a:ext uri="{909E8E84-426E-40DD-AFC4-6F175D3DCCD1}">
                <a14:hiddenFill xmlns:a14="http://schemas.microsoft.com/office/drawing/2010/main">
                  <a:solidFill>
                    <a:srgbClr val="FFFFFF"/>
                  </a:solidFill>
                </a14:hiddenFill>
              </a:ext>
            </a:extLst>
          </p:spPr>
        </p:pic>
        <p:grpSp>
          <p:nvGrpSpPr>
            <p:cNvPr id="5" name="Group 4"/>
            <p:cNvGrpSpPr/>
            <p:nvPr/>
          </p:nvGrpSpPr>
          <p:grpSpPr>
            <a:xfrm>
              <a:off x="5562600" y="1530439"/>
              <a:ext cx="1697422" cy="4228495"/>
              <a:chOff x="5562600" y="1530439"/>
              <a:chExt cx="1697422" cy="4228495"/>
            </a:xfrm>
          </p:grpSpPr>
          <p:cxnSp>
            <p:nvCxnSpPr>
              <p:cNvPr id="17" name="Straight Arrow Connector 16"/>
              <p:cNvCxnSpPr>
                <a:endCxn id="7" idx="1"/>
              </p:cNvCxnSpPr>
              <p:nvPr/>
            </p:nvCxnSpPr>
            <p:spPr>
              <a:xfrm flipV="1">
                <a:off x="5715000" y="2775466"/>
                <a:ext cx="1545022" cy="805934"/>
              </a:xfrm>
              <a:prstGeom prst="straightConnector1">
                <a:avLst/>
              </a:prstGeom>
              <a:ln>
                <a:solidFill>
                  <a:schemeClr val="tx1">
                    <a:lumMod val="50000"/>
                    <a:lumOff val="50000"/>
                  </a:schemeClr>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endCxn id="8" idx="1"/>
              </p:cNvCxnSpPr>
              <p:nvPr/>
            </p:nvCxnSpPr>
            <p:spPr>
              <a:xfrm>
                <a:off x="5715000" y="3810000"/>
                <a:ext cx="1524000" cy="653534"/>
              </a:xfrm>
              <a:prstGeom prst="straightConnector1">
                <a:avLst/>
              </a:prstGeom>
              <a:ln>
                <a:solidFill>
                  <a:schemeClr val="tx1">
                    <a:lumMod val="50000"/>
                    <a:lumOff val="50000"/>
                  </a:schemeClr>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endCxn id="9" idx="1"/>
              </p:cNvCxnSpPr>
              <p:nvPr/>
            </p:nvCxnSpPr>
            <p:spPr>
              <a:xfrm flipV="1">
                <a:off x="5562600" y="2546866"/>
                <a:ext cx="1693657" cy="849868"/>
              </a:xfrm>
              <a:prstGeom prst="straightConnector1">
                <a:avLst/>
              </a:prstGeom>
              <a:ln>
                <a:solidFill>
                  <a:schemeClr val="tx1">
                    <a:lumMod val="50000"/>
                    <a:lumOff val="50000"/>
                  </a:schemeClr>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endCxn id="10" idx="1"/>
              </p:cNvCxnSpPr>
              <p:nvPr/>
            </p:nvCxnSpPr>
            <p:spPr>
              <a:xfrm>
                <a:off x="5702559" y="4038600"/>
                <a:ext cx="1536441" cy="653534"/>
              </a:xfrm>
              <a:prstGeom prst="straightConnector1">
                <a:avLst/>
              </a:prstGeom>
              <a:ln>
                <a:solidFill>
                  <a:schemeClr val="tx1">
                    <a:lumMod val="50000"/>
                    <a:lumOff val="50000"/>
                  </a:schemeClr>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endCxn id="11" idx="1"/>
              </p:cNvCxnSpPr>
              <p:nvPr/>
            </p:nvCxnSpPr>
            <p:spPr>
              <a:xfrm flipV="1">
                <a:off x="5773943" y="2318266"/>
                <a:ext cx="1482314" cy="729734"/>
              </a:xfrm>
              <a:prstGeom prst="straightConnector1">
                <a:avLst/>
              </a:prstGeom>
              <a:ln>
                <a:solidFill>
                  <a:schemeClr val="tx1">
                    <a:lumMod val="50000"/>
                    <a:lumOff val="50000"/>
                  </a:schemeClr>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endCxn id="12" idx="1"/>
              </p:cNvCxnSpPr>
              <p:nvPr/>
            </p:nvCxnSpPr>
            <p:spPr>
              <a:xfrm>
                <a:off x="5931159" y="4419600"/>
                <a:ext cx="1307841" cy="565666"/>
              </a:xfrm>
              <a:prstGeom prst="straightConnector1">
                <a:avLst/>
              </a:prstGeom>
              <a:ln>
                <a:solidFill>
                  <a:schemeClr val="tx1">
                    <a:lumMod val="50000"/>
                    <a:lumOff val="50000"/>
                  </a:schemeClr>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endCxn id="13" idx="1"/>
              </p:cNvCxnSpPr>
              <p:nvPr/>
            </p:nvCxnSpPr>
            <p:spPr>
              <a:xfrm flipV="1">
                <a:off x="5773943" y="1861066"/>
                <a:ext cx="1482314" cy="729734"/>
              </a:xfrm>
              <a:prstGeom prst="straightConnector1">
                <a:avLst/>
              </a:prstGeom>
              <a:ln>
                <a:solidFill>
                  <a:schemeClr val="tx1">
                    <a:lumMod val="50000"/>
                    <a:lumOff val="50000"/>
                  </a:schemeClr>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endCxn id="14" idx="1"/>
              </p:cNvCxnSpPr>
              <p:nvPr/>
            </p:nvCxnSpPr>
            <p:spPr>
              <a:xfrm>
                <a:off x="5893677" y="4762174"/>
                <a:ext cx="1345323" cy="604092"/>
              </a:xfrm>
              <a:prstGeom prst="straightConnector1">
                <a:avLst/>
              </a:prstGeom>
              <a:ln>
                <a:solidFill>
                  <a:schemeClr val="tx1">
                    <a:lumMod val="50000"/>
                    <a:lumOff val="50000"/>
                  </a:schemeClr>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endCxn id="15" idx="1"/>
              </p:cNvCxnSpPr>
              <p:nvPr/>
            </p:nvCxnSpPr>
            <p:spPr>
              <a:xfrm flipV="1">
                <a:off x="5773943" y="1530439"/>
                <a:ext cx="1482314" cy="695494"/>
              </a:xfrm>
              <a:prstGeom prst="straightConnector1">
                <a:avLst/>
              </a:prstGeom>
              <a:ln>
                <a:solidFill>
                  <a:schemeClr val="tx1">
                    <a:lumMod val="50000"/>
                    <a:lumOff val="50000"/>
                  </a:schemeClr>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endCxn id="16" idx="1"/>
              </p:cNvCxnSpPr>
              <p:nvPr/>
            </p:nvCxnSpPr>
            <p:spPr>
              <a:xfrm>
                <a:off x="5842438" y="5118520"/>
                <a:ext cx="1396562" cy="640414"/>
              </a:xfrm>
              <a:prstGeom prst="straightConnector1">
                <a:avLst/>
              </a:prstGeom>
              <a:ln>
                <a:solidFill>
                  <a:schemeClr val="tx1">
                    <a:lumMod val="50000"/>
                    <a:lumOff val="50000"/>
                  </a:schemeClr>
                </a:solidFill>
                <a:prstDash val="dash"/>
                <a:tailEnd type="arrow"/>
              </a:ln>
            </p:spPr>
            <p:style>
              <a:lnRef idx="1">
                <a:schemeClr val="accent1"/>
              </a:lnRef>
              <a:fillRef idx="0">
                <a:schemeClr val="accent1"/>
              </a:fillRef>
              <a:effectRef idx="0">
                <a:schemeClr val="accent1"/>
              </a:effectRef>
              <a:fontRef idx="minor">
                <a:schemeClr val="tx1"/>
              </a:fontRef>
            </p:style>
          </p:cxnSp>
        </p:grpSp>
        <p:grpSp>
          <p:nvGrpSpPr>
            <p:cNvPr id="6" name="Group 5"/>
            <p:cNvGrpSpPr/>
            <p:nvPr/>
          </p:nvGrpSpPr>
          <p:grpSpPr>
            <a:xfrm>
              <a:off x="7239000" y="1345773"/>
              <a:ext cx="994365" cy="4597827"/>
              <a:chOff x="7239000" y="1345773"/>
              <a:chExt cx="994365" cy="4597827"/>
            </a:xfrm>
          </p:grpSpPr>
          <p:sp>
            <p:nvSpPr>
              <p:cNvPr id="7" name="TextBox 6"/>
              <p:cNvSpPr txBox="1"/>
              <p:nvPr/>
            </p:nvSpPr>
            <p:spPr>
              <a:xfrm>
                <a:off x="7260022" y="2590800"/>
                <a:ext cx="973343" cy="369332"/>
              </a:xfrm>
              <a:prstGeom prst="rect">
                <a:avLst/>
              </a:prstGeom>
              <a:noFill/>
            </p:spPr>
            <p:txBody>
              <a:bodyPr wrap="none" rtlCol="0">
                <a:spAutoFit/>
              </a:bodyPr>
              <a:lstStyle/>
              <a:p>
                <a:r>
                  <a:rPr lang="en-US" dirty="0" smtClean="0"/>
                  <a:t>-65 dBm</a:t>
                </a:r>
                <a:endParaRPr lang="en-US" dirty="0"/>
              </a:p>
            </p:txBody>
          </p:sp>
          <p:sp>
            <p:nvSpPr>
              <p:cNvPr id="8" name="TextBox 7"/>
              <p:cNvSpPr txBox="1"/>
              <p:nvPr/>
            </p:nvSpPr>
            <p:spPr>
              <a:xfrm>
                <a:off x="7239000" y="4278868"/>
                <a:ext cx="973343" cy="369332"/>
              </a:xfrm>
              <a:prstGeom prst="rect">
                <a:avLst/>
              </a:prstGeom>
              <a:noFill/>
            </p:spPr>
            <p:txBody>
              <a:bodyPr wrap="none" rtlCol="0">
                <a:spAutoFit/>
              </a:bodyPr>
              <a:lstStyle/>
              <a:p>
                <a:r>
                  <a:rPr lang="en-US" dirty="0" smtClean="0"/>
                  <a:t>-60 dBm</a:t>
                </a:r>
                <a:endParaRPr lang="en-US" dirty="0"/>
              </a:p>
            </p:txBody>
          </p:sp>
          <p:sp>
            <p:nvSpPr>
              <p:cNvPr id="9" name="TextBox 8"/>
              <p:cNvSpPr txBox="1"/>
              <p:nvPr/>
            </p:nvSpPr>
            <p:spPr>
              <a:xfrm>
                <a:off x="7256257" y="2362200"/>
                <a:ext cx="973343" cy="369332"/>
              </a:xfrm>
              <a:prstGeom prst="rect">
                <a:avLst/>
              </a:prstGeom>
              <a:noFill/>
            </p:spPr>
            <p:txBody>
              <a:bodyPr wrap="none" rtlCol="0">
                <a:spAutoFit/>
              </a:bodyPr>
              <a:lstStyle/>
              <a:p>
                <a:r>
                  <a:rPr lang="en-US" dirty="0" smtClean="0"/>
                  <a:t>-55 dBm</a:t>
                </a:r>
                <a:endParaRPr lang="en-US" dirty="0"/>
              </a:p>
            </p:txBody>
          </p:sp>
          <p:sp>
            <p:nvSpPr>
              <p:cNvPr id="10" name="TextBox 9"/>
              <p:cNvSpPr txBox="1"/>
              <p:nvPr/>
            </p:nvSpPr>
            <p:spPr>
              <a:xfrm>
                <a:off x="7239000" y="4507468"/>
                <a:ext cx="973343" cy="369332"/>
              </a:xfrm>
              <a:prstGeom prst="rect">
                <a:avLst/>
              </a:prstGeom>
              <a:noFill/>
            </p:spPr>
            <p:txBody>
              <a:bodyPr wrap="none" rtlCol="0">
                <a:spAutoFit/>
              </a:bodyPr>
              <a:lstStyle/>
              <a:p>
                <a:r>
                  <a:rPr lang="en-US" dirty="0" smtClean="0"/>
                  <a:t>-50 dBm</a:t>
                </a:r>
                <a:endParaRPr lang="en-US" dirty="0"/>
              </a:p>
            </p:txBody>
          </p:sp>
          <p:sp>
            <p:nvSpPr>
              <p:cNvPr id="11" name="TextBox 10"/>
              <p:cNvSpPr txBox="1"/>
              <p:nvPr/>
            </p:nvSpPr>
            <p:spPr>
              <a:xfrm>
                <a:off x="7256257" y="2133600"/>
                <a:ext cx="973343" cy="369332"/>
              </a:xfrm>
              <a:prstGeom prst="rect">
                <a:avLst/>
              </a:prstGeom>
              <a:noFill/>
            </p:spPr>
            <p:txBody>
              <a:bodyPr wrap="none" rtlCol="0">
                <a:spAutoFit/>
              </a:bodyPr>
              <a:lstStyle/>
              <a:p>
                <a:r>
                  <a:rPr lang="en-US" dirty="0" smtClean="0"/>
                  <a:t>-45 dBm</a:t>
                </a:r>
                <a:endParaRPr lang="en-US" dirty="0"/>
              </a:p>
            </p:txBody>
          </p:sp>
          <p:sp>
            <p:nvSpPr>
              <p:cNvPr id="12" name="TextBox 11"/>
              <p:cNvSpPr txBox="1"/>
              <p:nvPr/>
            </p:nvSpPr>
            <p:spPr>
              <a:xfrm>
                <a:off x="7239000" y="4800600"/>
                <a:ext cx="973343" cy="369332"/>
              </a:xfrm>
              <a:prstGeom prst="rect">
                <a:avLst/>
              </a:prstGeom>
              <a:noFill/>
            </p:spPr>
            <p:txBody>
              <a:bodyPr wrap="none" rtlCol="0">
                <a:spAutoFit/>
              </a:bodyPr>
              <a:lstStyle/>
              <a:p>
                <a:r>
                  <a:rPr lang="en-US" dirty="0" smtClean="0"/>
                  <a:t>-42 dBm</a:t>
                </a:r>
                <a:endParaRPr lang="en-US" dirty="0"/>
              </a:p>
            </p:txBody>
          </p:sp>
          <p:sp>
            <p:nvSpPr>
              <p:cNvPr id="13" name="TextBox 12"/>
              <p:cNvSpPr txBox="1"/>
              <p:nvPr/>
            </p:nvSpPr>
            <p:spPr>
              <a:xfrm>
                <a:off x="7256257" y="1676400"/>
                <a:ext cx="973343" cy="369332"/>
              </a:xfrm>
              <a:prstGeom prst="rect">
                <a:avLst/>
              </a:prstGeom>
              <a:noFill/>
            </p:spPr>
            <p:txBody>
              <a:bodyPr wrap="none" rtlCol="0">
                <a:spAutoFit/>
              </a:bodyPr>
              <a:lstStyle/>
              <a:p>
                <a:r>
                  <a:rPr lang="en-US" dirty="0" smtClean="0"/>
                  <a:t>-40 dBm</a:t>
                </a:r>
                <a:endParaRPr lang="en-US" dirty="0"/>
              </a:p>
            </p:txBody>
          </p:sp>
          <p:sp>
            <p:nvSpPr>
              <p:cNvPr id="14" name="TextBox 13"/>
              <p:cNvSpPr txBox="1"/>
              <p:nvPr/>
            </p:nvSpPr>
            <p:spPr>
              <a:xfrm>
                <a:off x="7239000" y="5181600"/>
                <a:ext cx="973343" cy="369332"/>
              </a:xfrm>
              <a:prstGeom prst="rect">
                <a:avLst/>
              </a:prstGeom>
              <a:noFill/>
            </p:spPr>
            <p:txBody>
              <a:bodyPr wrap="none" rtlCol="0">
                <a:spAutoFit/>
              </a:bodyPr>
              <a:lstStyle/>
              <a:p>
                <a:r>
                  <a:rPr lang="en-US" dirty="0" smtClean="0"/>
                  <a:t>-38 dBm</a:t>
                </a:r>
                <a:endParaRPr lang="en-US" dirty="0"/>
              </a:p>
            </p:txBody>
          </p:sp>
          <p:sp>
            <p:nvSpPr>
              <p:cNvPr id="15" name="TextBox 14"/>
              <p:cNvSpPr txBox="1"/>
              <p:nvPr/>
            </p:nvSpPr>
            <p:spPr>
              <a:xfrm>
                <a:off x="7256257" y="1345773"/>
                <a:ext cx="973343" cy="369332"/>
              </a:xfrm>
              <a:prstGeom prst="rect">
                <a:avLst/>
              </a:prstGeom>
              <a:noFill/>
            </p:spPr>
            <p:txBody>
              <a:bodyPr wrap="none" rtlCol="0">
                <a:spAutoFit/>
              </a:bodyPr>
              <a:lstStyle/>
              <a:p>
                <a:r>
                  <a:rPr lang="en-US" dirty="0" smtClean="0"/>
                  <a:t>-36 dBm</a:t>
                </a:r>
                <a:endParaRPr lang="en-US" dirty="0"/>
              </a:p>
            </p:txBody>
          </p:sp>
          <p:sp>
            <p:nvSpPr>
              <p:cNvPr id="16" name="TextBox 15"/>
              <p:cNvSpPr txBox="1"/>
              <p:nvPr/>
            </p:nvSpPr>
            <p:spPr>
              <a:xfrm>
                <a:off x="7239000" y="5574268"/>
                <a:ext cx="973343" cy="369332"/>
              </a:xfrm>
              <a:prstGeom prst="rect">
                <a:avLst/>
              </a:prstGeom>
              <a:noFill/>
            </p:spPr>
            <p:txBody>
              <a:bodyPr wrap="none" rtlCol="0">
                <a:spAutoFit/>
              </a:bodyPr>
              <a:lstStyle/>
              <a:p>
                <a:r>
                  <a:rPr lang="en-US" dirty="0" smtClean="0"/>
                  <a:t>-34 dBm</a:t>
                </a:r>
                <a:endParaRPr lang="en-US" dirty="0"/>
              </a:p>
            </p:txBody>
          </p:sp>
        </p:grpSp>
      </p:grpSp>
      <p:sp>
        <p:nvSpPr>
          <p:cNvPr id="27" name="TextBox 26"/>
          <p:cNvSpPr txBox="1"/>
          <p:nvPr/>
        </p:nvSpPr>
        <p:spPr>
          <a:xfrm>
            <a:off x="7271679" y="3944722"/>
            <a:ext cx="2218556" cy="369332"/>
          </a:xfrm>
          <a:prstGeom prst="rect">
            <a:avLst/>
          </a:prstGeom>
          <a:noFill/>
        </p:spPr>
        <p:txBody>
          <a:bodyPr wrap="none" rtlCol="0">
            <a:spAutoFit/>
          </a:bodyPr>
          <a:lstStyle/>
          <a:p>
            <a:r>
              <a:rPr lang="en-US" dirty="0" smtClean="0"/>
              <a:t>29 dB Dynamic Range</a:t>
            </a:r>
            <a:endParaRPr lang="en-US" dirty="0"/>
          </a:p>
        </p:txBody>
      </p:sp>
    </p:spTree>
    <p:extLst>
      <p:ext uri="{BB962C8B-B14F-4D97-AF65-F5344CB8AC3E}">
        <p14:creationId xmlns:p14="http://schemas.microsoft.com/office/powerpoint/2010/main" val="40862531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1.5 GHz Base band Performance</a:t>
            </a:r>
            <a:endParaRPr lang="en-US" dirty="0"/>
          </a:p>
        </p:txBody>
      </p:sp>
      <p:pic>
        <p:nvPicPr>
          <p:cNvPr id="3" name="Picture 2" descr="C:\Users\anurag\Pictures\Screenshot Studio capture #302.pn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2120265" y="2218508"/>
            <a:ext cx="5715000" cy="3781425"/>
          </a:xfrm>
          <a:prstGeom prst="rect">
            <a:avLst/>
          </a:prstGeom>
          <a:noFill/>
          <a:ln>
            <a:solidFill>
              <a:schemeClr val="accent2">
                <a:lumMod val="60000"/>
                <a:lumOff val="40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5784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Receiver Dynamic Range @ 1.5 GHz Base band</a:t>
            </a:r>
            <a:endParaRPr lang="en-US" dirty="0"/>
          </a:p>
        </p:txBody>
      </p:sp>
      <p:grpSp>
        <p:nvGrpSpPr>
          <p:cNvPr id="3" name="Group 2"/>
          <p:cNvGrpSpPr/>
          <p:nvPr/>
        </p:nvGrpSpPr>
        <p:grpSpPr>
          <a:xfrm>
            <a:off x="891540" y="1645307"/>
            <a:ext cx="8036862" cy="4653438"/>
            <a:chOff x="228600" y="1318736"/>
            <a:chExt cx="8036862" cy="4653438"/>
          </a:xfrm>
        </p:grpSpPr>
        <p:pic>
          <p:nvPicPr>
            <p:cNvPr id="4" name="Picture 2" descr="C:\Users\anurag\Pictures\Screenshot Studio capture #305.pn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2362200" y="1600199"/>
              <a:ext cx="4448175" cy="4371975"/>
            </a:xfrm>
            <a:prstGeom prst="rect">
              <a:avLst/>
            </a:prstGeom>
            <a:noFill/>
            <a:ln>
              <a:solidFill>
                <a:schemeClr val="accent2">
                  <a:lumMod val="60000"/>
                  <a:lumOff val="40000"/>
                </a:schemeClr>
              </a:solidFill>
            </a:ln>
            <a:extLst>
              <a:ext uri="{909E8E84-426E-40DD-AFC4-6F175D3DCCD1}">
                <a14:hiddenFill xmlns:a14="http://schemas.microsoft.com/office/drawing/2010/main">
                  <a:solidFill>
                    <a:srgbClr val="FFFFFF"/>
                  </a:solidFill>
                </a14:hiddenFill>
              </a:ext>
            </a:extLst>
          </p:spPr>
        </p:pic>
        <p:pic>
          <p:nvPicPr>
            <p:cNvPr id="5" name="Picture 3" descr="C:\Users\anurag\Pictures\Screenshot Studio capture #306.png"/>
            <p:cNvPicPr>
              <a:picLocks noChangeAspect="1" noChangeArrowheads="1"/>
            </p:cNvPicPr>
            <p:nvPr/>
          </p:nvPicPr>
          <p:blipFill>
            <a:blip r:embed="rId4">
              <a:extLst>
                <a:ext uri="{BEBA8EAE-BF5A-486C-A8C5-ECC9F3942E4B}">
                  <a14:imgProps xmlns:a14="http://schemas.microsoft.com/office/drawing/2010/main">
                    <a14:imgLayer r:embed="rId5">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319087" y="3152774"/>
              <a:ext cx="1704975" cy="2819400"/>
            </a:xfrm>
            <a:prstGeom prst="rect">
              <a:avLst/>
            </a:prstGeom>
            <a:noFill/>
            <a:ln>
              <a:solidFill>
                <a:schemeClr val="accent2">
                  <a:lumMod val="60000"/>
                  <a:lumOff val="40000"/>
                </a:schemeClr>
              </a:solidFill>
            </a:ln>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28600" y="2754868"/>
              <a:ext cx="990977" cy="369332"/>
            </a:xfrm>
            <a:prstGeom prst="rect">
              <a:avLst/>
            </a:prstGeom>
            <a:noFill/>
          </p:spPr>
          <p:txBody>
            <a:bodyPr wrap="none" rtlCol="0">
              <a:spAutoFit/>
            </a:bodyPr>
            <a:lstStyle/>
            <a:p>
              <a:r>
                <a:rPr lang="en-US" dirty="0" smtClean="0"/>
                <a:t>Stimulus</a:t>
              </a:r>
              <a:endParaRPr lang="en-US" dirty="0"/>
            </a:p>
          </p:txBody>
        </p:sp>
        <p:sp>
          <p:nvSpPr>
            <p:cNvPr id="7" name="TextBox 6"/>
            <p:cNvSpPr txBox="1"/>
            <p:nvPr/>
          </p:nvSpPr>
          <p:spPr>
            <a:xfrm>
              <a:off x="7086600" y="3114678"/>
              <a:ext cx="973343" cy="369332"/>
            </a:xfrm>
            <a:prstGeom prst="rect">
              <a:avLst/>
            </a:prstGeom>
            <a:noFill/>
          </p:spPr>
          <p:txBody>
            <a:bodyPr wrap="none" rtlCol="0">
              <a:spAutoFit/>
            </a:bodyPr>
            <a:lstStyle/>
            <a:p>
              <a:r>
                <a:rPr lang="en-US" dirty="0" smtClean="0"/>
                <a:t>-65 dBm</a:t>
              </a:r>
              <a:endParaRPr lang="en-US" dirty="0"/>
            </a:p>
          </p:txBody>
        </p:sp>
        <p:sp>
          <p:nvSpPr>
            <p:cNvPr id="8" name="TextBox 7"/>
            <p:cNvSpPr txBox="1"/>
            <p:nvPr/>
          </p:nvSpPr>
          <p:spPr>
            <a:xfrm>
              <a:off x="7086600" y="3593068"/>
              <a:ext cx="973343" cy="369332"/>
            </a:xfrm>
            <a:prstGeom prst="rect">
              <a:avLst/>
            </a:prstGeom>
            <a:noFill/>
          </p:spPr>
          <p:txBody>
            <a:bodyPr wrap="none" rtlCol="0">
              <a:spAutoFit/>
            </a:bodyPr>
            <a:lstStyle/>
            <a:p>
              <a:r>
                <a:rPr lang="en-US" dirty="0" smtClean="0"/>
                <a:t>-55 dBm</a:t>
              </a:r>
              <a:endParaRPr lang="en-US" dirty="0"/>
            </a:p>
          </p:txBody>
        </p:sp>
        <p:cxnSp>
          <p:nvCxnSpPr>
            <p:cNvPr id="9" name="Straight Arrow Connector 8"/>
            <p:cNvCxnSpPr>
              <a:endCxn id="7" idx="1"/>
            </p:cNvCxnSpPr>
            <p:nvPr/>
          </p:nvCxnSpPr>
          <p:spPr>
            <a:xfrm flipV="1">
              <a:off x="6314089" y="3299344"/>
              <a:ext cx="772511" cy="293724"/>
            </a:xfrm>
            <a:prstGeom prst="straightConnector1">
              <a:avLst/>
            </a:prstGeom>
            <a:ln>
              <a:solidFill>
                <a:schemeClr val="tx1">
                  <a:lumMod val="65000"/>
                  <a:lumOff val="35000"/>
                </a:schemeClr>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endCxn id="8" idx="1"/>
            </p:cNvCxnSpPr>
            <p:nvPr/>
          </p:nvCxnSpPr>
          <p:spPr>
            <a:xfrm>
              <a:off x="6314089" y="3745468"/>
              <a:ext cx="772511" cy="32266"/>
            </a:xfrm>
            <a:prstGeom prst="straightConnector1">
              <a:avLst/>
            </a:prstGeom>
            <a:ln>
              <a:solidFill>
                <a:schemeClr val="tx1">
                  <a:lumMod val="65000"/>
                  <a:lumOff val="35000"/>
                </a:schemeClr>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6324600" y="3048000"/>
              <a:ext cx="772511" cy="293724"/>
            </a:xfrm>
            <a:prstGeom prst="straightConnector1">
              <a:avLst/>
            </a:prstGeom>
            <a:ln>
              <a:solidFill>
                <a:schemeClr val="tx1">
                  <a:lumMod val="65000"/>
                  <a:lumOff val="35000"/>
                </a:schemeClr>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7086600" y="2819400"/>
              <a:ext cx="973343" cy="369332"/>
            </a:xfrm>
            <a:prstGeom prst="rect">
              <a:avLst/>
            </a:prstGeom>
            <a:noFill/>
          </p:spPr>
          <p:txBody>
            <a:bodyPr wrap="none" rtlCol="0">
              <a:spAutoFit/>
            </a:bodyPr>
            <a:lstStyle/>
            <a:p>
              <a:r>
                <a:rPr lang="en-US" dirty="0" smtClean="0"/>
                <a:t>-45 dBm</a:t>
              </a:r>
              <a:endParaRPr lang="en-US" dirty="0"/>
            </a:p>
          </p:txBody>
        </p:sp>
        <p:cxnSp>
          <p:nvCxnSpPr>
            <p:cNvPr id="13" name="Straight Arrow Connector 12"/>
            <p:cNvCxnSpPr/>
            <p:nvPr/>
          </p:nvCxnSpPr>
          <p:spPr>
            <a:xfrm>
              <a:off x="6324600" y="4419600"/>
              <a:ext cx="772511" cy="32266"/>
            </a:xfrm>
            <a:prstGeom prst="straightConnector1">
              <a:avLst/>
            </a:prstGeom>
            <a:ln>
              <a:solidFill>
                <a:schemeClr val="tx1">
                  <a:lumMod val="65000"/>
                  <a:lumOff val="35000"/>
                </a:schemeClr>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7086600" y="4278868"/>
              <a:ext cx="973343" cy="369332"/>
            </a:xfrm>
            <a:prstGeom prst="rect">
              <a:avLst/>
            </a:prstGeom>
            <a:noFill/>
          </p:spPr>
          <p:txBody>
            <a:bodyPr wrap="none" rtlCol="0">
              <a:spAutoFit/>
            </a:bodyPr>
            <a:lstStyle/>
            <a:p>
              <a:r>
                <a:rPr lang="en-US" dirty="0" smtClean="0"/>
                <a:t>-35 dBm</a:t>
              </a:r>
              <a:endParaRPr lang="en-US" dirty="0"/>
            </a:p>
          </p:txBody>
        </p:sp>
        <p:cxnSp>
          <p:nvCxnSpPr>
            <p:cNvPr id="15" name="Straight Arrow Connector 14"/>
            <p:cNvCxnSpPr/>
            <p:nvPr/>
          </p:nvCxnSpPr>
          <p:spPr>
            <a:xfrm flipV="1">
              <a:off x="6390289" y="1839876"/>
              <a:ext cx="772511" cy="293724"/>
            </a:xfrm>
            <a:prstGeom prst="straightConnector1">
              <a:avLst/>
            </a:prstGeom>
            <a:ln>
              <a:solidFill>
                <a:schemeClr val="tx1">
                  <a:lumMod val="65000"/>
                  <a:lumOff val="35000"/>
                </a:schemeClr>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7086600" y="1688068"/>
              <a:ext cx="973343" cy="369332"/>
            </a:xfrm>
            <a:prstGeom prst="rect">
              <a:avLst/>
            </a:prstGeom>
            <a:noFill/>
          </p:spPr>
          <p:txBody>
            <a:bodyPr wrap="none" rtlCol="0">
              <a:spAutoFit/>
            </a:bodyPr>
            <a:lstStyle/>
            <a:p>
              <a:r>
                <a:rPr lang="en-US" dirty="0" smtClean="0"/>
                <a:t>-25 dBm</a:t>
              </a:r>
              <a:endParaRPr lang="en-US" dirty="0"/>
            </a:p>
          </p:txBody>
        </p:sp>
        <p:sp>
          <p:nvSpPr>
            <p:cNvPr id="17" name="TextBox 16"/>
            <p:cNvSpPr txBox="1"/>
            <p:nvPr/>
          </p:nvSpPr>
          <p:spPr>
            <a:xfrm>
              <a:off x="6934200" y="1318736"/>
              <a:ext cx="1331262" cy="369332"/>
            </a:xfrm>
            <a:prstGeom prst="rect">
              <a:avLst/>
            </a:prstGeom>
            <a:noFill/>
          </p:spPr>
          <p:txBody>
            <a:bodyPr wrap="none" rtlCol="0">
              <a:spAutoFit/>
            </a:bodyPr>
            <a:lstStyle/>
            <a:p>
              <a:r>
                <a:rPr lang="en-US" dirty="0" smtClean="0"/>
                <a:t>Input Power</a:t>
              </a:r>
              <a:endParaRPr lang="en-US" dirty="0"/>
            </a:p>
          </p:txBody>
        </p:sp>
      </p:grpSp>
      <p:sp>
        <p:nvSpPr>
          <p:cNvPr id="18" name="TextBox 17"/>
          <p:cNvSpPr txBox="1"/>
          <p:nvPr/>
        </p:nvSpPr>
        <p:spPr>
          <a:xfrm>
            <a:off x="7506660" y="2636128"/>
            <a:ext cx="2218556" cy="369332"/>
          </a:xfrm>
          <a:prstGeom prst="rect">
            <a:avLst/>
          </a:prstGeom>
          <a:noFill/>
        </p:spPr>
        <p:txBody>
          <a:bodyPr wrap="none" rtlCol="0">
            <a:spAutoFit/>
          </a:bodyPr>
          <a:lstStyle/>
          <a:p>
            <a:r>
              <a:rPr lang="en-US" dirty="0" smtClean="0"/>
              <a:t>40 dB Dynamic Range</a:t>
            </a:r>
            <a:endParaRPr lang="en-US" dirty="0"/>
          </a:p>
        </p:txBody>
      </p:sp>
    </p:spTree>
    <p:extLst>
      <p:ext uri="{BB962C8B-B14F-4D97-AF65-F5344CB8AC3E}">
        <p14:creationId xmlns:p14="http://schemas.microsoft.com/office/powerpoint/2010/main" val="33776199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Transmitter Design</a:t>
            </a:r>
            <a:endParaRPr lang="en-US" dirty="0"/>
          </a:p>
        </p:txBody>
      </p:sp>
      <p:grpSp>
        <p:nvGrpSpPr>
          <p:cNvPr id="3" name="Group 2"/>
          <p:cNvGrpSpPr/>
          <p:nvPr/>
        </p:nvGrpSpPr>
        <p:grpSpPr>
          <a:xfrm>
            <a:off x="1752116" y="2825730"/>
            <a:ext cx="6451297" cy="2081278"/>
            <a:chOff x="1835217" y="2473033"/>
            <a:chExt cx="6451297" cy="2081278"/>
          </a:xfrm>
        </p:grpSpPr>
        <p:pic>
          <p:nvPicPr>
            <p:cNvPr id="4" name="Picture 2" descr="C:\Users\anurag\Pictures\Screenshot Studio capture #350.png"/>
            <p:cNvPicPr>
              <a:picLocks noChangeAspect="1" noChangeArrowheads="1"/>
            </p:cNvPicPr>
            <p:nvPr/>
          </p:nvPicPr>
          <p:blipFill>
            <a:blip r:embed="rId2">
              <a:clrChange>
                <a:clrFrom>
                  <a:srgbClr val="000000"/>
                </a:clrFrom>
                <a:clrTo>
                  <a:srgbClr val="000000">
                    <a:alpha val="0"/>
                  </a:srgbClr>
                </a:clrTo>
              </a:clrChange>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1847614" y="2473033"/>
              <a:ext cx="6438900" cy="2028825"/>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835217" y="4113134"/>
              <a:ext cx="1773242" cy="369332"/>
            </a:xfrm>
            <a:prstGeom prst="rect">
              <a:avLst/>
            </a:prstGeom>
            <a:noFill/>
          </p:spPr>
          <p:txBody>
            <a:bodyPr wrap="none" rtlCol="0">
              <a:spAutoFit/>
            </a:bodyPr>
            <a:lstStyle/>
            <a:p>
              <a:r>
                <a:rPr lang="en-US" dirty="0" smtClean="0"/>
                <a:t>BB Amp Var Gain</a:t>
              </a:r>
              <a:endParaRPr lang="en-US" dirty="0"/>
            </a:p>
          </p:txBody>
        </p:sp>
        <p:sp>
          <p:nvSpPr>
            <p:cNvPr id="6" name="TextBox 5"/>
            <p:cNvSpPr txBox="1"/>
            <p:nvPr/>
          </p:nvSpPr>
          <p:spPr>
            <a:xfrm>
              <a:off x="3608459" y="4184979"/>
              <a:ext cx="1422505" cy="369332"/>
            </a:xfrm>
            <a:prstGeom prst="rect">
              <a:avLst/>
            </a:prstGeom>
            <a:noFill/>
          </p:spPr>
          <p:txBody>
            <a:bodyPr wrap="none" rtlCol="0">
              <a:spAutoFit/>
            </a:bodyPr>
            <a:lstStyle/>
            <a:p>
              <a:r>
                <a:rPr lang="en-US" dirty="0" smtClean="0"/>
                <a:t>Gilbert Mixer</a:t>
              </a:r>
              <a:endParaRPr lang="en-US" dirty="0"/>
            </a:p>
          </p:txBody>
        </p:sp>
        <p:sp>
          <p:nvSpPr>
            <p:cNvPr id="7" name="TextBox 6"/>
            <p:cNvSpPr txBox="1"/>
            <p:nvPr/>
          </p:nvSpPr>
          <p:spPr>
            <a:xfrm>
              <a:off x="4984211" y="3451554"/>
              <a:ext cx="829907" cy="369332"/>
            </a:xfrm>
            <a:prstGeom prst="rect">
              <a:avLst/>
            </a:prstGeom>
            <a:noFill/>
          </p:spPr>
          <p:txBody>
            <a:bodyPr wrap="none" rtlCol="0">
              <a:spAutoFit/>
            </a:bodyPr>
            <a:lstStyle/>
            <a:p>
              <a:r>
                <a:rPr lang="en-US" dirty="0" smtClean="0"/>
                <a:t>BALUN</a:t>
              </a:r>
              <a:endParaRPr lang="en-US" dirty="0"/>
            </a:p>
          </p:txBody>
        </p:sp>
        <p:sp>
          <p:nvSpPr>
            <p:cNvPr id="8" name="TextBox 7"/>
            <p:cNvSpPr txBox="1"/>
            <p:nvPr/>
          </p:nvSpPr>
          <p:spPr>
            <a:xfrm>
              <a:off x="5814118" y="4000313"/>
              <a:ext cx="1250022" cy="369332"/>
            </a:xfrm>
            <a:prstGeom prst="rect">
              <a:avLst/>
            </a:prstGeom>
            <a:noFill/>
          </p:spPr>
          <p:txBody>
            <a:bodyPr wrap="none" rtlCol="0">
              <a:spAutoFit/>
            </a:bodyPr>
            <a:lstStyle/>
            <a:p>
              <a:r>
                <a:rPr lang="en-US" dirty="0" smtClean="0"/>
                <a:t>Driver Amp</a:t>
              </a:r>
              <a:endParaRPr lang="en-US" dirty="0"/>
            </a:p>
          </p:txBody>
        </p:sp>
        <p:sp>
          <p:nvSpPr>
            <p:cNvPr id="9" name="TextBox 8"/>
            <p:cNvSpPr txBox="1"/>
            <p:nvPr/>
          </p:nvSpPr>
          <p:spPr>
            <a:xfrm>
              <a:off x="7194011" y="2982686"/>
              <a:ext cx="419346" cy="369332"/>
            </a:xfrm>
            <a:prstGeom prst="rect">
              <a:avLst/>
            </a:prstGeom>
            <a:noFill/>
          </p:spPr>
          <p:txBody>
            <a:bodyPr wrap="none" rtlCol="0">
              <a:spAutoFit/>
            </a:bodyPr>
            <a:lstStyle/>
            <a:p>
              <a:r>
                <a:rPr lang="en-US" dirty="0" smtClean="0"/>
                <a:t>PA</a:t>
              </a:r>
              <a:endParaRPr lang="en-US" dirty="0"/>
            </a:p>
          </p:txBody>
        </p:sp>
      </p:grpSp>
    </p:spTree>
    <p:extLst>
      <p:ext uri="{BB962C8B-B14F-4D97-AF65-F5344CB8AC3E}">
        <p14:creationId xmlns:p14="http://schemas.microsoft.com/office/powerpoint/2010/main" val="33131351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5400" dirty="0" smtClean="0"/>
              <a:t>Variable Gain Amplifier Design</a:t>
            </a:r>
            <a:endParaRPr lang="en-US" sz="5400" dirty="0"/>
          </a:p>
        </p:txBody>
      </p:sp>
      <p:sp>
        <p:nvSpPr>
          <p:cNvPr id="4" name="Text Placeholder 3"/>
          <p:cNvSpPr>
            <a:spLocks noGrp="1"/>
          </p:cNvSpPr>
          <p:nvPr>
            <p:ph type="body" idx="1"/>
          </p:nvPr>
        </p:nvSpPr>
        <p:spPr/>
        <p:txBody>
          <a:bodyPr/>
          <a:lstStyle/>
          <a:p>
            <a:r>
              <a:rPr lang="en-US" dirty="0" smtClean="0"/>
              <a:t>4 bit Digital Gain Control</a:t>
            </a:r>
            <a:endParaRPr lang="en-US" dirty="0"/>
          </a:p>
        </p:txBody>
      </p:sp>
    </p:spTree>
    <p:extLst>
      <p:ext uri="{BB962C8B-B14F-4D97-AF65-F5344CB8AC3E}">
        <p14:creationId xmlns:p14="http://schemas.microsoft.com/office/powerpoint/2010/main" val="39474501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Compliance Matrix for CPE</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3390039582"/>
              </p:ext>
            </p:extLst>
          </p:nvPr>
        </p:nvGraphicFramePr>
        <p:xfrm>
          <a:off x="1037046" y="1998374"/>
          <a:ext cx="6604000" cy="1483360"/>
        </p:xfrm>
        <a:graphic>
          <a:graphicData uri="http://schemas.openxmlformats.org/drawingml/2006/table">
            <a:tbl>
              <a:tblPr firstRow="1" bandRow="1">
                <a:tableStyleId>{5C22544A-7EE6-4342-B048-85BDC9FD1C3A}</a:tableStyleId>
              </a:tblPr>
              <a:tblGrid>
                <a:gridCol w="3302000"/>
                <a:gridCol w="3302000"/>
              </a:tblGrid>
              <a:tr h="370840">
                <a:tc gridSpan="2">
                  <a:txBody>
                    <a:bodyPr/>
                    <a:lstStyle/>
                    <a:p>
                      <a:r>
                        <a:rPr lang="en-US" dirty="0" smtClean="0"/>
                        <a:t>Transmitter</a:t>
                      </a:r>
                      <a:endParaRPr lang="en-US" dirty="0"/>
                    </a:p>
                  </a:txBody>
                  <a:tcPr/>
                </a:tc>
                <a:tc hMerge="1">
                  <a:txBody>
                    <a:bodyPr/>
                    <a:lstStyle/>
                    <a:p>
                      <a:endParaRPr lang="en-US" dirty="0"/>
                    </a:p>
                  </a:txBody>
                  <a:tcPr/>
                </a:tc>
              </a:tr>
              <a:tr h="370840">
                <a:tc>
                  <a:txBody>
                    <a:bodyPr/>
                    <a:lstStyle/>
                    <a:p>
                      <a:r>
                        <a:rPr lang="en-US" dirty="0" smtClean="0"/>
                        <a:t>Frequency Band</a:t>
                      </a:r>
                      <a:endParaRPr lang="en-US" dirty="0"/>
                    </a:p>
                  </a:txBody>
                  <a:tcPr/>
                </a:tc>
                <a:tc>
                  <a:txBody>
                    <a:bodyPr/>
                    <a:lstStyle/>
                    <a:p>
                      <a:r>
                        <a:rPr lang="en-US" dirty="0" smtClean="0"/>
                        <a:t>37.5 GHz to 39.5</a:t>
                      </a:r>
                      <a:r>
                        <a:rPr lang="en-US" baseline="0" dirty="0" smtClean="0"/>
                        <a:t> GHz</a:t>
                      </a:r>
                      <a:endParaRPr lang="en-US" dirty="0"/>
                    </a:p>
                  </a:txBody>
                  <a:tcPr/>
                </a:tc>
              </a:tr>
              <a:tr h="370840">
                <a:tc>
                  <a:txBody>
                    <a:bodyPr/>
                    <a:lstStyle/>
                    <a:p>
                      <a:r>
                        <a:rPr lang="en-US" dirty="0" smtClean="0"/>
                        <a:t>Maximum Input p-p</a:t>
                      </a:r>
                      <a:r>
                        <a:rPr lang="en-US" baseline="0" dirty="0" smtClean="0"/>
                        <a:t> Differential</a:t>
                      </a:r>
                      <a:endParaRPr lang="en-US" dirty="0"/>
                    </a:p>
                  </a:txBody>
                  <a:tcPr/>
                </a:tc>
                <a:tc>
                  <a:txBody>
                    <a:bodyPr/>
                    <a:lstStyle/>
                    <a:p>
                      <a:r>
                        <a:rPr lang="en-US" baseline="0" dirty="0" smtClean="0"/>
                        <a:t>20 mV</a:t>
                      </a:r>
                      <a:endParaRPr lang="en-US" dirty="0"/>
                    </a:p>
                  </a:txBody>
                  <a:tcPr/>
                </a:tc>
              </a:tr>
              <a:tr h="370840">
                <a:tc>
                  <a:txBody>
                    <a:bodyPr/>
                    <a:lstStyle/>
                    <a:p>
                      <a:r>
                        <a:rPr lang="en-US" dirty="0" smtClean="0"/>
                        <a:t>Output Peak Power</a:t>
                      </a:r>
                      <a:endParaRPr lang="en-US" dirty="0"/>
                    </a:p>
                  </a:txBody>
                  <a:tcPr/>
                </a:tc>
                <a:tc>
                  <a:txBody>
                    <a:bodyPr/>
                    <a:lstStyle/>
                    <a:p>
                      <a:r>
                        <a:rPr lang="en-US" dirty="0" smtClean="0"/>
                        <a:t>11 dBm</a:t>
                      </a:r>
                      <a:endParaRPr lang="en-US" dirty="0"/>
                    </a:p>
                  </a:txBody>
                  <a:tcP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2902442099"/>
              </p:ext>
            </p:extLst>
          </p:nvPr>
        </p:nvGraphicFramePr>
        <p:xfrm>
          <a:off x="1037045" y="3722671"/>
          <a:ext cx="6604000" cy="1854200"/>
        </p:xfrm>
        <a:graphic>
          <a:graphicData uri="http://schemas.openxmlformats.org/drawingml/2006/table">
            <a:tbl>
              <a:tblPr firstRow="1" bandRow="1">
                <a:tableStyleId>{5C22544A-7EE6-4342-B048-85BDC9FD1C3A}</a:tableStyleId>
              </a:tblPr>
              <a:tblGrid>
                <a:gridCol w="3302000"/>
                <a:gridCol w="3302000"/>
              </a:tblGrid>
              <a:tr h="370840">
                <a:tc gridSpan="2">
                  <a:txBody>
                    <a:bodyPr/>
                    <a:lstStyle/>
                    <a:p>
                      <a:r>
                        <a:rPr lang="en-US" dirty="0" smtClean="0"/>
                        <a:t>Receiver</a:t>
                      </a:r>
                      <a:endParaRPr lang="en-US" dirty="0"/>
                    </a:p>
                  </a:txBody>
                  <a:tcPr/>
                </a:tc>
                <a:tc hMerge="1">
                  <a:txBody>
                    <a:bodyPr/>
                    <a:lstStyle/>
                    <a:p>
                      <a:endParaRPr lang="en-US" dirty="0"/>
                    </a:p>
                  </a:txBody>
                  <a:tcPr/>
                </a:tc>
              </a:tr>
              <a:tr h="370840">
                <a:tc>
                  <a:txBody>
                    <a:bodyPr/>
                    <a:lstStyle/>
                    <a:p>
                      <a:r>
                        <a:rPr lang="en-US" dirty="0" smtClean="0"/>
                        <a:t>Frequency Band</a:t>
                      </a:r>
                      <a:endParaRPr lang="en-US" dirty="0"/>
                    </a:p>
                  </a:txBody>
                  <a:tcPr/>
                </a:tc>
                <a:tc>
                  <a:txBody>
                    <a:bodyPr/>
                    <a:lstStyle/>
                    <a:p>
                      <a:r>
                        <a:rPr lang="en-US" dirty="0" smtClean="0"/>
                        <a:t>40 GHz to 42</a:t>
                      </a:r>
                      <a:r>
                        <a:rPr lang="en-US" baseline="0" dirty="0" smtClean="0"/>
                        <a:t> GHz</a:t>
                      </a:r>
                      <a:endParaRPr lang="en-US" dirty="0"/>
                    </a:p>
                  </a:txBody>
                  <a:tcPr/>
                </a:tc>
              </a:tr>
              <a:tr h="370840">
                <a:tc>
                  <a:txBody>
                    <a:bodyPr/>
                    <a:lstStyle/>
                    <a:p>
                      <a:r>
                        <a:rPr lang="en-US" dirty="0" smtClean="0"/>
                        <a:t>Minimum Input Power</a:t>
                      </a:r>
                      <a:endParaRPr lang="en-US" dirty="0"/>
                    </a:p>
                  </a:txBody>
                  <a:tcPr/>
                </a:tc>
                <a:tc>
                  <a:txBody>
                    <a:bodyPr/>
                    <a:lstStyle/>
                    <a:p>
                      <a:r>
                        <a:rPr lang="en-US" dirty="0" smtClean="0"/>
                        <a:t>-75 dBm</a:t>
                      </a:r>
                      <a:endParaRPr lang="en-US" dirty="0"/>
                    </a:p>
                  </a:txBody>
                  <a:tcPr/>
                </a:tc>
              </a:tr>
              <a:tr h="370840">
                <a:tc>
                  <a:txBody>
                    <a:bodyPr/>
                    <a:lstStyle/>
                    <a:p>
                      <a:r>
                        <a:rPr lang="en-US" dirty="0" smtClean="0"/>
                        <a:t>Minimum Output p-p</a:t>
                      </a:r>
                      <a:r>
                        <a:rPr lang="en-US" baseline="0" dirty="0" smtClean="0"/>
                        <a:t> Differential</a:t>
                      </a:r>
                      <a:endParaRPr lang="en-US" dirty="0"/>
                    </a:p>
                  </a:txBody>
                  <a:tcPr/>
                </a:tc>
                <a:tc>
                  <a:txBody>
                    <a:bodyPr/>
                    <a:lstStyle/>
                    <a:p>
                      <a:r>
                        <a:rPr lang="en-US" dirty="0" smtClean="0"/>
                        <a:t>5 mV</a:t>
                      </a:r>
                      <a:endParaRPr lang="en-US" dirty="0"/>
                    </a:p>
                  </a:txBody>
                  <a:tcPr/>
                </a:tc>
              </a:tr>
              <a:tr h="370840">
                <a:tc>
                  <a:txBody>
                    <a:bodyPr/>
                    <a:lstStyle/>
                    <a:p>
                      <a:r>
                        <a:rPr lang="en-US" dirty="0" smtClean="0"/>
                        <a:t>Noise Figure </a:t>
                      </a:r>
                      <a:endParaRPr lang="en-US" dirty="0"/>
                    </a:p>
                  </a:txBody>
                  <a:tcPr/>
                </a:tc>
                <a:tc>
                  <a:txBody>
                    <a:bodyPr/>
                    <a:lstStyle/>
                    <a:p>
                      <a:r>
                        <a:rPr lang="en-US" dirty="0" smtClean="0"/>
                        <a:t>&lt;9 dB</a:t>
                      </a:r>
                      <a:endParaRPr lang="en-US" dirty="0"/>
                    </a:p>
                  </a:txBody>
                  <a:tcPr/>
                </a:tc>
              </a:tr>
            </a:tbl>
          </a:graphicData>
        </a:graphic>
      </p:graphicFrame>
    </p:spTree>
    <p:extLst>
      <p:ext uri="{BB962C8B-B14F-4D97-AF65-F5344CB8AC3E}">
        <p14:creationId xmlns:p14="http://schemas.microsoft.com/office/powerpoint/2010/main" val="357840723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VGA Circuit Topology</a:t>
            </a:r>
            <a:endParaRPr lang="en-US" dirty="0"/>
          </a:p>
        </p:txBody>
      </p:sp>
      <p:grpSp>
        <p:nvGrpSpPr>
          <p:cNvPr id="5" name="Group 4"/>
          <p:cNvGrpSpPr/>
          <p:nvPr/>
        </p:nvGrpSpPr>
        <p:grpSpPr>
          <a:xfrm>
            <a:off x="1575338" y="2273720"/>
            <a:ext cx="6734175" cy="3264932"/>
            <a:chOff x="1600200" y="1611868"/>
            <a:chExt cx="6734175" cy="3264932"/>
          </a:xfrm>
        </p:grpSpPr>
        <p:pic>
          <p:nvPicPr>
            <p:cNvPr id="6" name="Picture 2" descr="C:\Users\anurag\Pictures\Screenshot Studio capture #313.png"/>
            <p:cNvPicPr>
              <a:picLocks noChangeAspect="1" noChangeArrowheads="1"/>
            </p:cNvPicPr>
            <p:nvPr/>
          </p:nvPicPr>
          <p:blipFill>
            <a:blip r:embed="rId2">
              <a:clrChange>
                <a:clrFrom>
                  <a:srgbClr val="010000"/>
                </a:clrFrom>
                <a:clrTo>
                  <a:srgbClr val="010000">
                    <a:alpha val="0"/>
                  </a:srgbClr>
                </a:clrTo>
              </a:clrChange>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1600200" y="1981200"/>
              <a:ext cx="6734175" cy="2867025"/>
            </a:xfrm>
            <a:prstGeom prst="rect">
              <a:avLst/>
            </a:prstGeom>
            <a:noFill/>
            <a:ln>
              <a:solidFill>
                <a:schemeClr val="accent2">
                  <a:lumMod val="60000"/>
                  <a:lumOff val="40000"/>
                </a:schemeClr>
              </a:solidFill>
            </a:ln>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4419600" y="4507468"/>
              <a:ext cx="1681358" cy="369332"/>
            </a:xfrm>
            <a:prstGeom prst="rect">
              <a:avLst/>
            </a:prstGeom>
            <a:noFill/>
          </p:spPr>
          <p:txBody>
            <a:bodyPr wrap="none" rtlCol="0">
              <a:spAutoFit/>
            </a:bodyPr>
            <a:lstStyle/>
            <a:p>
              <a:r>
                <a:rPr lang="en-US" dirty="0" smtClean="0"/>
                <a:t>Current Sources</a:t>
              </a:r>
              <a:endParaRPr lang="en-US" dirty="0"/>
            </a:p>
          </p:txBody>
        </p:sp>
        <p:sp>
          <p:nvSpPr>
            <p:cNvPr id="9" name="TextBox 8"/>
            <p:cNvSpPr txBox="1"/>
            <p:nvPr/>
          </p:nvSpPr>
          <p:spPr>
            <a:xfrm>
              <a:off x="4191000" y="3669268"/>
              <a:ext cx="2472343" cy="369332"/>
            </a:xfrm>
            <a:prstGeom prst="rect">
              <a:avLst/>
            </a:prstGeom>
            <a:noFill/>
          </p:spPr>
          <p:txBody>
            <a:bodyPr wrap="none" rtlCol="0">
              <a:spAutoFit/>
            </a:bodyPr>
            <a:lstStyle/>
            <a:p>
              <a:r>
                <a:rPr lang="en-US" dirty="0" smtClean="0"/>
                <a:t>Current Steering Circuits</a:t>
              </a:r>
              <a:endParaRPr lang="en-US" dirty="0"/>
            </a:p>
          </p:txBody>
        </p:sp>
        <p:sp>
          <p:nvSpPr>
            <p:cNvPr id="10" name="TextBox 9"/>
            <p:cNvSpPr txBox="1"/>
            <p:nvPr/>
          </p:nvSpPr>
          <p:spPr>
            <a:xfrm>
              <a:off x="3886200" y="1618672"/>
              <a:ext cx="814710" cy="369332"/>
            </a:xfrm>
            <a:prstGeom prst="rect">
              <a:avLst/>
            </a:prstGeom>
            <a:noFill/>
          </p:spPr>
          <p:txBody>
            <a:bodyPr wrap="none" rtlCol="0">
              <a:spAutoFit/>
            </a:bodyPr>
            <a:lstStyle/>
            <a:p>
              <a:r>
                <a:rPr lang="en-US" dirty="0" smtClean="0"/>
                <a:t>Stage1</a:t>
              </a:r>
              <a:endParaRPr lang="en-US" dirty="0"/>
            </a:p>
          </p:txBody>
        </p:sp>
        <p:sp>
          <p:nvSpPr>
            <p:cNvPr id="11" name="TextBox 10"/>
            <p:cNvSpPr txBox="1"/>
            <p:nvPr/>
          </p:nvSpPr>
          <p:spPr>
            <a:xfrm>
              <a:off x="7110090" y="1611868"/>
              <a:ext cx="814710" cy="369332"/>
            </a:xfrm>
            <a:prstGeom prst="rect">
              <a:avLst/>
            </a:prstGeom>
            <a:noFill/>
          </p:spPr>
          <p:txBody>
            <a:bodyPr wrap="none" rtlCol="0">
              <a:spAutoFit/>
            </a:bodyPr>
            <a:lstStyle/>
            <a:p>
              <a:r>
                <a:rPr lang="en-US" dirty="0" smtClean="0"/>
                <a:t>Stage2</a:t>
              </a:r>
              <a:endParaRPr lang="en-US" dirty="0"/>
            </a:p>
          </p:txBody>
        </p:sp>
        <p:sp>
          <p:nvSpPr>
            <p:cNvPr id="12" name="TextBox 11"/>
            <p:cNvSpPr txBox="1"/>
            <p:nvPr/>
          </p:nvSpPr>
          <p:spPr>
            <a:xfrm>
              <a:off x="5334000" y="1611868"/>
              <a:ext cx="1340945" cy="369332"/>
            </a:xfrm>
            <a:prstGeom prst="rect">
              <a:avLst/>
            </a:prstGeom>
            <a:noFill/>
          </p:spPr>
          <p:txBody>
            <a:bodyPr wrap="none" rtlCol="0">
              <a:spAutoFit/>
            </a:bodyPr>
            <a:lstStyle/>
            <a:p>
              <a:r>
                <a:rPr lang="en-US" dirty="0" smtClean="0"/>
                <a:t>Level Shifter</a:t>
              </a:r>
              <a:endParaRPr lang="en-US" dirty="0"/>
            </a:p>
          </p:txBody>
        </p:sp>
      </p:grpSp>
    </p:spTree>
    <p:extLst>
      <p:ext uri="{BB962C8B-B14F-4D97-AF65-F5344CB8AC3E}">
        <p14:creationId xmlns:p14="http://schemas.microsoft.com/office/powerpoint/2010/main" val="6616543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Switched Current Source</a:t>
            </a:r>
            <a:endParaRPr lang="en-US" dirty="0"/>
          </a:p>
        </p:txBody>
      </p:sp>
      <p:pic>
        <p:nvPicPr>
          <p:cNvPr id="3" name="Picture 2" descr="C:\Users\anurag\Pictures\Screenshot Studio capture #315.png"/>
          <p:cNvPicPr>
            <a:picLocks noChangeAspect="1" noChangeArrowheads="1"/>
          </p:cNvPicPr>
          <p:nvPr/>
        </p:nvPicPr>
        <p:blipFill>
          <a:blip r:embed="rId2">
            <a:clrChange>
              <a:clrFrom>
                <a:srgbClr val="010000"/>
              </a:clrFrom>
              <a:clrTo>
                <a:srgbClr val="010000">
                  <a:alpha val="0"/>
                </a:srgbClr>
              </a:clrTo>
            </a:clrChange>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891540" y="1981200"/>
            <a:ext cx="7515225" cy="1819275"/>
          </a:xfrm>
          <a:prstGeom prst="rect">
            <a:avLst/>
          </a:prstGeom>
          <a:noFill/>
          <a:ln>
            <a:solidFill>
              <a:schemeClr val="accent2">
                <a:lumMod val="60000"/>
                <a:lumOff val="40000"/>
              </a:schemeClr>
            </a:solidFill>
          </a:ln>
          <a:extLst>
            <a:ext uri="{909E8E84-426E-40DD-AFC4-6F175D3DCCD1}">
              <a14:hiddenFill xmlns:a14="http://schemas.microsoft.com/office/drawing/2010/main">
                <a:solidFill>
                  <a:srgbClr val="FFFFFF"/>
                </a:solidFill>
              </a14:hiddenFill>
            </a:ext>
          </a:extLst>
        </p:spPr>
      </p:pic>
      <p:pic>
        <p:nvPicPr>
          <p:cNvPr id="4" name="Picture 3" descr="C:\Users\anurag\Pictures\Screenshot Studio capture #316.png"/>
          <p:cNvPicPr>
            <a:picLocks noChangeAspect="1" noChangeArrowheads="1"/>
          </p:cNvPicPr>
          <p:nvPr/>
        </p:nvPicPr>
        <p:blipFill>
          <a:blip r:embed="rId4">
            <a:clrChange>
              <a:clrFrom>
                <a:srgbClr val="000000"/>
              </a:clrFrom>
              <a:clrTo>
                <a:srgbClr val="000000">
                  <a:alpha val="0"/>
                </a:srgbClr>
              </a:clrTo>
            </a:clrChange>
            <a:extLst>
              <a:ext uri="{BEBA8EAE-BF5A-486C-A8C5-ECC9F3942E4B}">
                <a14:imgProps xmlns:a14="http://schemas.microsoft.com/office/drawing/2010/main">
                  <a14:imgLayer r:embed="rId5">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891540" y="3900621"/>
            <a:ext cx="4962525" cy="2381250"/>
          </a:xfrm>
          <a:prstGeom prst="rect">
            <a:avLst/>
          </a:prstGeom>
          <a:noFill/>
          <a:ln>
            <a:solidFill>
              <a:schemeClr val="accent2">
                <a:lumMod val="60000"/>
                <a:lumOff val="40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03534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VGA Gain vs. Control Word</a:t>
            </a:r>
            <a:endParaRPr lang="en-US" dirty="0"/>
          </a:p>
        </p:txBody>
      </p:sp>
      <p:graphicFrame>
        <p:nvGraphicFramePr>
          <p:cNvPr id="3" name="Chart 2"/>
          <p:cNvGraphicFramePr/>
          <p:nvPr>
            <p:extLst>
              <p:ext uri="{D42A27DB-BD31-4B8C-83A1-F6EECF244321}">
                <p14:modId xmlns:p14="http://schemas.microsoft.com/office/powerpoint/2010/main" val="1180632860"/>
              </p:ext>
            </p:extLst>
          </p:nvPr>
        </p:nvGraphicFramePr>
        <p:xfrm>
          <a:off x="1907177" y="1948543"/>
          <a:ext cx="6096000" cy="4064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8465615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Input Output Voltage Ranges</a:t>
            </a:r>
            <a:endParaRPr lang="en-US" dirty="0"/>
          </a:p>
        </p:txBody>
      </p:sp>
      <p:graphicFrame>
        <p:nvGraphicFramePr>
          <p:cNvPr id="3" name="Chart 2"/>
          <p:cNvGraphicFramePr/>
          <p:nvPr>
            <p:extLst>
              <p:ext uri="{D42A27DB-BD31-4B8C-83A1-F6EECF244321}">
                <p14:modId xmlns:p14="http://schemas.microsoft.com/office/powerpoint/2010/main" val="13418521"/>
              </p:ext>
            </p:extLst>
          </p:nvPr>
        </p:nvGraphicFramePr>
        <p:xfrm>
          <a:off x="1003898" y="1996440"/>
          <a:ext cx="6261228" cy="4419600"/>
        </p:xfrm>
        <a:graphic>
          <a:graphicData uri="http://schemas.openxmlformats.org/drawingml/2006/chart">
            <c:chart xmlns:c="http://schemas.openxmlformats.org/drawingml/2006/chart" xmlns:r="http://schemas.openxmlformats.org/officeDocument/2006/relationships" r:id="rId2"/>
          </a:graphicData>
        </a:graphic>
      </p:graphicFrame>
      <p:pic>
        <p:nvPicPr>
          <p:cNvPr id="4" name="Picture 2" descr="C:\Users\anurag\Pictures\Screenshot Studio capture #318.png"/>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5625634" y="1737362"/>
            <a:ext cx="3822828" cy="3124200"/>
          </a:xfrm>
          <a:prstGeom prst="rect">
            <a:avLst/>
          </a:prstGeom>
          <a:noFill/>
          <a:ln>
            <a:solidFill>
              <a:schemeClr val="accent2">
                <a:lumMod val="60000"/>
                <a:lumOff val="40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044448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5400" dirty="0" smtClean="0"/>
              <a:t>Gilbert Cell Up-Conversion</a:t>
            </a:r>
            <a:endParaRPr lang="en-US" sz="5400" dirty="0"/>
          </a:p>
        </p:txBody>
      </p:sp>
      <p:sp>
        <p:nvSpPr>
          <p:cNvPr id="4" name="Text Placeholder 3"/>
          <p:cNvSpPr>
            <a:spLocks noGrp="1"/>
          </p:cNvSpPr>
          <p:nvPr>
            <p:ph type="body" idx="1"/>
          </p:nvPr>
        </p:nvSpPr>
        <p:spPr/>
        <p:txBody>
          <a:bodyPr/>
          <a:lstStyle/>
          <a:p>
            <a:r>
              <a:rPr lang="en-US" dirty="0" smtClean="0"/>
              <a:t>High Linearity &amp; Low Conversion Loss</a:t>
            </a:r>
            <a:endParaRPr lang="en-US" dirty="0"/>
          </a:p>
        </p:txBody>
      </p:sp>
    </p:spTree>
    <p:extLst>
      <p:ext uri="{BB962C8B-B14F-4D97-AF65-F5344CB8AC3E}">
        <p14:creationId xmlns:p14="http://schemas.microsoft.com/office/powerpoint/2010/main" val="152038271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Gilbert Cell Up- Conversion</a:t>
            </a:r>
            <a:endParaRPr lang="en-US" dirty="0"/>
          </a:p>
        </p:txBody>
      </p:sp>
      <p:pic>
        <p:nvPicPr>
          <p:cNvPr id="6" name="Picture 5"/>
          <p:cNvPicPr>
            <a:picLocks noChangeAspect="1"/>
          </p:cNvPicPr>
          <p:nvPr/>
        </p:nvPicPr>
        <p:blipFill>
          <a:blip r:embed="rId2">
            <a:clrChange>
              <a:clrFrom>
                <a:srgbClr val="010000"/>
              </a:clrFrom>
              <a:clrTo>
                <a:srgbClr val="010000">
                  <a:alpha val="0"/>
                </a:srgbClr>
              </a:clrTo>
            </a:clrChange>
            <a:extLst>
              <a:ext uri="{BEBA8EAE-BF5A-486C-A8C5-ECC9F3942E4B}">
                <a14:imgProps xmlns:a14="http://schemas.microsoft.com/office/drawing/2010/main">
                  <a14:imgLayer r:embed="rId3">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958340" y="1960518"/>
            <a:ext cx="6038850" cy="4191000"/>
          </a:xfrm>
          <a:prstGeom prst="rect">
            <a:avLst/>
          </a:prstGeom>
          <a:ln>
            <a:solidFill>
              <a:schemeClr val="accent1"/>
            </a:solidFill>
          </a:ln>
        </p:spPr>
      </p:pic>
      <p:sp>
        <p:nvSpPr>
          <p:cNvPr id="7" name="Rounded Rectangle 6"/>
          <p:cNvSpPr/>
          <p:nvPr/>
        </p:nvSpPr>
        <p:spPr>
          <a:xfrm>
            <a:off x="6348549" y="3174274"/>
            <a:ext cx="1648641" cy="2142309"/>
          </a:xfrm>
          <a:prstGeom prst="round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p:cNvCxnSpPr/>
          <p:nvPr/>
        </p:nvCxnSpPr>
        <p:spPr>
          <a:xfrm flipV="1">
            <a:off x="7563394" y="3037030"/>
            <a:ext cx="692332" cy="5486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8255726" y="2439184"/>
            <a:ext cx="1306285" cy="923330"/>
          </a:xfrm>
          <a:prstGeom prst="rect">
            <a:avLst/>
          </a:prstGeom>
          <a:noFill/>
        </p:spPr>
        <p:txBody>
          <a:bodyPr wrap="square" rtlCol="0">
            <a:spAutoFit/>
          </a:bodyPr>
          <a:lstStyle/>
          <a:p>
            <a:r>
              <a:rPr lang="en-US" dirty="0" smtClean="0"/>
              <a:t>100</a:t>
            </a:r>
            <a:r>
              <a:rPr lang="el-GR" dirty="0" smtClean="0"/>
              <a:t>Ω</a:t>
            </a:r>
            <a:r>
              <a:rPr lang="en-US" dirty="0" smtClean="0"/>
              <a:t> Differential Output</a:t>
            </a:r>
            <a:endParaRPr lang="en-US" dirty="0"/>
          </a:p>
        </p:txBody>
      </p:sp>
      <p:sp>
        <p:nvSpPr>
          <p:cNvPr id="11" name="Rounded Rectangle 10"/>
          <p:cNvSpPr/>
          <p:nvPr/>
        </p:nvSpPr>
        <p:spPr>
          <a:xfrm>
            <a:off x="3370216" y="4580709"/>
            <a:ext cx="1998617" cy="1570810"/>
          </a:xfrm>
          <a:prstGeom prst="round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Arrow Connector 11"/>
          <p:cNvCxnSpPr/>
          <p:nvPr/>
        </p:nvCxnSpPr>
        <p:spPr>
          <a:xfrm flipH="1" flipV="1">
            <a:off x="1699804" y="5656217"/>
            <a:ext cx="1801043" cy="1306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325481" y="5180764"/>
            <a:ext cx="2391593" cy="923330"/>
          </a:xfrm>
          <a:prstGeom prst="rect">
            <a:avLst/>
          </a:prstGeom>
          <a:noFill/>
        </p:spPr>
        <p:txBody>
          <a:bodyPr wrap="square" rtlCol="0">
            <a:spAutoFit/>
          </a:bodyPr>
          <a:lstStyle/>
          <a:p>
            <a:r>
              <a:rPr lang="en-US" dirty="0" smtClean="0"/>
              <a:t>1.8 V  DC </a:t>
            </a:r>
          </a:p>
          <a:p>
            <a:r>
              <a:rPr lang="en-US" dirty="0" smtClean="0"/>
              <a:t>0.6 V p-p</a:t>
            </a:r>
          </a:p>
          <a:p>
            <a:r>
              <a:rPr lang="en-US" dirty="0" smtClean="0"/>
              <a:t>LO 37.5 GHz – 39.5 GHz</a:t>
            </a:r>
            <a:endParaRPr lang="en-US" dirty="0"/>
          </a:p>
        </p:txBody>
      </p:sp>
      <p:sp>
        <p:nvSpPr>
          <p:cNvPr id="21" name="Rounded Rectangle 20"/>
          <p:cNvSpPr/>
          <p:nvPr/>
        </p:nvSpPr>
        <p:spPr>
          <a:xfrm>
            <a:off x="2041617" y="3775166"/>
            <a:ext cx="1998617" cy="1367792"/>
          </a:xfrm>
          <a:prstGeom prst="round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Arrow Connector 21"/>
          <p:cNvCxnSpPr/>
          <p:nvPr/>
        </p:nvCxnSpPr>
        <p:spPr>
          <a:xfrm flipH="1" flipV="1">
            <a:off x="1699804" y="3404912"/>
            <a:ext cx="553811" cy="52011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325482" y="2406177"/>
            <a:ext cx="1716136" cy="923330"/>
          </a:xfrm>
          <a:prstGeom prst="rect">
            <a:avLst/>
          </a:prstGeom>
          <a:noFill/>
        </p:spPr>
        <p:txBody>
          <a:bodyPr wrap="square" rtlCol="0">
            <a:spAutoFit/>
          </a:bodyPr>
          <a:lstStyle/>
          <a:p>
            <a:r>
              <a:rPr lang="en-US" dirty="0" smtClean="0"/>
              <a:t>1.3 V  DC </a:t>
            </a:r>
          </a:p>
          <a:p>
            <a:r>
              <a:rPr lang="en-US" dirty="0" smtClean="0"/>
              <a:t>0.3 V p-p</a:t>
            </a:r>
          </a:p>
          <a:p>
            <a:r>
              <a:rPr lang="en-US" dirty="0" smtClean="0"/>
              <a:t>BB DC – 1.5 GHz</a:t>
            </a:r>
            <a:endParaRPr lang="en-US" dirty="0"/>
          </a:p>
        </p:txBody>
      </p:sp>
      <p:sp>
        <p:nvSpPr>
          <p:cNvPr id="25" name="TextBox 24"/>
          <p:cNvSpPr txBox="1"/>
          <p:nvPr/>
        </p:nvSpPr>
        <p:spPr>
          <a:xfrm>
            <a:off x="8255726" y="3362514"/>
            <a:ext cx="1374322" cy="646331"/>
          </a:xfrm>
          <a:prstGeom prst="rect">
            <a:avLst/>
          </a:prstGeom>
          <a:noFill/>
        </p:spPr>
        <p:txBody>
          <a:bodyPr wrap="square" rtlCol="0">
            <a:spAutoFit/>
          </a:bodyPr>
          <a:lstStyle/>
          <a:p>
            <a:r>
              <a:rPr lang="en-US" dirty="0" smtClean="0"/>
              <a:t>0 V  DC </a:t>
            </a:r>
          </a:p>
          <a:p>
            <a:r>
              <a:rPr lang="en-US" dirty="0" smtClean="0"/>
              <a:t>0.2 V p-p</a:t>
            </a:r>
          </a:p>
        </p:txBody>
      </p:sp>
      <p:sp>
        <p:nvSpPr>
          <p:cNvPr id="26" name="TextBox 25"/>
          <p:cNvSpPr txBox="1"/>
          <p:nvPr/>
        </p:nvSpPr>
        <p:spPr>
          <a:xfrm>
            <a:off x="8255726" y="5142958"/>
            <a:ext cx="1420038" cy="923330"/>
          </a:xfrm>
          <a:prstGeom prst="rect">
            <a:avLst/>
          </a:prstGeom>
          <a:noFill/>
        </p:spPr>
        <p:txBody>
          <a:bodyPr wrap="square" rtlCol="0">
            <a:spAutoFit/>
          </a:bodyPr>
          <a:lstStyle/>
          <a:p>
            <a:r>
              <a:rPr lang="en-US" dirty="0" smtClean="0"/>
              <a:t>Simulated @ Typical Inputs</a:t>
            </a:r>
            <a:endParaRPr lang="en-US" dirty="0"/>
          </a:p>
        </p:txBody>
      </p:sp>
    </p:spTree>
    <p:extLst>
      <p:ext uri="{BB962C8B-B14F-4D97-AF65-F5344CB8AC3E}">
        <p14:creationId xmlns:p14="http://schemas.microsoft.com/office/powerpoint/2010/main" val="174100804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Gilbert Cell Circuit Topology</a:t>
            </a:r>
            <a:endParaRPr lang="en-US" dirty="0"/>
          </a:p>
        </p:txBody>
      </p:sp>
      <p:pic>
        <p:nvPicPr>
          <p:cNvPr id="3" name="Picture 2"/>
          <p:cNvPicPr>
            <a:picLocks noChangeAspect="1"/>
          </p:cNvPicPr>
          <p:nvPr/>
        </p:nvPicPr>
        <p:blipFill>
          <a:blip r:embed="rId2">
            <a:clrChange>
              <a:clrFrom>
                <a:srgbClr val="010000"/>
              </a:clrFrom>
              <a:clrTo>
                <a:srgbClr val="010000">
                  <a:alpha val="0"/>
                </a:srgbClr>
              </a:clrTo>
            </a:clrChange>
            <a:extLst>
              <a:ext uri="{BEBA8EAE-BF5A-486C-A8C5-ECC9F3942E4B}">
                <a14:imgProps xmlns:a14="http://schemas.microsoft.com/office/drawing/2010/main">
                  <a14:imgLayer r:embed="rId3">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382075" y="2048479"/>
            <a:ext cx="7191375" cy="3438525"/>
          </a:xfrm>
          <a:prstGeom prst="rect">
            <a:avLst/>
          </a:prstGeom>
          <a:ln>
            <a:solidFill>
              <a:schemeClr val="accent1"/>
            </a:solidFill>
          </a:ln>
        </p:spPr>
      </p:pic>
      <p:sp>
        <p:nvSpPr>
          <p:cNvPr id="4" name="TextBox 3"/>
          <p:cNvSpPr txBox="1"/>
          <p:nvPr/>
        </p:nvSpPr>
        <p:spPr>
          <a:xfrm>
            <a:off x="1741845" y="5798121"/>
            <a:ext cx="6471833" cy="369332"/>
          </a:xfrm>
          <a:prstGeom prst="rect">
            <a:avLst/>
          </a:prstGeom>
          <a:noFill/>
          <a:ln>
            <a:solidFill>
              <a:schemeClr val="accent6">
                <a:lumMod val="75000"/>
              </a:schemeClr>
            </a:solidFill>
            <a:prstDash val="dash"/>
          </a:ln>
        </p:spPr>
        <p:txBody>
          <a:bodyPr wrap="square" rtlCol="0">
            <a:spAutoFit/>
          </a:bodyPr>
          <a:lstStyle/>
          <a:p>
            <a:r>
              <a:rPr lang="en-US" dirty="0" smtClean="0"/>
              <a:t>Output is matched to 100 </a:t>
            </a:r>
            <a:r>
              <a:rPr lang="el-GR" dirty="0" smtClean="0"/>
              <a:t>Ω</a:t>
            </a:r>
            <a:r>
              <a:rPr lang="en-US" dirty="0" smtClean="0"/>
              <a:t> and Conversion Loss better than 2 dB</a:t>
            </a:r>
            <a:endParaRPr lang="en-US" dirty="0"/>
          </a:p>
        </p:txBody>
      </p:sp>
    </p:spTree>
    <p:extLst>
      <p:ext uri="{BB962C8B-B14F-4D97-AF65-F5344CB8AC3E}">
        <p14:creationId xmlns:p14="http://schemas.microsoft.com/office/powerpoint/2010/main" val="306791468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Gilbert Cell Performance</a:t>
            </a:r>
            <a:endParaRPr lang="en-US" dirty="0"/>
          </a:p>
        </p:txBody>
      </p:sp>
      <p:pic>
        <p:nvPicPr>
          <p:cNvPr id="3" name="Picture 2"/>
          <p:cNvPicPr>
            <a:picLocks noChangeAspect="1"/>
          </p:cNvPicPr>
          <p:nvPr/>
        </p:nvPicPr>
        <p:blipFill>
          <a:blip r:embed="rId2">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1548765" y="2255792"/>
            <a:ext cx="6858000" cy="3600450"/>
          </a:xfrm>
          <a:prstGeom prst="rect">
            <a:avLst/>
          </a:prstGeom>
          <a:ln>
            <a:solidFill>
              <a:schemeClr val="accent1"/>
            </a:solidFill>
          </a:ln>
        </p:spPr>
      </p:pic>
    </p:spTree>
    <p:extLst>
      <p:ext uri="{BB962C8B-B14F-4D97-AF65-F5344CB8AC3E}">
        <p14:creationId xmlns:p14="http://schemas.microsoft.com/office/powerpoint/2010/main" val="191506198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Gilbert Cell Output Spectrum</a:t>
            </a:r>
            <a:endParaRPr lang="en-US" dirty="0"/>
          </a:p>
        </p:txBody>
      </p:sp>
      <p:pic>
        <p:nvPicPr>
          <p:cNvPr id="3" name="Picture 2"/>
          <p:cNvPicPr>
            <a:picLocks noChangeAspect="1"/>
          </p:cNvPicPr>
          <p:nvPr/>
        </p:nvPicPr>
        <p:blipFill>
          <a:blip r:embed="rId2">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2410777" y="2037942"/>
            <a:ext cx="5133975" cy="4010025"/>
          </a:xfrm>
          <a:prstGeom prst="rect">
            <a:avLst/>
          </a:prstGeom>
          <a:ln>
            <a:solidFill>
              <a:schemeClr val="accent1"/>
            </a:solidFill>
          </a:ln>
        </p:spPr>
      </p:pic>
    </p:spTree>
    <p:extLst>
      <p:ext uri="{BB962C8B-B14F-4D97-AF65-F5344CB8AC3E}">
        <p14:creationId xmlns:p14="http://schemas.microsoft.com/office/powerpoint/2010/main" val="327785863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 Chip BALUN for Mixer Output</a:t>
            </a:r>
            <a:endParaRPr lang="en-US" dirty="0"/>
          </a:p>
        </p:txBody>
      </p:sp>
      <p:pic>
        <p:nvPicPr>
          <p:cNvPr id="3" name="Picture 2" descr="C:\Users\anurag\Pictures\Screenshot Studio capture #324.png"/>
          <p:cNvPicPr>
            <a:picLocks noChangeAspect="1" noChangeArrowheads="1"/>
          </p:cNvPicPr>
          <p:nvPr/>
        </p:nvPicPr>
        <p:blipFill>
          <a:blip r:embed="rId2">
            <a:clrChange>
              <a:clrFrom>
                <a:srgbClr val="000000"/>
              </a:clrFrom>
              <a:clrTo>
                <a:srgbClr val="000000">
                  <a:alpha val="0"/>
                </a:srgbClr>
              </a:clrTo>
            </a:clrChange>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2799806" y="2059577"/>
            <a:ext cx="3886200" cy="3800475"/>
          </a:xfrm>
          <a:prstGeom prst="rect">
            <a:avLst/>
          </a:prstGeom>
          <a:noFill/>
          <a:ln>
            <a:solidFill>
              <a:schemeClr val="accent2">
                <a:lumMod val="60000"/>
                <a:lumOff val="40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29819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CPE Architecture</a:t>
            </a:r>
            <a:endParaRPr lang="en-US" dirty="0"/>
          </a:p>
        </p:txBody>
      </p:sp>
      <p:sp>
        <p:nvSpPr>
          <p:cNvPr id="4" name="Text Placeholder 3"/>
          <p:cNvSpPr>
            <a:spLocks noGrp="1"/>
          </p:cNvSpPr>
          <p:nvPr>
            <p:ph type="body" idx="1"/>
          </p:nvPr>
        </p:nvSpPr>
        <p:spPr/>
        <p:txBody>
          <a:bodyPr/>
          <a:lstStyle/>
          <a:p>
            <a:r>
              <a:rPr lang="en-US" dirty="0" smtClean="0"/>
              <a:t>Top LEVEL View</a:t>
            </a:r>
            <a:endParaRPr lang="en-US" dirty="0"/>
          </a:p>
        </p:txBody>
      </p:sp>
    </p:spTree>
    <p:extLst>
      <p:ext uri="{BB962C8B-B14F-4D97-AF65-F5344CB8AC3E}">
        <p14:creationId xmlns:p14="http://schemas.microsoft.com/office/powerpoint/2010/main" val="151550364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BALUN Performance</a:t>
            </a:r>
            <a:endParaRPr lang="en-US" dirty="0"/>
          </a:p>
        </p:txBody>
      </p:sp>
      <p:pic>
        <p:nvPicPr>
          <p:cNvPr id="3" name="Picture 4" descr="C:\Users\anurag\Pictures\Screenshot Studio capture #326.pn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891540" y="2420520"/>
            <a:ext cx="4467225" cy="3019425"/>
          </a:xfrm>
          <a:prstGeom prst="rect">
            <a:avLst/>
          </a:prstGeom>
          <a:noFill/>
          <a:ln>
            <a:solidFill>
              <a:schemeClr val="accent2">
                <a:lumMod val="60000"/>
                <a:lumOff val="40000"/>
              </a:schemeClr>
            </a:solidFill>
          </a:ln>
          <a:extLst>
            <a:ext uri="{909E8E84-426E-40DD-AFC4-6F175D3DCCD1}">
              <a14:hiddenFill xmlns:a14="http://schemas.microsoft.com/office/drawing/2010/main">
                <a:solidFill>
                  <a:srgbClr val="FFFFFF"/>
                </a:solidFill>
              </a14:hiddenFill>
            </a:ext>
          </a:extLst>
        </p:spPr>
      </p:pic>
      <p:pic>
        <p:nvPicPr>
          <p:cNvPr id="4" name="Picture 3" descr="C:\Users\anurag\Pictures\Screenshot Studio capture #325.png"/>
          <p:cNvPicPr>
            <a:picLocks noChangeAspect="1" noChangeArrowheads="1"/>
          </p:cNvPicPr>
          <p:nvPr/>
        </p:nvPicPr>
        <p:blipFill>
          <a:blip r:embed="rId4">
            <a:extLst>
              <a:ext uri="{BEBA8EAE-BF5A-486C-A8C5-ECC9F3942E4B}">
                <a14:imgProps xmlns:a14="http://schemas.microsoft.com/office/drawing/2010/main">
                  <a14:imgLayer r:embed="rId5">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6290923" y="3068220"/>
            <a:ext cx="2705100" cy="2371725"/>
          </a:xfrm>
          <a:prstGeom prst="rect">
            <a:avLst/>
          </a:prstGeom>
          <a:noFill/>
          <a:ln>
            <a:solidFill>
              <a:schemeClr val="accent2">
                <a:lumMod val="60000"/>
                <a:lumOff val="40000"/>
              </a:schemeClr>
            </a:solidFill>
          </a:ln>
          <a:extLst>
            <a:ext uri="{909E8E84-426E-40DD-AFC4-6F175D3DCCD1}">
              <a14:hiddenFill xmlns:a14="http://schemas.microsoft.com/office/drawing/2010/main">
                <a:solidFill>
                  <a:srgbClr val="FFFFFF"/>
                </a:solidFill>
              </a14:hiddenFill>
            </a:ext>
          </a:extLst>
        </p:spPr>
      </p:pic>
      <p:sp>
        <p:nvSpPr>
          <p:cNvPr id="5" name="Rectangle 4"/>
          <p:cNvSpPr/>
          <p:nvPr/>
        </p:nvSpPr>
        <p:spPr>
          <a:xfrm>
            <a:off x="6186112" y="2698888"/>
            <a:ext cx="2600905" cy="369332"/>
          </a:xfrm>
          <a:prstGeom prst="rect">
            <a:avLst/>
          </a:prstGeom>
        </p:spPr>
        <p:txBody>
          <a:bodyPr wrap="none">
            <a:spAutoFit/>
          </a:bodyPr>
          <a:lstStyle/>
          <a:p>
            <a:r>
              <a:rPr lang="en-US" dirty="0" smtClean="0"/>
              <a:t>Return Loss- 36 to 40 GHz</a:t>
            </a:r>
            <a:endParaRPr lang="en-US" dirty="0"/>
          </a:p>
        </p:txBody>
      </p:sp>
    </p:spTree>
    <p:extLst>
      <p:ext uri="{BB962C8B-B14F-4D97-AF65-F5344CB8AC3E}">
        <p14:creationId xmlns:p14="http://schemas.microsoft.com/office/powerpoint/2010/main" val="69691936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smtClean="0"/>
              <a:t>Power Amplifier Design</a:t>
            </a:r>
            <a:endParaRPr lang="en-US" sz="5400" dirty="0"/>
          </a:p>
        </p:txBody>
      </p:sp>
      <p:sp>
        <p:nvSpPr>
          <p:cNvPr id="3" name="Text Placeholder 2"/>
          <p:cNvSpPr>
            <a:spLocks noGrp="1"/>
          </p:cNvSpPr>
          <p:nvPr>
            <p:ph type="body" idx="1"/>
          </p:nvPr>
        </p:nvSpPr>
        <p:spPr/>
        <p:txBody>
          <a:bodyPr/>
          <a:lstStyle/>
          <a:p>
            <a:r>
              <a:rPr lang="en-US" dirty="0" smtClean="0"/>
              <a:t>Bottom Up Approach</a:t>
            </a:r>
            <a:endParaRPr lang="en-US" dirty="0"/>
          </a:p>
        </p:txBody>
      </p:sp>
    </p:spTree>
    <p:extLst>
      <p:ext uri="{BB962C8B-B14F-4D97-AF65-F5344CB8AC3E}">
        <p14:creationId xmlns:p14="http://schemas.microsoft.com/office/powerpoint/2010/main" val="241106074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RF Bypass- critical for PA gain</a:t>
            </a:r>
            <a:endParaRPr lang="en-US" dirty="0"/>
          </a:p>
        </p:txBody>
      </p:sp>
      <p:pic>
        <p:nvPicPr>
          <p:cNvPr id="5" name="Picture 4"/>
          <p:cNvPicPr>
            <a:picLocks noChangeAspect="1"/>
          </p:cNvPicPr>
          <p:nvPr/>
        </p:nvPicPr>
        <p:blipFill>
          <a:blip r:embed="rId2">
            <a:clrChange>
              <a:clrFrom>
                <a:srgbClr val="010000"/>
              </a:clrFrom>
              <a:clrTo>
                <a:srgbClr val="010000">
                  <a:alpha val="0"/>
                </a:srgbClr>
              </a:clrTo>
            </a:clrChange>
            <a:extLst>
              <a:ext uri="{BEBA8EAE-BF5A-486C-A8C5-ECC9F3942E4B}">
                <a14:imgProps xmlns:a14="http://schemas.microsoft.com/office/drawing/2010/main">
                  <a14:imgLayer r:embed="rId3">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3219922" y="1866088"/>
            <a:ext cx="2879685" cy="2321379"/>
          </a:xfrm>
          <a:prstGeom prst="rect">
            <a:avLst/>
          </a:prstGeom>
          <a:ln>
            <a:solidFill>
              <a:schemeClr val="accent1">
                <a:lumMod val="75000"/>
              </a:schemeClr>
            </a:solidFill>
          </a:ln>
        </p:spPr>
      </p:pic>
      <p:pic>
        <p:nvPicPr>
          <p:cNvPr id="6" name="Picture 5"/>
          <p:cNvPicPr>
            <a:picLocks noChangeAspect="1"/>
          </p:cNvPicPr>
          <p:nvPr/>
        </p:nvPicPr>
        <p:blipFill>
          <a:blip r:embed="rId4">
            <a:clrChange>
              <a:clrFrom>
                <a:srgbClr val="010000"/>
              </a:clrFrom>
              <a:clrTo>
                <a:srgbClr val="010000">
                  <a:alpha val="0"/>
                </a:srgbClr>
              </a:clrTo>
            </a:clrChange>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4122964" y="4293873"/>
            <a:ext cx="3543300" cy="1857375"/>
          </a:xfrm>
          <a:prstGeom prst="rect">
            <a:avLst/>
          </a:prstGeom>
          <a:ln>
            <a:solidFill>
              <a:schemeClr val="accent1">
                <a:lumMod val="75000"/>
              </a:schemeClr>
            </a:solidFill>
          </a:ln>
        </p:spPr>
      </p:pic>
      <p:pic>
        <p:nvPicPr>
          <p:cNvPr id="7" name="Picture 6"/>
          <p:cNvPicPr>
            <a:picLocks noChangeAspect="1"/>
          </p:cNvPicPr>
          <p:nvPr/>
        </p:nvPicPr>
        <p:blipFill>
          <a:blip r:embed="rId6">
            <a:extLst>
              <a:ext uri="{BEBA8EAE-BF5A-486C-A8C5-ECC9F3942E4B}">
                <a14:imgProps xmlns:a14="http://schemas.microsoft.com/office/drawing/2010/main">
                  <a14:imgLayer r:embed="rId7">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891540" y="3970023"/>
            <a:ext cx="2181225" cy="2181225"/>
          </a:xfrm>
          <a:prstGeom prst="rect">
            <a:avLst/>
          </a:prstGeom>
          <a:ln>
            <a:solidFill>
              <a:schemeClr val="accent1">
                <a:lumMod val="75000"/>
              </a:schemeClr>
            </a:solidFill>
          </a:ln>
        </p:spPr>
      </p:pic>
      <p:sp>
        <p:nvSpPr>
          <p:cNvPr id="8" name="TextBox 7"/>
          <p:cNvSpPr txBox="1"/>
          <p:nvPr/>
        </p:nvSpPr>
        <p:spPr>
          <a:xfrm>
            <a:off x="6246764" y="2987138"/>
            <a:ext cx="3447805" cy="1200329"/>
          </a:xfrm>
          <a:prstGeom prst="rect">
            <a:avLst/>
          </a:prstGeom>
          <a:noFill/>
          <a:ln>
            <a:solidFill>
              <a:schemeClr val="accent6">
                <a:lumMod val="75000"/>
              </a:schemeClr>
            </a:solidFill>
            <a:prstDash val="dash"/>
          </a:ln>
        </p:spPr>
        <p:txBody>
          <a:bodyPr wrap="square" rtlCol="0">
            <a:spAutoFit/>
          </a:bodyPr>
          <a:lstStyle/>
          <a:p>
            <a:r>
              <a:rPr lang="en-US" dirty="0" smtClean="0"/>
              <a:t>RF Bypass at Supply Nodes isolates Load &amp; Source Match of PA from Internal Impedance of DC Power Supplies</a:t>
            </a:r>
            <a:endParaRPr lang="en-US" dirty="0"/>
          </a:p>
        </p:txBody>
      </p:sp>
      <p:sp>
        <p:nvSpPr>
          <p:cNvPr id="9" name="TextBox 8"/>
          <p:cNvSpPr txBox="1"/>
          <p:nvPr/>
        </p:nvSpPr>
        <p:spPr>
          <a:xfrm>
            <a:off x="744383" y="3600691"/>
            <a:ext cx="2233304" cy="369332"/>
          </a:xfrm>
          <a:prstGeom prst="rect">
            <a:avLst/>
          </a:prstGeom>
          <a:noFill/>
        </p:spPr>
        <p:txBody>
          <a:bodyPr wrap="none" rtlCol="0">
            <a:spAutoFit/>
          </a:bodyPr>
          <a:lstStyle/>
          <a:p>
            <a:r>
              <a:rPr lang="en-US" dirty="0" smtClean="0"/>
              <a:t>(37.5 GHz – 39.5 GHz)</a:t>
            </a:r>
            <a:endParaRPr lang="en-US" dirty="0"/>
          </a:p>
        </p:txBody>
      </p:sp>
    </p:spTree>
    <p:extLst>
      <p:ext uri="{BB962C8B-B14F-4D97-AF65-F5344CB8AC3E}">
        <p14:creationId xmlns:p14="http://schemas.microsoft.com/office/powerpoint/2010/main" val="117740222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Gain Cell tuned for Small Signal</a:t>
            </a:r>
            <a:endParaRPr lang="en-US" dirty="0"/>
          </a:p>
        </p:txBody>
      </p:sp>
      <p:pic>
        <p:nvPicPr>
          <p:cNvPr id="3" name="Picture 2"/>
          <p:cNvPicPr>
            <a:picLocks noChangeAspect="1"/>
          </p:cNvPicPr>
          <p:nvPr/>
        </p:nvPicPr>
        <p:blipFill>
          <a:blip r:embed="rId2">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1048422" y="3041797"/>
            <a:ext cx="3352800" cy="3171825"/>
          </a:xfrm>
          <a:prstGeom prst="rect">
            <a:avLst/>
          </a:prstGeom>
          <a:ln>
            <a:solidFill>
              <a:schemeClr val="accent2">
                <a:lumMod val="75000"/>
              </a:schemeClr>
            </a:solidFill>
          </a:ln>
        </p:spPr>
      </p:pic>
      <p:sp>
        <p:nvSpPr>
          <p:cNvPr id="4" name="TextBox 3"/>
          <p:cNvSpPr txBox="1"/>
          <p:nvPr/>
        </p:nvSpPr>
        <p:spPr>
          <a:xfrm>
            <a:off x="891540" y="2672465"/>
            <a:ext cx="2233304" cy="369332"/>
          </a:xfrm>
          <a:prstGeom prst="rect">
            <a:avLst/>
          </a:prstGeom>
          <a:noFill/>
        </p:spPr>
        <p:txBody>
          <a:bodyPr wrap="none" rtlCol="0">
            <a:spAutoFit/>
          </a:bodyPr>
          <a:lstStyle/>
          <a:p>
            <a:r>
              <a:rPr lang="en-US" dirty="0" smtClean="0"/>
              <a:t>(37.5 GHz – 39.5 GHz)</a:t>
            </a:r>
            <a:endParaRPr lang="en-US" dirty="0"/>
          </a:p>
        </p:txBody>
      </p:sp>
      <p:pic>
        <p:nvPicPr>
          <p:cNvPr id="5" name="Picture 4"/>
          <p:cNvPicPr>
            <a:picLocks noChangeAspect="1"/>
          </p:cNvPicPr>
          <p:nvPr/>
        </p:nvPicPr>
        <p:blipFill>
          <a:blip r:embed="rId4">
            <a:clrChange>
              <a:clrFrom>
                <a:srgbClr val="010000"/>
              </a:clrFrom>
              <a:clrTo>
                <a:srgbClr val="010000">
                  <a:alpha val="0"/>
                </a:srgbClr>
              </a:clrTo>
            </a:clrChange>
            <a:extLst>
              <a:ext uri="{BEBA8EAE-BF5A-486C-A8C5-ECC9F3942E4B}">
                <a14:imgProps xmlns:a14="http://schemas.microsoft.com/office/drawing/2010/main">
                  <a14:imgLayer r:embed="rId5">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4794613" y="2028144"/>
            <a:ext cx="4000500" cy="3324225"/>
          </a:xfrm>
          <a:prstGeom prst="rect">
            <a:avLst/>
          </a:prstGeom>
          <a:ln>
            <a:solidFill>
              <a:schemeClr val="accent2">
                <a:lumMod val="75000"/>
              </a:schemeClr>
            </a:solidFill>
          </a:ln>
        </p:spPr>
      </p:pic>
    </p:spTree>
    <p:extLst>
      <p:ext uri="{BB962C8B-B14F-4D97-AF65-F5344CB8AC3E}">
        <p14:creationId xmlns:p14="http://schemas.microsoft.com/office/powerpoint/2010/main" val="322209988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Gain Cell Sub-Circuit</a:t>
            </a:r>
            <a:endParaRPr lang="en-US" dirty="0"/>
          </a:p>
        </p:txBody>
      </p:sp>
      <p:pic>
        <p:nvPicPr>
          <p:cNvPr id="3" name="Picture 2"/>
          <p:cNvPicPr>
            <a:picLocks noChangeAspect="1"/>
          </p:cNvPicPr>
          <p:nvPr/>
        </p:nvPicPr>
        <p:blipFill>
          <a:blip r:embed="rId2">
            <a:clrChange>
              <a:clrFrom>
                <a:srgbClr val="010000"/>
              </a:clrFrom>
              <a:clrTo>
                <a:srgbClr val="010000">
                  <a:alpha val="0"/>
                </a:srgbClr>
              </a:clrTo>
            </a:clrChange>
            <a:extLst>
              <a:ext uri="{BEBA8EAE-BF5A-486C-A8C5-ECC9F3942E4B}">
                <a14:imgProps xmlns:a14="http://schemas.microsoft.com/office/drawing/2010/main">
                  <a14:imgLayer r:embed="rId3">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215390" y="2184762"/>
            <a:ext cx="7524750" cy="3429000"/>
          </a:xfrm>
          <a:prstGeom prst="rect">
            <a:avLst/>
          </a:prstGeom>
          <a:ln>
            <a:solidFill>
              <a:schemeClr val="accent2">
                <a:lumMod val="75000"/>
              </a:schemeClr>
            </a:solidFill>
          </a:ln>
        </p:spPr>
      </p:pic>
      <p:sp>
        <p:nvSpPr>
          <p:cNvPr id="5" name="TextBox 4"/>
          <p:cNvSpPr txBox="1"/>
          <p:nvPr/>
        </p:nvSpPr>
        <p:spPr>
          <a:xfrm>
            <a:off x="2549433" y="5876496"/>
            <a:ext cx="4856664" cy="369332"/>
          </a:xfrm>
          <a:prstGeom prst="rect">
            <a:avLst/>
          </a:prstGeom>
          <a:noFill/>
          <a:ln>
            <a:solidFill>
              <a:schemeClr val="accent6">
                <a:lumMod val="75000"/>
              </a:schemeClr>
            </a:solidFill>
            <a:prstDash val="dash"/>
          </a:ln>
        </p:spPr>
        <p:txBody>
          <a:bodyPr wrap="square" rtlCol="0">
            <a:spAutoFit/>
          </a:bodyPr>
          <a:lstStyle/>
          <a:p>
            <a:r>
              <a:rPr lang="en-US" dirty="0" smtClean="0"/>
              <a:t>Sub-Circuit is tuned for small signal performance</a:t>
            </a:r>
            <a:endParaRPr lang="en-US" dirty="0"/>
          </a:p>
        </p:txBody>
      </p:sp>
    </p:spTree>
    <p:extLst>
      <p:ext uri="{BB962C8B-B14F-4D97-AF65-F5344CB8AC3E}">
        <p14:creationId xmlns:p14="http://schemas.microsoft.com/office/powerpoint/2010/main" val="308702527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Gain Cell- Large Signal</a:t>
            </a:r>
            <a:endParaRPr lang="en-US" dirty="0"/>
          </a:p>
        </p:txBody>
      </p:sp>
      <p:sp>
        <p:nvSpPr>
          <p:cNvPr id="3" name="TextBox 2"/>
          <p:cNvSpPr txBox="1"/>
          <p:nvPr/>
        </p:nvSpPr>
        <p:spPr>
          <a:xfrm>
            <a:off x="2549433" y="5876496"/>
            <a:ext cx="4856664" cy="369332"/>
          </a:xfrm>
          <a:prstGeom prst="rect">
            <a:avLst/>
          </a:prstGeom>
          <a:noFill/>
          <a:ln>
            <a:solidFill>
              <a:schemeClr val="accent6">
                <a:lumMod val="75000"/>
              </a:schemeClr>
            </a:solidFill>
            <a:prstDash val="dash"/>
          </a:ln>
        </p:spPr>
        <p:txBody>
          <a:bodyPr wrap="square" rtlCol="0">
            <a:spAutoFit/>
          </a:bodyPr>
          <a:lstStyle/>
          <a:p>
            <a:r>
              <a:rPr lang="en-US" dirty="0" smtClean="0"/>
              <a:t>Sub-Circuit is tuned for large signal performance</a:t>
            </a:r>
            <a:endParaRPr lang="en-US" dirty="0"/>
          </a:p>
        </p:txBody>
      </p:sp>
      <p:grpSp>
        <p:nvGrpSpPr>
          <p:cNvPr id="6" name="Group 5"/>
          <p:cNvGrpSpPr/>
          <p:nvPr/>
        </p:nvGrpSpPr>
        <p:grpSpPr>
          <a:xfrm>
            <a:off x="1710690" y="2040041"/>
            <a:ext cx="6534150" cy="3645926"/>
            <a:chOff x="1710690" y="2040041"/>
            <a:chExt cx="6534150" cy="3645926"/>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10690" y="2040041"/>
              <a:ext cx="6534150" cy="3533775"/>
            </a:xfrm>
            <a:prstGeom prst="rect">
              <a:avLst/>
            </a:prstGeom>
            <a:ln>
              <a:solidFill>
                <a:schemeClr val="accent1">
                  <a:lumMod val="75000"/>
                </a:schemeClr>
              </a:solidFill>
            </a:ln>
          </p:spPr>
        </p:pic>
        <p:sp>
          <p:nvSpPr>
            <p:cNvPr id="5" name="Oval 4"/>
            <p:cNvSpPr/>
            <p:nvPr/>
          </p:nvSpPr>
          <p:spPr>
            <a:xfrm>
              <a:off x="4167052" y="5307144"/>
              <a:ext cx="940525" cy="378823"/>
            </a:xfrm>
            <a:prstGeom prst="ellipse">
              <a:avLst/>
            </a:prstGeom>
            <a:noFill/>
            <a:ln>
              <a:solidFill>
                <a:schemeClr val="accent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8412651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Output Spectrum @Compression</a:t>
            </a:r>
            <a:endParaRPr lang="en-US" dirty="0"/>
          </a:p>
        </p:txBody>
      </p:sp>
      <p:grpSp>
        <p:nvGrpSpPr>
          <p:cNvPr id="5" name="Group 4"/>
          <p:cNvGrpSpPr/>
          <p:nvPr/>
        </p:nvGrpSpPr>
        <p:grpSpPr>
          <a:xfrm>
            <a:off x="1785937" y="2024062"/>
            <a:ext cx="6626815" cy="3890505"/>
            <a:chOff x="1785937" y="2024062"/>
            <a:chExt cx="6626815" cy="3890505"/>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85937" y="2024062"/>
              <a:ext cx="6543675" cy="3800475"/>
            </a:xfrm>
            <a:prstGeom prst="rect">
              <a:avLst/>
            </a:prstGeom>
            <a:ln>
              <a:solidFill>
                <a:schemeClr val="accent1">
                  <a:lumMod val="75000"/>
                </a:schemeClr>
              </a:solidFill>
            </a:ln>
          </p:spPr>
        </p:pic>
        <p:sp>
          <p:nvSpPr>
            <p:cNvPr id="4" name="Oval 3"/>
            <p:cNvSpPr/>
            <p:nvPr/>
          </p:nvSpPr>
          <p:spPr>
            <a:xfrm>
              <a:off x="7472227" y="5535744"/>
              <a:ext cx="940525" cy="378823"/>
            </a:xfrm>
            <a:prstGeom prst="ellipse">
              <a:avLst/>
            </a:prstGeom>
            <a:noFill/>
            <a:ln>
              <a:solidFill>
                <a:schemeClr val="accent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39448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Balanced Power Amplifier</a:t>
            </a:r>
            <a:endParaRPr lang="en-US" dirty="0"/>
          </a:p>
        </p:txBody>
      </p:sp>
      <p:sp>
        <p:nvSpPr>
          <p:cNvPr id="3" name="TextBox 2"/>
          <p:cNvSpPr txBox="1"/>
          <p:nvPr/>
        </p:nvSpPr>
        <p:spPr>
          <a:xfrm>
            <a:off x="4276725" y="1818846"/>
            <a:ext cx="4787265" cy="923330"/>
          </a:xfrm>
          <a:prstGeom prst="rect">
            <a:avLst/>
          </a:prstGeom>
          <a:noFill/>
          <a:ln>
            <a:solidFill>
              <a:schemeClr val="accent6">
                <a:lumMod val="75000"/>
              </a:schemeClr>
            </a:solidFill>
            <a:prstDash val="dash"/>
          </a:ln>
        </p:spPr>
        <p:txBody>
          <a:bodyPr wrap="square" rtlCol="0">
            <a:spAutoFit/>
          </a:bodyPr>
          <a:lstStyle/>
          <a:p>
            <a:r>
              <a:rPr lang="en-US" dirty="0" smtClean="0"/>
              <a:t>Most common method to boost output power is through power combining. We will use Two Way Wilkinson Power Combiner.</a:t>
            </a:r>
            <a:endParaRPr lang="en-US" dirty="0"/>
          </a:p>
        </p:txBody>
      </p:sp>
      <p:pic>
        <p:nvPicPr>
          <p:cNvPr id="4" name="Picture 3"/>
          <p:cNvPicPr>
            <a:picLocks noChangeAspect="1"/>
          </p:cNvPicPr>
          <p:nvPr/>
        </p:nvPicPr>
        <p:blipFill>
          <a:blip r:embed="rId2">
            <a:clrChange>
              <a:clrFrom>
                <a:srgbClr val="010000"/>
              </a:clrFrom>
              <a:clrTo>
                <a:srgbClr val="010000">
                  <a:alpha val="0"/>
                </a:srgbClr>
              </a:clrTo>
            </a:clrChange>
            <a:extLst>
              <a:ext uri="{28A0092B-C50C-407E-A947-70E740481C1C}">
                <a14:useLocalDpi xmlns:a14="http://schemas.microsoft.com/office/drawing/2010/main" val="0"/>
              </a:ext>
            </a:extLst>
          </a:blip>
          <a:stretch>
            <a:fillRect/>
          </a:stretch>
        </p:blipFill>
        <p:spPr>
          <a:xfrm>
            <a:off x="390525" y="3933825"/>
            <a:ext cx="4305300" cy="2362200"/>
          </a:xfrm>
          <a:prstGeom prst="rect">
            <a:avLst/>
          </a:prstGeom>
          <a:ln>
            <a:solidFill>
              <a:schemeClr val="accent1">
                <a:lumMod val="75000"/>
              </a:schemeClr>
            </a:solidFill>
          </a:ln>
        </p:spPr>
      </p:pic>
      <p:pic>
        <p:nvPicPr>
          <p:cNvPr id="5" name="Picture 4"/>
          <p:cNvPicPr>
            <a:picLocks noChangeAspect="1"/>
          </p:cNvPicPr>
          <p:nvPr/>
        </p:nvPicPr>
        <p:blipFill>
          <a:blip r:embed="rId3">
            <a:clrChange>
              <a:clrFrom>
                <a:srgbClr val="010000"/>
              </a:clrFrom>
              <a:clrTo>
                <a:srgbClr val="010000">
                  <a:alpha val="0"/>
                </a:srgbClr>
              </a:clrTo>
            </a:clrChange>
            <a:extLst>
              <a:ext uri="{BEBA8EAE-BF5A-486C-A8C5-ECC9F3942E4B}">
                <a14:imgProps xmlns:a14="http://schemas.microsoft.com/office/drawing/2010/main">
                  <a14:imgLayer r:embed="rId4">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390525" y="1818846"/>
            <a:ext cx="3724275" cy="2057400"/>
          </a:xfrm>
          <a:prstGeom prst="rect">
            <a:avLst/>
          </a:prstGeom>
          <a:ln>
            <a:solidFill>
              <a:schemeClr val="accent1">
                <a:lumMod val="75000"/>
              </a:schemeClr>
            </a:solidFill>
          </a:ln>
        </p:spPr>
      </p:pic>
      <p:pic>
        <p:nvPicPr>
          <p:cNvPr id="6" name="Picture 5"/>
          <p:cNvPicPr>
            <a:picLocks noChangeAspect="1"/>
          </p:cNvPicPr>
          <p:nvPr/>
        </p:nvPicPr>
        <p:blipFill>
          <a:blip r:embed="rId5">
            <a:extLst>
              <a:ext uri="{BEBA8EAE-BF5A-486C-A8C5-ECC9F3942E4B}">
                <a14:imgProps xmlns:a14="http://schemas.microsoft.com/office/drawing/2010/main">
                  <a14:imgLayer r:embed="rId6">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5082540" y="3600450"/>
            <a:ext cx="3981450" cy="2695575"/>
          </a:xfrm>
          <a:prstGeom prst="rect">
            <a:avLst/>
          </a:prstGeom>
          <a:ln>
            <a:solidFill>
              <a:schemeClr val="accent1">
                <a:lumMod val="75000"/>
              </a:schemeClr>
            </a:solidFill>
          </a:ln>
        </p:spPr>
      </p:pic>
    </p:spTree>
    <p:extLst>
      <p:ext uri="{BB962C8B-B14F-4D97-AF65-F5344CB8AC3E}">
        <p14:creationId xmlns:p14="http://schemas.microsoft.com/office/powerpoint/2010/main" val="33308010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Power Amplifier Topology</a:t>
            </a:r>
            <a:endParaRPr lang="en-US" dirty="0"/>
          </a:p>
        </p:txBody>
      </p:sp>
      <p:pic>
        <p:nvPicPr>
          <p:cNvPr id="3" name="Picture 2"/>
          <p:cNvPicPr>
            <a:picLocks noChangeAspect="1"/>
          </p:cNvPicPr>
          <p:nvPr/>
        </p:nvPicPr>
        <p:blipFill>
          <a:blip r:embed="rId2">
            <a:clrChange>
              <a:clrFrom>
                <a:srgbClr val="010000"/>
              </a:clrFrom>
              <a:clrTo>
                <a:srgbClr val="010000">
                  <a:alpha val="0"/>
                </a:srgbClr>
              </a:clrTo>
            </a:clrChange>
            <a:extLst>
              <a:ext uri="{BEBA8EAE-BF5A-486C-A8C5-ECC9F3942E4B}">
                <a14:imgProps xmlns:a14="http://schemas.microsoft.com/office/drawing/2010/main">
                  <a14:imgLayer r:embed="rId3">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595312" y="2185985"/>
            <a:ext cx="3781425" cy="3476625"/>
          </a:xfrm>
          <a:prstGeom prst="rect">
            <a:avLst/>
          </a:prstGeom>
          <a:ln>
            <a:solidFill>
              <a:schemeClr val="accent1">
                <a:lumMod val="75000"/>
              </a:schemeClr>
            </a:solidFill>
          </a:ln>
        </p:spPr>
      </p:pic>
      <p:pic>
        <p:nvPicPr>
          <p:cNvPr id="4" name="Picture 3"/>
          <p:cNvPicPr>
            <a:picLocks noChangeAspect="1"/>
          </p:cNvPicPr>
          <p:nvPr/>
        </p:nvPicPr>
        <p:blipFill>
          <a:blip r:embed="rId4">
            <a:clrChange>
              <a:clrFrom>
                <a:srgbClr val="010000"/>
              </a:clrFrom>
              <a:clrTo>
                <a:srgbClr val="010000">
                  <a:alpha val="0"/>
                </a:srgbClr>
              </a:clrTo>
            </a:clrChange>
            <a:extLst>
              <a:ext uri="{BEBA8EAE-BF5A-486C-A8C5-ECC9F3942E4B}">
                <a14:imgProps xmlns:a14="http://schemas.microsoft.com/office/drawing/2010/main">
                  <a14:imgLayer r:embed="rId5">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4549140" y="3176585"/>
            <a:ext cx="4514850" cy="2486025"/>
          </a:xfrm>
          <a:prstGeom prst="rect">
            <a:avLst/>
          </a:prstGeom>
          <a:ln>
            <a:solidFill>
              <a:schemeClr val="accent1">
                <a:lumMod val="75000"/>
              </a:schemeClr>
            </a:solidFill>
          </a:ln>
        </p:spPr>
      </p:pic>
      <p:sp>
        <p:nvSpPr>
          <p:cNvPr id="5" name="TextBox 4"/>
          <p:cNvSpPr txBox="1"/>
          <p:nvPr/>
        </p:nvSpPr>
        <p:spPr>
          <a:xfrm>
            <a:off x="4549140" y="2185985"/>
            <a:ext cx="4514850" cy="923330"/>
          </a:xfrm>
          <a:prstGeom prst="rect">
            <a:avLst/>
          </a:prstGeom>
          <a:noFill/>
          <a:ln>
            <a:solidFill>
              <a:schemeClr val="accent6">
                <a:lumMod val="75000"/>
              </a:schemeClr>
            </a:solidFill>
            <a:prstDash val="dash"/>
          </a:ln>
        </p:spPr>
        <p:txBody>
          <a:bodyPr wrap="square" rtlCol="0">
            <a:spAutoFit/>
          </a:bodyPr>
          <a:lstStyle/>
          <a:p>
            <a:r>
              <a:rPr lang="en-US" dirty="0" smtClean="0"/>
              <a:t>Power Cell comprises of balanced cell and driver stage. Balanced cell has power divider at input and power combiner at output</a:t>
            </a:r>
            <a:endParaRPr lang="en-US" dirty="0"/>
          </a:p>
        </p:txBody>
      </p:sp>
    </p:spTree>
    <p:extLst>
      <p:ext uri="{BB962C8B-B14F-4D97-AF65-F5344CB8AC3E}">
        <p14:creationId xmlns:p14="http://schemas.microsoft.com/office/powerpoint/2010/main" val="26644258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Large Signal Performance</a:t>
            </a:r>
            <a:endParaRPr lang="en-US" dirty="0"/>
          </a:p>
        </p:txBody>
      </p:sp>
      <p:grpSp>
        <p:nvGrpSpPr>
          <p:cNvPr id="6" name="Group 5"/>
          <p:cNvGrpSpPr/>
          <p:nvPr/>
        </p:nvGrpSpPr>
        <p:grpSpPr>
          <a:xfrm>
            <a:off x="1720215" y="1990725"/>
            <a:ext cx="6637020" cy="3524250"/>
            <a:chOff x="1720215" y="1990725"/>
            <a:chExt cx="6637020" cy="3524250"/>
          </a:xfrm>
        </p:grpSpPr>
        <p:pic>
          <p:nvPicPr>
            <p:cNvPr id="3" name="Picture 2"/>
            <p:cNvPicPr>
              <a:picLocks noChangeAspect="1"/>
            </p:cNvPicPr>
            <p:nvPr/>
          </p:nvPicPr>
          <p:blipFill>
            <a:blip r:embed="rId2">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1720215" y="1990725"/>
              <a:ext cx="6515100" cy="3448050"/>
            </a:xfrm>
            <a:prstGeom prst="rect">
              <a:avLst/>
            </a:prstGeom>
            <a:ln>
              <a:solidFill>
                <a:schemeClr val="accent1">
                  <a:lumMod val="75000"/>
                </a:schemeClr>
              </a:solidFill>
            </a:ln>
          </p:spPr>
        </p:pic>
        <p:sp>
          <p:nvSpPr>
            <p:cNvPr id="4" name="Oval 3"/>
            <p:cNvSpPr/>
            <p:nvPr/>
          </p:nvSpPr>
          <p:spPr>
            <a:xfrm>
              <a:off x="4095750" y="5200650"/>
              <a:ext cx="942975" cy="314325"/>
            </a:xfrm>
            <a:prstGeom prst="ellipse">
              <a:avLst/>
            </a:prstGeom>
            <a:noFill/>
            <a:ln>
              <a:solidFill>
                <a:schemeClr val="accent2">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7414260" y="5200650"/>
              <a:ext cx="942975" cy="314325"/>
            </a:xfrm>
            <a:prstGeom prst="ellipse">
              <a:avLst/>
            </a:prstGeom>
            <a:noFill/>
            <a:ln>
              <a:solidFill>
                <a:schemeClr val="accent2">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2875869" y="5692138"/>
            <a:ext cx="4203792" cy="369332"/>
          </a:xfrm>
          <a:prstGeom prst="rect">
            <a:avLst/>
          </a:prstGeom>
          <a:noFill/>
          <a:ln>
            <a:solidFill>
              <a:schemeClr val="accent6">
                <a:lumMod val="75000"/>
              </a:schemeClr>
            </a:solidFill>
            <a:prstDash val="dash"/>
          </a:ln>
        </p:spPr>
        <p:txBody>
          <a:bodyPr wrap="square" rtlCol="0">
            <a:spAutoFit/>
          </a:bodyPr>
          <a:lstStyle/>
          <a:p>
            <a:r>
              <a:rPr lang="en-US" dirty="0" smtClean="0"/>
              <a:t>Power Output at Gain Compression of 1 dB</a:t>
            </a:r>
            <a:endParaRPr lang="en-US" dirty="0"/>
          </a:p>
        </p:txBody>
      </p:sp>
    </p:spTree>
    <p:extLst>
      <p:ext uri="{BB962C8B-B14F-4D97-AF65-F5344CB8AC3E}">
        <p14:creationId xmlns:p14="http://schemas.microsoft.com/office/powerpoint/2010/main" val="30170461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CPE Receiver</a:t>
            </a:r>
            <a:endParaRPr lang="en-US" dirty="0"/>
          </a:p>
        </p:txBody>
      </p:sp>
      <p:grpSp>
        <p:nvGrpSpPr>
          <p:cNvPr id="16" name="Group 15"/>
          <p:cNvGrpSpPr/>
          <p:nvPr/>
        </p:nvGrpSpPr>
        <p:grpSpPr>
          <a:xfrm>
            <a:off x="1085365" y="2016229"/>
            <a:ext cx="7978625" cy="3581400"/>
            <a:chOff x="1145177" y="2250576"/>
            <a:chExt cx="7978625" cy="3581400"/>
          </a:xfrm>
        </p:grpSpPr>
        <p:pic>
          <p:nvPicPr>
            <p:cNvPr id="6" name="Picture 2" descr="C:\Users\anurag\Pictures\Screenshot Studio capture #303.png"/>
            <p:cNvPicPr>
              <a:picLocks noChangeAspect="1" noChangeArrowheads="1"/>
            </p:cNvPicPr>
            <p:nvPr/>
          </p:nvPicPr>
          <p:blipFill>
            <a:blip r:embed="rId2">
              <a:clrChange>
                <a:clrFrom>
                  <a:srgbClr val="000000"/>
                </a:clrFrom>
                <a:clrTo>
                  <a:srgbClr val="000000">
                    <a:alpha val="0"/>
                  </a:srgbClr>
                </a:clrTo>
              </a:clrChange>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1611898" y="2250576"/>
              <a:ext cx="6943725" cy="3581400"/>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1145177" y="3302612"/>
              <a:ext cx="643125" cy="369332"/>
            </a:xfrm>
            <a:prstGeom prst="rect">
              <a:avLst/>
            </a:prstGeom>
            <a:noFill/>
          </p:spPr>
          <p:txBody>
            <a:bodyPr wrap="none" rtlCol="0">
              <a:spAutoFit/>
            </a:bodyPr>
            <a:lstStyle/>
            <a:p>
              <a:r>
                <a:rPr lang="en-US" dirty="0" smtClean="0"/>
                <a:t>RF in</a:t>
              </a:r>
              <a:endParaRPr lang="en-US" dirty="0"/>
            </a:p>
          </p:txBody>
        </p:sp>
        <p:sp>
          <p:nvSpPr>
            <p:cNvPr id="10" name="TextBox 9"/>
            <p:cNvSpPr txBox="1"/>
            <p:nvPr/>
          </p:nvSpPr>
          <p:spPr>
            <a:xfrm>
              <a:off x="8334803" y="3671944"/>
              <a:ext cx="788999" cy="369332"/>
            </a:xfrm>
            <a:prstGeom prst="rect">
              <a:avLst/>
            </a:prstGeom>
            <a:noFill/>
          </p:spPr>
          <p:txBody>
            <a:bodyPr wrap="none" rtlCol="0">
              <a:spAutoFit/>
            </a:bodyPr>
            <a:lstStyle/>
            <a:p>
              <a:r>
                <a:rPr lang="en-US" dirty="0" smtClean="0"/>
                <a:t>RF out</a:t>
              </a:r>
              <a:endParaRPr lang="en-US" dirty="0"/>
            </a:p>
          </p:txBody>
        </p:sp>
        <p:sp>
          <p:nvSpPr>
            <p:cNvPr id="11" name="TextBox 10"/>
            <p:cNvSpPr txBox="1"/>
            <p:nvPr/>
          </p:nvSpPr>
          <p:spPr>
            <a:xfrm>
              <a:off x="7105301" y="2925871"/>
              <a:ext cx="2018501" cy="369332"/>
            </a:xfrm>
            <a:prstGeom prst="rect">
              <a:avLst/>
            </a:prstGeom>
            <a:noFill/>
          </p:spPr>
          <p:txBody>
            <a:bodyPr wrap="none" rtlCol="0">
              <a:spAutoFit/>
            </a:bodyPr>
            <a:lstStyle/>
            <a:p>
              <a:r>
                <a:rPr lang="en-US" dirty="0" smtClean="0"/>
                <a:t>Baseband Amplifier</a:t>
              </a:r>
              <a:endParaRPr lang="en-US" dirty="0"/>
            </a:p>
          </p:txBody>
        </p:sp>
        <p:sp>
          <p:nvSpPr>
            <p:cNvPr id="12" name="TextBox 11"/>
            <p:cNvSpPr txBox="1"/>
            <p:nvPr/>
          </p:nvSpPr>
          <p:spPr>
            <a:xfrm>
              <a:off x="4943489" y="3622114"/>
              <a:ext cx="1397074" cy="646331"/>
            </a:xfrm>
            <a:prstGeom prst="rect">
              <a:avLst/>
            </a:prstGeom>
            <a:noFill/>
          </p:spPr>
          <p:txBody>
            <a:bodyPr wrap="square" rtlCol="0">
              <a:spAutoFit/>
            </a:bodyPr>
            <a:lstStyle/>
            <a:p>
              <a:r>
                <a:rPr lang="en-US" dirty="0" smtClean="0"/>
                <a:t>Quadrature Mixer</a:t>
              </a:r>
              <a:endParaRPr lang="en-US" dirty="0"/>
            </a:p>
          </p:txBody>
        </p:sp>
        <p:sp>
          <p:nvSpPr>
            <p:cNvPr id="13" name="TextBox 12"/>
            <p:cNvSpPr txBox="1"/>
            <p:nvPr/>
          </p:nvSpPr>
          <p:spPr>
            <a:xfrm>
              <a:off x="4705237" y="4731044"/>
              <a:ext cx="1048685" cy="646331"/>
            </a:xfrm>
            <a:prstGeom prst="rect">
              <a:avLst/>
            </a:prstGeom>
            <a:noFill/>
          </p:spPr>
          <p:txBody>
            <a:bodyPr wrap="none" rtlCol="0">
              <a:spAutoFit/>
            </a:bodyPr>
            <a:lstStyle/>
            <a:p>
              <a:r>
                <a:rPr lang="en-US" dirty="0" smtClean="0"/>
                <a:t>Injection</a:t>
              </a:r>
            </a:p>
            <a:p>
              <a:r>
                <a:rPr lang="en-US" dirty="0" smtClean="0"/>
                <a:t>Amplifier</a:t>
              </a:r>
              <a:endParaRPr lang="en-US" dirty="0"/>
            </a:p>
          </p:txBody>
        </p:sp>
        <p:sp>
          <p:nvSpPr>
            <p:cNvPr id="14" name="TextBox 13"/>
            <p:cNvSpPr txBox="1"/>
            <p:nvPr/>
          </p:nvSpPr>
          <p:spPr>
            <a:xfrm>
              <a:off x="3055399" y="2464206"/>
              <a:ext cx="1202028" cy="646331"/>
            </a:xfrm>
            <a:prstGeom prst="rect">
              <a:avLst/>
            </a:prstGeom>
            <a:noFill/>
          </p:spPr>
          <p:txBody>
            <a:bodyPr wrap="square" rtlCol="0">
              <a:spAutoFit/>
            </a:bodyPr>
            <a:lstStyle/>
            <a:p>
              <a:r>
                <a:rPr lang="en-US" dirty="0" smtClean="0"/>
                <a:t>Low Noise Amplifier</a:t>
              </a:r>
              <a:endParaRPr lang="en-US" dirty="0"/>
            </a:p>
          </p:txBody>
        </p:sp>
        <p:sp>
          <p:nvSpPr>
            <p:cNvPr id="15" name="TextBox 14"/>
            <p:cNvSpPr txBox="1"/>
            <p:nvPr/>
          </p:nvSpPr>
          <p:spPr>
            <a:xfrm>
              <a:off x="2829920" y="4731044"/>
              <a:ext cx="657296" cy="369332"/>
            </a:xfrm>
            <a:prstGeom prst="rect">
              <a:avLst/>
            </a:prstGeom>
            <a:noFill/>
          </p:spPr>
          <p:txBody>
            <a:bodyPr wrap="none" rtlCol="0">
              <a:spAutoFit/>
            </a:bodyPr>
            <a:lstStyle/>
            <a:p>
              <a:r>
                <a:rPr lang="en-US" dirty="0" smtClean="0"/>
                <a:t>LO in</a:t>
              </a:r>
              <a:endParaRPr lang="en-US" dirty="0"/>
            </a:p>
          </p:txBody>
        </p:sp>
      </p:grpSp>
      <p:sp>
        <p:nvSpPr>
          <p:cNvPr id="17" name="TextBox 16"/>
          <p:cNvSpPr txBox="1"/>
          <p:nvPr/>
        </p:nvSpPr>
        <p:spPr>
          <a:xfrm>
            <a:off x="3045355" y="5811259"/>
            <a:ext cx="4267362" cy="369332"/>
          </a:xfrm>
          <a:prstGeom prst="rect">
            <a:avLst/>
          </a:prstGeom>
          <a:noFill/>
          <a:ln>
            <a:solidFill>
              <a:schemeClr val="accent6">
                <a:lumMod val="75000"/>
              </a:schemeClr>
            </a:solidFill>
            <a:prstDash val="dash"/>
          </a:ln>
        </p:spPr>
        <p:txBody>
          <a:bodyPr wrap="square" rtlCol="0">
            <a:spAutoFit/>
          </a:bodyPr>
          <a:lstStyle/>
          <a:p>
            <a:r>
              <a:rPr lang="en-US" dirty="0" smtClean="0"/>
              <a:t>CPE Direct Conversion Receiver Sub-Circuits</a:t>
            </a:r>
            <a:endParaRPr lang="en-US" dirty="0"/>
          </a:p>
        </p:txBody>
      </p:sp>
    </p:spTree>
    <p:extLst>
      <p:ext uri="{BB962C8B-B14F-4D97-AF65-F5344CB8AC3E}">
        <p14:creationId xmlns:p14="http://schemas.microsoft.com/office/powerpoint/2010/main" val="386022184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Power Added Efficiency</a:t>
            </a:r>
            <a:endParaRPr lang="en-US" dirty="0"/>
          </a:p>
        </p:txBody>
      </p:sp>
      <p:pic>
        <p:nvPicPr>
          <p:cNvPr id="3" name="Picture 2"/>
          <p:cNvPicPr>
            <a:picLocks noChangeAspect="1"/>
          </p:cNvPicPr>
          <p:nvPr/>
        </p:nvPicPr>
        <p:blipFill>
          <a:blip r:embed="rId2">
            <a:clrChange>
              <a:clrFrom>
                <a:srgbClr val="CCCCCC"/>
              </a:clrFrom>
              <a:clrTo>
                <a:srgbClr val="CCCCCC">
                  <a:alpha val="0"/>
                </a:srgbClr>
              </a:clrTo>
            </a:clrChange>
            <a:extLst>
              <a:ext uri="{28A0092B-C50C-407E-A947-70E740481C1C}">
                <a14:useLocalDpi xmlns:a14="http://schemas.microsoft.com/office/drawing/2010/main" val="0"/>
              </a:ext>
            </a:extLst>
          </a:blip>
          <a:stretch>
            <a:fillRect/>
          </a:stretch>
        </p:blipFill>
        <p:spPr>
          <a:xfrm>
            <a:off x="2301240" y="2062162"/>
            <a:ext cx="5353050" cy="3381375"/>
          </a:xfrm>
          <a:prstGeom prst="rect">
            <a:avLst/>
          </a:prstGeom>
          <a:ln>
            <a:solidFill>
              <a:schemeClr val="accent2">
                <a:lumMod val="75000"/>
              </a:schemeClr>
            </a:solidFill>
          </a:ln>
        </p:spPr>
      </p:pic>
      <p:sp>
        <p:nvSpPr>
          <p:cNvPr id="4" name="TextBox 3"/>
          <p:cNvSpPr txBox="1"/>
          <p:nvPr/>
        </p:nvSpPr>
        <p:spPr>
          <a:xfrm>
            <a:off x="3762987" y="5768337"/>
            <a:ext cx="2429556" cy="369332"/>
          </a:xfrm>
          <a:prstGeom prst="rect">
            <a:avLst/>
          </a:prstGeom>
          <a:noFill/>
          <a:ln>
            <a:solidFill>
              <a:schemeClr val="accent6">
                <a:lumMod val="75000"/>
              </a:schemeClr>
            </a:solidFill>
            <a:prstDash val="dash"/>
          </a:ln>
        </p:spPr>
        <p:txBody>
          <a:bodyPr wrap="square" rtlCol="0">
            <a:spAutoFit/>
          </a:bodyPr>
          <a:lstStyle/>
          <a:p>
            <a:r>
              <a:rPr lang="en-US" dirty="0" smtClean="0"/>
              <a:t>%PAE Vs. Output Power </a:t>
            </a:r>
            <a:endParaRPr lang="en-US" dirty="0"/>
          </a:p>
        </p:txBody>
      </p:sp>
    </p:spTree>
    <p:extLst>
      <p:ext uri="{BB962C8B-B14F-4D97-AF65-F5344CB8AC3E}">
        <p14:creationId xmlns:p14="http://schemas.microsoft.com/office/powerpoint/2010/main" val="414999826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Balanced Cell Stability</a:t>
            </a:r>
            <a:endParaRPr lang="en-US" dirty="0"/>
          </a:p>
        </p:txBody>
      </p:sp>
      <p:pic>
        <p:nvPicPr>
          <p:cNvPr id="3" name="Picture 2"/>
          <p:cNvPicPr>
            <a:picLocks noChangeAspect="1"/>
          </p:cNvPicPr>
          <p:nvPr/>
        </p:nvPicPr>
        <p:blipFill>
          <a:blip r:embed="rId2">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2210752" y="2033995"/>
            <a:ext cx="5534025" cy="3390900"/>
          </a:xfrm>
          <a:prstGeom prst="rect">
            <a:avLst/>
          </a:prstGeom>
          <a:ln>
            <a:solidFill>
              <a:schemeClr val="accent1">
                <a:lumMod val="75000"/>
              </a:schemeClr>
            </a:solidFill>
          </a:ln>
        </p:spPr>
      </p:pic>
      <p:sp>
        <p:nvSpPr>
          <p:cNvPr id="4" name="TextBox 3"/>
          <p:cNvSpPr txBox="1"/>
          <p:nvPr/>
        </p:nvSpPr>
        <p:spPr>
          <a:xfrm>
            <a:off x="2914274" y="5721528"/>
            <a:ext cx="4126979" cy="369332"/>
          </a:xfrm>
          <a:prstGeom prst="rect">
            <a:avLst/>
          </a:prstGeom>
          <a:noFill/>
          <a:ln>
            <a:solidFill>
              <a:schemeClr val="accent6">
                <a:lumMod val="75000"/>
              </a:schemeClr>
            </a:solidFill>
            <a:prstDash val="dash"/>
          </a:ln>
        </p:spPr>
        <p:txBody>
          <a:bodyPr wrap="square" rtlCol="0">
            <a:spAutoFit/>
          </a:bodyPr>
          <a:lstStyle/>
          <a:p>
            <a:r>
              <a:rPr lang="en-US" dirty="0" smtClean="0"/>
              <a:t>Stability Factor &gt;1 across frequency band</a:t>
            </a:r>
            <a:endParaRPr lang="en-US" dirty="0"/>
          </a:p>
        </p:txBody>
      </p:sp>
    </p:spTree>
    <p:extLst>
      <p:ext uri="{BB962C8B-B14F-4D97-AF65-F5344CB8AC3E}">
        <p14:creationId xmlns:p14="http://schemas.microsoft.com/office/powerpoint/2010/main" val="376672661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5400" dirty="0" smtClean="0"/>
              <a:t>Driver Amplifier Design</a:t>
            </a:r>
            <a:endParaRPr lang="en-US" sz="5400" dirty="0"/>
          </a:p>
        </p:txBody>
      </p:sp>
      <p:sp>
        <p:nvSpPr>
          <p:cNvPr id="4" name="Text Placeholder 3"/>
          <p:cNvSpPr>
            <a:spLocks noGrp="1"/>
          </p:cNvSpPr>
          <p:nvPr>
            <p:ph type="body" idx="1"/>
          </p:nvPr>
        </p:nvSpPr>
        <p:spPr/>
        <p:txBody>
          <a:bodyPr/>
          <a:lstStyle/>
          <a:p>
            <a:r>
              <a:rPr lang="en-US" dirty="0" smtClean="0"/>
              <a:t>Minimizing Size &amp; DC Current</a:t>
            </a:r>
            <a:endParaRPr lang="en-US" dirty="0"/>
          </a:p>
        </p:txBody>
      </p:sp>
    </p:spTree>
    <p:extLst>
      <p:ext uri="{BB962C8B-B14F-4D97-AF65-F5344CB8AC3E}">
        <p14:creationId xmlns:p14="http://schemas.microsoft.com/office/powerpoint/2010/main" val="264038076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Driver Cell 1</a:t>
            </a:r>
            <a:endParaRPr lang="en-US" dirty="0"/>
          </a:p>
        </p:txBody>
      </p:sp>
      <p:pic>
        <p:nvPicPr>
          <p:cNvPr id="5" name="Picture 4"/>
          <p:cNvPicPr>
            <a:picLocks noChangeAspect="1"/>
          </p:cNvPicPr>
          <p:nvPr/>
        </p:nvPicPr>
        <p:blipFill>
          <a:blip r:embed="rId2">
            <a:clrChange>
              <a:clrFrom>
                <a:srgbClr val="010000"/>
              </a:clrFrom>
              <a:clrTo>
                <a:srgbClr val="010000">
                  <a:alpha val="0"/>
                </a:srgbClr>
              </a:clrTo>
            </a:clrChange>
            <a:extLst>
              <a:ext uri="{BEBA8EAE-BF5A-486C-A8C5-ECC9F3942E4B}">
                <a14:imgProps xmlns:a14="http://schemas.microsoft.com/office/drawing/2010/main">
                  <a14:imgLayer r:embed="rId3">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287613" y="2179154"/>
            <a:ext cx="4162425" cy="3771900"/>
          </a:xfrm>
          <a:prstGeom prst="rect">
            <a:avLst/>
          </a:prstGeom>
          <a:ln>
            <a:solidFill>
              <a:schemeClr val="accent1"/>
            </a:solidFill>
          </a:ln>
        </p:spPr>
      </p:pic>
      <p:pic>
        <p:nvPicPr>
          <p:cNvPr id="6" name="Picture 5"/>
          <p:cNvPicPr>
            <a:picLocks noChangeAspect="1"/>
          </p:cNvPicPr>
          <p:nvPr/>
        </p:nvPicPr>
        <p:blipFill>
          <a:blip r:embed="rId4">
            <a:clrChange>
              <a:clrFrom>
                <a:srgbClr val="010000"/>
              </a:clrFrom>
              <a:clrTo>
                <a:srgbClr val="010000">
                  <a:alpha val="0"/>
                </a:srgbClr>
              </a:clrTo>
            </a:clrChange>
            <a:extLst>
              <a:ext uri="{BEBA8EAE-BF5A-486C-A8C5-ECC9F3942E4B}">
                <a14:imgProps xmlns:a14="http://schemas.microsoft.com/office/drawing/2010/main">
                  <a14:imgLayer r:embed="rId5">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4725849" y="2493479"/>
            <a:ext cx="4867275" cy="3457575"/>
          </a:xfrm>
          <a:prstGeom prst="rect">
            <a:avLst/>
          </a:prstGeom>
          <a:ln>
            <a:solidFill>
              <a:schemeClr val="accent1"/>
            </a:solidFill>
          </a:ln>
        </p:spPr>
      </p:pic>
    </p:spTree>
    <p:extLst>
      <p:ext uri="{BB962C8B-B14F-4D97-AF65-F5344CB8AC3E}">
        <p14:creationId xmlns:p14="http://schemas.microsoft.com/office/powerpoint/2010/main" val="29186606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Driver Cell1- Small Signal</a:t>
            </a:r>
            <a:endParaRPr lang="en-US" dirty="0"/>
          </a:p>
        </p:txBody>
      </p:sp>
      <p:sp>
        <p:nvSpPr>
          <p:cNvPr id="4" name="TextBox 3"/>
          <p:cNvSpPr txBox="1"/>
          <p:nvPr/>
        </p:nvSpPr>
        <p:spPr>
          <a:xfrm>
            <a:off x="951384" y="1974112"/>
            <a:ext cx="2233304" cy="369332"/>
          </a:xfrm>
          <a:prstGeom prst="rect">
            <a:avLst/>
          </a:prstGeom>
          <a:noFill/>
        </p:spPr>
        <p:txBody>
          <a:bodyPr wrap="none" rtlCol="0">
            <a:spAutoFit/>
          </a:bodyPr>
          <a:lstStyle/>
          <a:p>
            <a:r>
              <a:rPr lang="en-US" dirty="0" smtClean="0"/>
              <a:t>(37.5 GHz – 39.5 GHz)</a:t>
            </a:r>
            <a:endParaRPr lang="en-US" dirty="0"/>
          </a:p>
        </p:txBody>
      </p:sp>
      <p:sp>
        <p:nvSpPr>
          <p:cNvPr id="6" name="TextBox 5"/>
          <p:cNvSpPr txBox="1"/>
          <p:nvPr/>
        </p:nvSpPr>
        <p:spPr>
          <a:xfrm>
            <a:off x="1688967" y="5868142"/>
            <a:ext cx="6577595" cy="369332"/>
          </a:xfrm>
          <a:prstGeom prst="rect">
            <a:avLst/>
          </a:prstGeom>
          <a:noFill/>
          <a:ln>
            <a:solidFill>
              <a:schemeClr val="accent6">
                <a:lumMod val="75000"/>
              </a:schemeClr>
            </a:solidFill>
            <a:prstDash val="dash"/>
          </a:ln>
        </p:spPr>
        <p:txBody>
          <a:bodyPr wrap="square" rtlCol="0">
            <a:spAutoFit/>
          </a:bodyPr>
          <a:lstStyle/>
          <a:p>
            <a:r>
              <a:rPr lang="en-US" dirty="0" smtClean="0"/>
              <a:t>Driver Cell1 is </a:t>
            </a:r>
            <a:r>
              <a:rPr lang="en-US" dirty="0"/>
              <a:t>s</a:t>
            </a:r>
            <a:r>
              <a:rPr lang="en-US" dirty="0" smtClean="0"/>
              <a:t>table with appropriate return losses and descent gain</a:t>
            </a:r>
            <a:endParaRPr lang="en-US" dirty="0"/>
          </a:p>
        </p:txBody>
      </p:sp>
      <p:pic>
        <p:nvPicPr>
          <p:cNvPr id="7" name="Picture 6"/>
          <p:cNvPicPr>
            <a:picLocks noChangeAspect="1"/>
          </p:cNvPicPr>
          <p:nvPr/>
        </p:nvPicPr>
        <p:blipFill>
          <a:blip r:embed="rId2">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951384" y="2430991"/>
            <a:ext cx="3448050" cy="3200400"/>
          </a:xfrm>
          <a:prstGeom prst="rect">
            <a:avLst/>
          </a:prstGeom>
          <a:ln>
            <a:solidFill>
              <a:schemeClr val="accent1"/>
            </a:solidFill>
          </a:ln>
        </p:spPr>
      </p:pic>
      <p:pic>
        <p:nvPicPr>
          <p:cNvPr id="8" name="Picture 7"/>
          <p:cNvPicPr>
            <a:picLocks noChangeAspect="1"/>
          </p:cNvPicPr>
          <p:nvPr/>
        </p:nvPicPr>
        <p:blipFill>
          <a:blip r:embed="rId4">
            <a:extLst>
              <a:ext uri="{BEBA8EAE-BF5A-486C-A8C5-ECC9F3942E4B}">
                <a14:imgProps xmlns:a14="http://schemas.microsoft.com/office/drawing/2010/main">
                  <a14:imgLayer r:embed="rId5">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4615815" y="2097616"/>
            <a:ext cx="4448175" cy="3533775"/>
          </a:xfrm>
          <a:prstGeom prst="rect">
            <a:avLst/>
          </a:prstGeom>
          <a:ln>
            <a:solidFill>
              <a:schemeClr val="accent1"/>
            </a:solidFill>
          </a:ln>
        </p:spPr>
      </p:pic>
    </p:spTree>
    <p:extLst>
      <p:ext uri="{BB962C8B-B14F-4D97-AF65-F5344CB8AC3E}">
        <p14:creationId xmlns:p14="http://schemas.microsoft.com/office/powerpoint/2010/main" val="350504188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Driver Cell1- Power Capability</a:t>
            </a:r>
            <a:endParaRPr lang="en-US" dirty="0"/>
          </a:p>
        </p:txBody>
      </p:sp>
      <p:pic>
        <p:nvPicPr>
          <p:cNvPr id="3" name="Picture 2"/>
          <p:cNvPicPr>
            <a:picLocks noChangeAspect="1"/>
          </p:cNvPicPr>
          <p:nvPr/>
        </p:nvPicPr>
        <p:blipFill>
          <a:blip r:embed="rId2">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334948" y="2056572"/>
            <a:ext cx="5238750" cy="3619500"/>
          </a:xfrm>
          <a:prstGeom prst="rect">
            <a:avLst/>
          </a:prstGeom>
          <a:ln>
            <a:solidFill>
              <a:schemeClr val="accent1"/>
            </a:solidFill>
          </a:ln>
        </p:spPr>
      </p:pic>
      <p:sp>
        <p:nvSpPr>
          <p:cNvPr id="4" name="TextBox 3"/>
          <p:cNvSpPr txBox="1"/>
          <p:nvPr/>
        </p:nvSpPr>
        <p:spPr>
          <a:xfrm>
            <a:off x="5673090" y="2056572"/>
            <a:ext cx="3908232" cy="2308324"/>
          </a:xfrm>
          <a:prstGeom prst="rect">
            <a:avLst/>
          </a:prstGeom>
          <a:noFill/>
          <a:ln>
            <a:solidFill>
              <a:schemeClr val="accent6">
                <a:lumMod val="75000"/>
              </a:schemeClr>
            </a:solidFill>
            <a:prstDash val="dash"/>
          </a:ln>
        </p:spPr>
        <p:txBody>
          <a:bodyPr wrap="square" rtlCol="0">
            <a:spAutoFit/>
          </a:bodyPr>
          <a:lstStyle/>
          <a:p>
            <a:r>
              <a:rPr lang="en-US" dirty="0" smtClean="0"/>
              <a:t>From Compression Characteristic of Power Stage and Driver Cell1 it is visible that we need another stage in between for better linearity. Driver Cell1 by itself is not able to drive Power Stage.</a:t>
            </a:r>
          </a:p>
          <a:p>
            <a:endParaRPr lang="en-US" dirty="0" smtClean="0"/>
          </a:p>
          <a:p>
            <a:r>
              <a:rPr lang="en-US" dirty="0" smtClean="0"/>
              <a:t>We will precede Driver Stage with Input stage of Power Stage to fix this issue. </a:t>
            </a:r>
            <a:endParaRPr lang="en-US" dirty="0"/>
          </a:p>
        </p:txBody>
      </p:sp>
    </p:spTree>
    <p:extLst>
      <p:ext uri="{BB962C8B-B14F-4D97-AF65-F5344CB8AC3E}">
        <p14:creationId xmlns:p14="http://schemas.microsoft.com/office/powerpoint/2010/main" val="12680026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Output Stage of Driver Amplifier</a:t>
            </a:r>
            <a:endParaRPr lang="en-US" dirty="0"/>
          </a:p>
        </p:txBody>
      </p:sp>
      <p:pic>
        <p:nvPicPr>
          <p:cNvPr id="3" name="Picture 2"/>
          <p:cNvPicPr>
            <a:picLocks noChangeAspect="1"/>
          </p:cNvPicPr>
          <p:nvPr/>
        </p:nvPicPr>
        <p:blipFill>
          <a:blip r:embed="rId2">
            <a:clrChange>
              <a:clrFrom>
                <a:srgbClr val="010000"/>
              </a:clrFrom>
              <a:clrTo>
                <a:srgbClr val="010000">
                  <a:alpha val="0"/>
                </a:srgbClr>
              </a:clrTo>
            </a:clrChange>
            <a:extLst>
              <a:ext uri="{BEBA8EAE-BF5A-486C-A8C5-ECC9F3942E4B}">
                <a14:imgProps xmlns:a14="http://schemas.microsoft.com/office/drawing/2010/main">
                  <a14:imgLayer r:embed="rId3">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347527" y="2604543"/>
            <a:ext cx="4743450" cy="2981325"/>
          </a:xfrm>
          <a:prstGeom prst="rect">
            <a:avLst/>
          </a:prstGeom>
          <a:ln>
            <a:solidFill>
              <a:schemeClr val="accent1"/>
            </a:solidFill>
          </a:ln>
        </p:spPr>
      </p:pic>
      <p:pic>
        <p:nvPicPr>
          <p:cNvPr id="4" name="Picture 3"/>
          <p:cNvPicPr>
            <a:picLocks noChangeAspect="1"/>
          </p:cNvPicPr>
          <p:nvPr/>
        </p:nvPicPr>
        <p:blipFill>
          <a:blip r:embed="rId4">
            <a:extLst>
              <a:ext uri="{BEBA8EAE-BF5A-486C-A8C5-ECC9F3942E4B}">
                <a14:imgProps xmlns:a14="http://schemas.microsoft.com/office/drawing/2010/main">
                  <a14:imgLayer r:embed="rId5">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5330053" y="2728368"/>
            <a:ext cx="4105275" cy="2857500"/>
          </a:xfrm>
          <a:prstGeom prst="rect">
            <a:avLst/>
          </a:prstGeom>
          <a:ln>
            <a:solidFill>
              <a:schemeClr val="accent1"/>
            </a:solidFill>
          </a:ln>
        </p:spPr>
      </p:pic>
    </p:spTree>
    <p:extLst>
      <p:ext uri="{BB962C8B-B14F-4D97-AF65-F5344CB8AC3E}">
        <p14:creationId xmlns:p14="http://schemas.microsoft.com/office/powerpoint/2010/main" val="293567429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Input Stage of Driver Amplifier </a:t>
            </a:r>
            <a:endParaRPr lang="en-US" dirty="0"/>
          </a:p>
        </p:txBody>
      </p:sp>
      <p:pic>
        <p:nvPicPr>
          <p:cNvPr id="3" name="Picture 2"/>
          <p:cNvPicPr>
            <a:picLocks noChangeAspect="1"/>
          </p:cNvPicPr>
          <p:nvPr/>
        </p:nvPicPr>
        <p:blipFill>
          <a:blip r:embed="rId2">
            <a:clrChange>
              <a:clrFrom>
                <a:srgbClr val="010000"/>
              </a:clrFrom>
              <a:clrTo>
                <a:srgbClr val="010000">
                  <a:alpha val="0"/>
                </a:srgbClr>
              </a:clrTo>
            </a:clrChange>
            <a:extLst>
              <a:ext uri="{BEBA8EAE-BF5A-486C-A8C5-ECC9F3942E4B}">
                <a14:imgProps xmlns:a14="http://schemas.microsoft.com/office/drawing/2010/main">
                  <a14:imgLayer r:embed="rId3">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34166" y="1888671"/>
            <a:ext cx="5162550" cy="2781300"/>
          </a:xfrm>
          <a:prstGeom prst="rect">
            <a:avLst/>
          </a:prstGeom>
          <a:ln>
            <a:solidFill>
              <a:schemeClr val="accent1"/>
            </a:solidFill>
          </a:ln>
        </p:spPr>
      </p:pic>
      <p:pic>
        <p:nvPicPr>
          <p:cNvPr id="4" name="Picture 3"/>
          <p:cNvPicPr>
            <a:picLocks noChangeAspect="1"/>
          </p:cNvPicPr>
          <p:nvPr/>
        </p:nvPicPr>
        <p:blipFill>
          <a:blip r:embed="rId4">
            <a:clrChange>
              <a:clrFrom>
                <a:srgbClr val="010000"/>
              </a:clrFrom>
              <a:clrTo>
                <a:srgbClr val="010000">
                  <a:alpha val="0"/>
                </a:srgbClr>
              </a:clrTo>
            </a:clrChange>
            <a:extLst>
              <a:ext uri="{BEBA8EAE-BF5A-486C-A8C5-ECC9F3942E4B}">
                <a14:imgProps xmlns:a14="http://schemas.microsoft.com/office/drawing/2010/main">
                  <a14:imgLayer r:embed="rId5">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3799386" y="2411865"/>
            <a:ext cx="5886450" cy="4124325"/>
          </a:xfrm>
          <a:prstGeom prst="rect">
            <a:avLst/>
          </a:prstGeom>
        </p:spPr>
      </p:pic>
      <p:sp>
        <p:nvSpPr>
          <p:cNvPr id="5" name="Rounded Rectangle 4"/>
          <p:cNvSpPr/>
          <p:nvPr/>
        </p:nvSpPr>
        <p:spPr>
          <a:xfrm>
            <a:off x="731520" y="2411865"/>
            <a:ext cx="1724297" cy="1833564"/>
          </a:xfrm>
          <a:prstGeom prst="round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0120662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Driver Input Stage- Performance</a:t>
            </a:r>
            <a:endParaRPr lang="en-US" dirty="0"/>
          </a:p>
        </p:txBody>
      </p:sp>
      <p:pic>
        <p:nvPicPr>
          <p:cNvPr id="3" name="Picture 2"/>
          <p:cNvPicPr>
            <a:picLocks noChangeAspect="1"/>
          </p:cNvPicPr>
          <p:nvPr/>
        </p:nvPicPr>
        <p:blipFill>
          <a:blip r:embed="rId2">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403860" y="2129790"/>
            <a:ext cx="4343400" cy="3695700"/>
          </a:xfrm>
          <a:prstGeom prst="rect">
            <a:avLst/>
          </a:prstGeom>
          <a:ln>
            <a:solidFill>
              <a:schemeClr val="accent1"/>
            </a:solidFill>
          </a:ln>
        </p:spPr>
      </p:pic>
      <p:pic>
        <p:nvPicPr>
          <p:cNvPr id="4" name="Picture 3"/>
          <p:cNvPicPr>
            <a:picLocks noChangeAspect="1"/>
          </p:cNvPicPr>
          <p:nvPr/>
        </p:nvPicPr>
        <p:blipFill>
          <a:blip r:embed="rId4">
            <a:extLst>
              <a:ext uri="{BEBA8EAE-BF5A-486C-A8C5-ECC9F3942E4B}">
                <a14:imgProps xmlns:a14="http://schemas.microsoft.com/office/drawing/2010/main">
                  <a14:imgLayer r:embed="rId5">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4977765" y="3034665"/>
            <a:ext cx="4419600" cy="2790825"/>
          </a:xfrm>
          <a:prstGeom prst="rect">
            <a:avLst/>
          </a:prstGeom>
          <a:ln>
            <a:solidFill>
              <a:schemeClr val="accent1"/>
            </a:solidFill>
          </a:ln>
        </p:spPr>
      </p:pic>
      <p:sp>
        <p:nvSpPr>
          <p:cNvPr id="5" name="TextBox 4"/>
          <p:cNvSpPr txBox="1"/>
          <p:nvPr/>
        </p:nvSpPr>
        <p:spPr>
          <a:xfrm>
            <a:off x="4977765" y="2129790"/>
            <a:ext cx="4419600" cy="646331"/>
          </a:xfrm>
          <a:prstGeom prst="rect">
            <a:avLst/>
          </a:prstGeom>
          <a:noFill/>
          <a:ln>
            <a:solidFill>
              <a:schemeClr val="accent6">
                <a:lumMod val="75000"/>
              </a:schemeClr>
            </a:solidFill>
            <a:prstDash val="dash"/>
          </a:ln>
        </p:spPr>
        <p:txBody>
          <a:bodyPr wrap="square" rtlCol="0">
            <a:spAutoFit/>
          </a:bodyPr>
          <a:lstStyle/>
          <a:p>
            <a:r>
              <a:rPr lang="en-US" dirty="0" smtClean="0"/>
              <a:t>Next we cascade both stages of Driver Amplifier to determine over all performance</a:t>
            </a:r>
            <a:endParaRPr lang="en-US" dirty="0"/>
          </a:p>
        </p:txBody>
      </p:sp>
    </p:spTree>
    <p:extLst>
      <p:ext uri="{BB962C8B-B14F-4D97-AF65-F5344CB8AC3E}">
        <p14:creationId xmlns:p14="http://schemas.microsoft.com/office/powerpoint/2010/main" val="335383278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Driver Topology</a:t>
            </a:r>
            <a:endParaRPr lang="en-US" dirty="0"/>
          </a:p>
        </p:txBody>
      </p:sp>
      <p:pic>
        <p:nvPicPr>
          <p:cNvPr id="3" name="Picture 2"/>
          <p:cNvPicPr>
            <a:picLocks noChangeAspect="1"/>
          </p:cNvPicPr>
          <p:nvPr/>
        </p:nvPicPr>
        <p:blipFill>
          <a:blip r:embed="rId2">
            <a:clrChange>
              <a:clrFrom>
                <a:srgbClr val="010000"/>
              </a:clrFrom>
              <a:clrTo>
                <a:srgbClr val="010000">
                  <a:alpha val="0"/>
                </a:srgbClr>
              </a:clrTo>
            </a:clrChange>
            <a:extLst>
              <a:ext uri="{BEBA8EAE-BF5A-486C-A8C5-ECC9F3942E4B}">
                <a14:imgProps xmlns:a14="http://schemas.microsoft.com/office/drawing/2010/main">
                  <a14:imgLayer r:embed="rId3">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944051" y="2207314"/>
            <a:ext cx="6067425" cy="3190875"/>
          </a:xfrm>
          <a:prstGeom prst="rect">
            <a:avLst/>
          </a:prstGeom>
          <a:ln>
            <a:solidFill>
              <a:schemeClr val="accent1"/>
            </a:solidFill>
          </a:ln>
        </p:spPr>
      </p:pic>
      <p:sp>
        <p:nvSpPr>
          <p:cNvPr id="4" name="TextBox 3"/>
          <p:cNvSpPr txBox="1"/>
          <p:nvPr/>
        </p:nvSpPr>
        <p:spPr>
          <a:xfrm>
            <a:off x="1420062" y="5868141"/>
            <a:ext cx="7115401" cy="369332"/>
          </a:xfrm>
          <a:prstGeom prst="rect">
            <a:avLst/>
          </a:prstGeom>
          <a:noFill/>
          <a:ln>
            <a:solidFill>
              <a:schemeClr val="accent6">
                <a:lumMod val="75000"/>
              </a:schemeClr>
            </a:solidFill>
            <a:prstDash val="dash"/>
          </a:ln>
        </p:spPr>
        <p:txBody>
          <a:bodyPr wrap="square" rtlCol="0">
            <a:spAutoFit/>
          </a:bodyPr>
          <a:lstStyle/>
          <a:p>
            <a:r>
              <a:rPr lang="en-US" dirty="0" smtClean="0"/>
              <a:t>Input and Output Stage of Driver are cascaded to design Driver Amplifier</a:t>
            </a:r>
            <a:endParaRPr lang="en-US" dirty="0"/>
          </a:p>
        </p:txBody>
      </p:sp>
    </p:spTree>
    <p:extLst>
      <p:ext uri="{BB962C8B-B14F-4D97-AF65-F5344CB8AC3E}">
        <p14:creationId xmlns:p14="http://schemas.microsoft.com/office/powerpoint/2010/main" val="41067688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CPE Transmitter</a:t>
            </a:r>
            <a:endParaRPr lang="en-US" dirty="0"/>
          </a:p>
        </p:txBody>
      </p:sp>
      <p:grpSp>
        <p:nvGrpSpPr>
          <p:cNvPr id="16" name="Group 15"/>
          <p:cNvGrpSpPr/>
          <p:nvPr/>
        </p:nvGrpSpPr>
        <p:grpSpPr>
          <a:xfrm>
            <a:off x="1745918" y="2107273"/>
            <a:ext cx="6451297" cy="2081278"/>
            <a:chOff x="1835217" y="2473033"/>
            <a:chExt cx="6451297" cy="2081278"/>
          </a:xfrm>
        </p:grpSpPr>
        <p:pic>
          <p:nvPicPr>
            <p:cNvPr id="9" name="Picture 2" descr="C:\Users\anurag\Pictures\Screenshot Studio capture #350.png"/>
            <p:cNvPicPr>
              <a:picLocks noChangeAspect="1" noChangeArrowheads="1"/>
            </p:cNvPicPr>
            <p:nvPr/>
          </p:nvPicPr>
          <p:blipFill>
            <a:blip r:embed="rId2">
              <a:clrChange>
                <a:clrFrom>
                  <a:srgbClr val="000000"/>
                </a:clrFrom>
                <a:clrTo>
                  <a:srgbClr val="000000">
                    <a:alpha val="0"/>
                  </a:srgbClr>
                </a:clrTo>
              </a:clrChange>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1847614" y="2473033"/>
              <a:ext cx="6438900" cy="2028825"/>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1835217" y="4113134"/>
              <a:ext cx="1773242" cy="369332"/>
            </a:xfrm>
            <a:prstGeom prst="rect">
              <a:avLst/>
            </a:prstGeom>
            <a:noFill/>
          </p:spPr>
          <p:txBody>
            <a:bodyPr wrap="none" rtlCol="0">
              <a:spAutoFit/>
            </a:bodyPr>
            <a:lstStyle/>
            <a:p>
              <a:r>
                <a:rPr lang="en-US" dirty="0" smtClean="0"/>
                <a:t>BB Amp Var Gain</a:t>
              </a:r>
              <a:endParaRPr lang="en-US" dirty="0"/>
            </a:p>
          </p:txBody>
        </p:sp>
        <p:sp>
          <p:nvSpPr>
            <p:cNvPr id="12" name="TextBox 11"/>
            <p:cNvSpPr txBox="1"/>
            <p:nvPr/>
          </p:nvSpPr>
          <p:spPr>
            <a:xfrm>
              <a:off x="3608459" y="4184979"/>
              <a:ext cx="1422505" cy="369332"/>
            </a:xfrm>
            <a:prstGeom prst="rect">
              <a:avLst/>
            </a:prstGeom>
            <a:noFill/>
          </p:spPr>
          <p:txBody>
            <a:bodyPr wrap="none" rtlCol="0">
              <a:spAutoFit/>
            </a:bodyPr>
            <a:lstStyle/>
            <a:p>
              <a:r>
                <a:rPr lang="en-US" dirty="0" smtClean="0"/>
                <a:t>Gilbert Mixer</a:t>
              </a:r>
              <a:endParaRPr lang="en-US" dirty="0"/>
            </a:p>
          </p:txBody>
        </p:sp>
        <p:sp>
          <p:nvSpPr>
            <p:cNvPr id="13" name="TextBox 12"/>
            <p:cNvSpPr txBox="1"/>
            <p:nvPr/>
          </p:nvSpPr>
          <p:spPr>
            <a:xfrm>
              <a:off x="4984211" y="3451554"/>
              <a:ext cx="829907" cy="369332"/>
            </a:xfrm>
            <a:prstGeom prst="rect">
              <a:avLst/>
            </a:prstGeom>
            <a:noFill/>
          </p:spPr>
          <p:txBody>
            <a:bodyPr wrap="none" rtlCol="0">
              <a:spAutoFit/>
            </a:bodyPr>
            <a:lstStyle/>
            <a:p>
              <a:r>
                <a:rPr lang="en-US" dirty="0" smtClean="0"/>
                <a:t>BALUN</a:t>
              </a:r>
              <a:endParaRPr lang="en-US" dirty="0"/>
            </a:p>
          </p:txBody>
        </p:sp>
        <p:sp>
          <p:nvSpPr>
            <p:cNvPr id="14" name="TextBox 13"/>
            <p:cNvSpPr txBox="1"/>
            <p:nvPr/>
          </p:nvSpPr>
          <p:spPr>
            <a:xfrm>
              <a:off x="5814118" y="4000313"/>
              <a:ext cx="1250022" cy="369332"/>
            </a:xfrm>
            <a:prstGeom prst="rect">
              <a:avLst/>
            </a:prstGeom>
            <a:noFill/>
          </p:spPr>
          <p:txBody>
            <a:bodyPr wrap="none" rtlCol="0">
              <a:spAutoFit/>
            </a:bodyPr>
            <a:lstStyle/>
            <a:p>
              <a:r>
                <a:rPr lang="en-US" dirty="0" smtClean="0"/>
                <a:t>Driver Amp</a:t>
              </a:r>
              <a:endParaRPr lang="en-US" dirty="0"/>
            </a:p>
          </p:txBody>
        </p:sp>
        <p:sp>
          <p:nvSpPr>
            <p:cNvPr id="15" name="TextBox 14"/>
            <p:cNvSpPr txBox="1"/>
            <p:nvPr/>
          </p:nvSpPr>
          <p:spPr>
            <a:xfrm>
              <a:off x="7194011" y="2982686"/>
              <a:ext cx="419346" cy="369332"/>
            </a:xfrm>
            <a:prstGeom prst="rect">
              <a:avLst/>
            </a:prstGeom>
            <a:noFill/>
          </p:spPr>
          <p:txBody>
            <a:bodyPr wrap="none" rtlCol="0">
              <a:spAutoFit/>
            </a:bodyPr>
            <a:lstStyle/>
            <a:p>
              <a:r>
                <a:rPr lang="en-US" dirty="0" smtClean="0"/>
                <a:t>PA</a:t>
              </a:r>
              <a:endParaRPr lang="en-US" dirty="0"/>
            </a:p>
          </p:txBody>
        </p:sp>
      </p:grpSp>
      <p:sp>
        <p:nvSpPr>
          <p:cNvPr id="17" name="TextBox 16"/>
          <p:cNvSpPr txBox="1"/>
          <p:nvPr/>
        </p:nvSpPr>
        <p:spPr>
          <a:xfrm>
            <a:off x="2698031" y="4552644"/>
            <a:ext cx="4559467" cy="369332"/>
          </a:xfrm>
          <a:prstGeom prst="rect">
            <a:avLst/>
          </a:prstGeom>
          <a:noFill/>
          <a:ln>
            <a:solidFill>
              <a:schemeClr val="accent6">
                <a:lumMod val="75000"/>
              </a:schemeClr>
            </a:solidFill>
            <a:prstDash val="dash"/>
          </a:ln>
        </p:spPr>
        <p:txBody>
          <a:bodyPr wrap="square" rtlCol="0">
            <a:spAutoFit/>
          </a:bodyPr>
          <a:lstStyle/>
          <a:p>
            <a:r>
              <a:rPr lang="en-US" dirty="0" smtClean="0"/>
              <a:t>CPE Direct Conversion Transmitter Sub-Circuits</a:t>
            </a:r>
            <a:endParaRPr lang="en-US" dirty="0"/>
          </a:p>
        </p:txBody>
      </p:sp>
    </p:spTree>
    <p:extLst>
      <p:ext uri="{BB962C8B-B14F-4D97-AF65-F5344CB8AC3E}">
        <p14:creationId xmlns:p14="http://schemas.microsoft.com/office/powerpoint/2010/main" val="233484262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 with Driver</a:t>
            </a:r>
            <a:endParaRPr lang="en-US" dirty="0"/>
          </a:p>
        </p:txBody>
      </p:sp>
      <p:pic>
        <p:nvPicPr>
          <p:cNvPr id="3" name="Picture 2"/>
          <p:cNvPicPr>
            <a:picLocks noChangeAspect="1"/>
          </p:cNvPicPr>
          <p:nvPr/>
        </p:nvPicPr>
        <p:blipFill>
          <a:blip r:embed="rId2">
            <a:clrChange>
              <a:clrFrom>
                <a:srgbClr val="010000"/>
              </a:clrFrom>
              <a:clrTo>
                <a:srgbClr val="010000">
                  <a:alpha val="0"/>
                </a:srgbClr>
              </a:clrTo>
            </a:clrChange>
            <a:extLst>
              <a:ext uri="{BEBA8EAE-BF5A-486C-A8C5-ECC9F3942E4B}">
                <a14:imgProps xmlns:a14="http://schemas.microsoft.com/office/drawing/2010/main">
                  <a14:imgLayer r:embed="rId3">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2091690" y="1950311"/>
            <a:ext cx="5772150" cy="3819525"/>
          </a:xfrm>
          <a:prstGeom prst="rect">
            <a:avLst/>
          </a:prstGeom>
          <a:ln>
            <a:solidFill>
              <a:schemeClr val="accent1"/>
            </a:solidFill>
          </a:ln>
        </p:spPr>
      </p:pic>
      <p:sp>
        <p:nvSpPr>
          <p:cNvPr id="4" name="TextBox 3"/>
          <p:cNvSpPr txBox="1"/>
          <p:nvPr/>
        </p:nvSpPr>
        <p:spPr>
          <a:xfrm>
            <a:off x="2536940" y="5982785"/>
            <a:ext cx="4881650" cy="369332"/>
          </a:xfrm>
          <a:prstGeom prst="rect">
            <a:avLst/>
          </a:prstGeom>
          <a:noFill/>
          <a:ln>
            <a:solidFill>
              <a:schemeClr val="accent6">
                <a:lumMod val="75000"/>
              </a:schemeClr>
            </a:solidFill>
            <a:prstDash val="dash"/>
          </a:ln>
        </p:spPr>
        <p:txBody>
          <a:bodyPr wrap="square" rtlCol="0">
            <a:spAutoFit/>
          </a:bodyPr>
          <a:lstStyle/>
          <a:p>
            <a:r>
              <a:rPr lang="en-US" dirty="0" smtClean="0"/>
              <a:t>PA is driven by Driver Amplifier as shown in figure</a:t>
            </a:r>
            <a:endParaRPr lang="en-US" dirty="0"/>
          </a:p>
        </p:txBody>
      </p:sp>
    </p:spTree>
    <p:extLst>
      <p:ext uri="{BB962C8B-B14F-4D97-AF65-F5344CB8AC3E}">
        <p14:creationId xmlns:p14="http://schemas.microsoft.com/office/powerpoint/2010/main" val="93080480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Small Signal Gain of PA &amp; Driver</a:t>
            </a:r>
            <a:endParaRPr lang="en-US" dirty="0"/>
          </a:p>
        </p:txBody>
      </p:sp>
      <p:pic>
        <p:nvPicPr>
          <p:cNvPr id="3" name="Picture 2"/>
          <p:cNvPicPr>
            <a:picLocks noChangeAspect="1"/>
          </p:cNvPicPr>
          <p:nvPr/>
        </p:nvPicPr>
        <p:blipFill>
          <a:blip r:embed="rId2">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891540" y="2443978"/>
            <a:ext cx="3333750" cy="3171825"/>
          </a:xfrm>
          <a:prstGeom prst="rect">
            <a:avLst/>
          </a:prstGeom>
          <a:ln>
            <a:solidFill>
              <a:schemeClr val="accent1"/>
            </a:solidFill>
          </a:ln>
        </p:spPr>
      </p:pic>
      <p:pic>
        <p:nvPicPr>
          <p:cNvPr id="4" name="Picture 3"/>
          <p:cNvPicPr>
            <a:picLocks noChangeAspect="1"/>
          </p:cNvPicPr>
          <p:nvPr/>
        </p:nvPicPr>
        <p:blipFill>
          <a:blip r:embed="rId4">
            <a:extLst>
              <a:ext uri="{BEBA8EAE-BF5A-486C-A8C5-ECC9F3942E4B}">
                <a14:imgProps xmlns:a14="http://schemas.microsoft.com/office/drawing/2010/main">
                  <a14:imgLayer r:embed="rId5">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4682490" y="2339203"/>
            <a:ext cx="4381500" cy="3276600"/>
          </a:xfrm>
          <a:prstGeom prst="rect">
            <a:avLst/>
          </a:prstGeom>
          <a:ln>
            <a:solidFill>
              <a:schemeClr val="accent1"/>
            </a:solidFill>
          </a:ln>
        </p:spPr>
      </p:pic>
    </p:spTree>
    <p:extLst>
      <p:ext uri="{BB962C8B-B14F-4D97-AF65-F5344CB8AC3E}">
        <p14:creationId xmlns:p14="http://schemas.microsoft.com/office/powerpoint/2010/main" val="378829277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Driver &amp; PA- Large Signal</a:t>
            </a:r>
            <a:endParaRPr lang="en-US" dirty="0"/>
          </a:p>
        </p:txBody>
      </p:sp>
      <p:grpSp>
        <p:nvGrpSpPr>
          <p:cNvPr id="5" name="Group 4"/>
          <p:cNvGrpSpPr/>
          <p:nvPr/>
        </p:nvGrpSpPr>
        <p:grpSpPr>
          <a:xfrm>
            <a:off x="1686877" y="2107883"/>
            <a:ext cx="6581775" cy="3276328"/>
            <a:chOff x="1686877" y="2223135"/>
            <a:chExt cx="6581775" cy="3276328"/>
          </a:xfrm>
        </p:grpSpPr>
        <p:pic>
          <p:nvPicPr>
            <p:cNvPr id="3" name="Picture 2"/>
            <p:cNvPicPr>
              <a:picLocks noChangeAspect="1"/>
            </p:cNvPicPr>
            <p:nvPr/>
          </p:nvPicPr>
          <p:blipFill>
            <a:blip r:embed="rId2">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1686877" y="2223135"/>
              <a:ext cx="6581775" cy="3143250"/>
            </a:xfrm>
            <a:prstGeom prst="rect">
              <a:avLst/>
            </a:prstGeom>
            <a:ln>
              <a:solidFill>
                <a:schemeClr val="accent1"/>
              </a:solidFill>
            </a:ln>
          </p:spPr>
        </p:pic>
        <p:sp>
          <p:nvSpPr>
            <p:cNvPr id="4" name="Oval 3"/>
            <p:cNvSpPr/>
            <p:nvPr/>
          </p:nvSpPr>
          <p:spPr>
            <a:xfrm>
              <a:off x="4140926" y="5107578"/>
              <a:ext cx="836838" cy="391885"/>
            </a:xfrm>
            <a:prstGeom prst="ellipse">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1875335" y="5621654"/>
            <a:ext cx="6204857" cy="369332"/>
          </a:xfrm>
          <a:prstGeom prst="rect">
            <a:avLst/>
          </a:prstGeom>
          <a:noFill/>
          <a:ln>
            <a:solidFill>
              <a:schemeClr val="accent6">
                <a:lumMod val="75000"/>
              </a:schemeClr>
            </a:solidFill>
            <a:prstDash val="dash"/>
          </a:ln>
        </p:spPr>
        <p:txBody>
          <a:bodyPr wrap="square" rtlCol="0">
            <a:spAutoFit/>
          </a:bodyPr>
          <a:lstStyle/>
          <a:p>
            <a:r>
              <a:rPr lang="en-US" dirty="0" smtClean="0"/>
              <a:t>Power Gain compresses by 1 dB at the output power of 13 dBm</a:t>
            </a:r>
            <a:endParaRPr lang="en-US" dirty="0"/>
          </a:p>
        </p:txBody>
      </p:sp>
    </p:spTree>
    <p:extLst>
      <p:ext uri="{BB962C8B-B14F-4D97-AF65-F5344CB8AC3E}">
        <p14:creationId xmlns:p14="http://schemas.microsoft.com/office/powerpoint/2010/main" val="188724646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5400" dirty="0" smtClean="0"/>
              <a:t>Transmitter Integration</a:t>
            </a:r>
            <a:endParaRPr lang="en-US" sz="5400" dirty="0"/>
          </a:p>
        </p:txBody>
      </p:sp>
      <p:sp>
        <p:nvSpPr>
          <p:cNvPr id="4" name="Text Placeholder 3"/>
          <p:cNvSpPr>
            <a:spLocks noGrp="1"/>
          </p:cNvSpPr>
          <p:nvPr>
            <p:ph type="body" idx="1"/>
          </p:nvPr>
        </p:nvSpPr>
        <p:spPr/>
        <p:txBody>
          <a:bodyPr/>
          <a:lstStyle/>
          <a:p>
            <a:r>
              <a:rPr lang="en-US" dirty="0" smtClean="0"/>
              <a:t>Transmitter Performance</a:t>
            </a:r>
            <a:endParaRPr lang="en-US" dirty="0"/>
          </a:p>
        </p:txBody>
      </p:sp>
    </p:spTree>
    <p:extLst>
      <p:ext uri="{BB962C8B-B14F-4D97-AF65-F5344CB8AC3E}">
        <p14:creationId xmlns:p14="http://schemas.microsoft.com/office/powerpoint/2010/main" val="385361582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Integrated Transmitter</a:t>
            </a:r>
            <a:endParaRPr lang="en-US" dirty="0"/>
          </a:p>
        </p:txBody>
      </p:sp>
      <p:grpSp>
        <p:nvGrpSpPr>
          <p:cNvPr id="5" name="Group 4"/>
          <p:cNvGrpSpPr/>
          <p:nvPr/>
        </p:nvGrpSpPr>
        <p:grpSpPr>
          <a:xfrm>
            <a:off x="1315004" y="2904309"/>
            <a:ext cx="7325521" cy="2028825"/>
            <a:chOff x="1246979" y="1219200"/>
            <a:chExt cx="7325521" cy="2028825"/>
          </a:xfrm>
        </p:grpSpPr>
        <p:pic>
          <p:nvPicPr>
            <p:cNvPr id="6" name="Picture 2" descr="C:\Users\anurag\Pictures\Screenshot Studio capture #350.png"/>
            <p:cNvPicPr>
              <a:picLocks noChangeAspect="1" noChangeArrowheads="1"/>
            </p:cNvPicPr>
            <p:nvPr/>
          </p:nvPicPr>
          <p:blipFill>
            <a:blip r:embed="rId2">
              <a:clrChange>
                <a:clrFrom>
                  <a:srgbClr val="000000"/>
                </a:clrFrom>
                <a:clrTo>
                  <a:srgbClr val="000000">
                    <a:alpha val="0"/>
                  </a:srgbClr>
                </a:clrTo>
              </a:clrChange>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2133600" y="1219200"/>
              <a:ext cx="6438900" cy="2028825"/>
            </a:xfrm>
            <a:prstGeom prst="rect">
              <a:avLst/>
            </a:prstGeom>
            <a:noFill/>
            <a:ln>
              <a:solidFill>
                <a:schemeClr val="accent2">
                  <a:lumMod val="60000"/>
                  <a:lumOff val="40000"/>
                </a:schemeClr>
              </a:solidFill>
            </a:ln>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1246979" y="2250784"/>
              <a:ext cx="1773242" cy="369332"/>
            </a:xfrm>
            <a:prstGeom prst="rect">
              <a:avLst/>
            </a:prstGeom>
            <a:noFill/>
          </p:spPr>
          <p:txBody>
            <a:bodyPr wrap="none" rtlCol="0">
              <a:spAutoFit/>
            </a:bodyPr>
            <a:lstStyle/>
            <a:p>
              <a:r>
                <a:rPr lang="en-US" dirty="0" smtClean="0"/>
                <a:t>BB Amp Var Gain</a:t>
              </a:r>
              <a:endParaRPr lang="en-US" dirty="0"/>
            </a:p>
          </p:txBody>
        </p:sp>
        <p:sp>
          <p:nvSpPr>
            <p:cNvPr id="9" name="TextBox 8"/>
            <p:cNvSpPr txBox="1"/>
            <p:nvPr/>
          </p:nvSpPr>
          <p:spPr>
            <a:xfrm>
              <a:off x="3882048" y="2878693"/>
              <a:ext cx="1422505" cy="369332"/>
            </a:xfrm>
            <a:prstGeom prst="rect">
              <a:avLst/>
            </a:prstGeom>
            <a:noFill/>
          </p:spPr>
          <p:txBody>
            <a:bodyPr wrap="none" rtlCol="0">
              <a:spAutoFit/>
            </a:bodyPr>
            <a:lstStyle/>
            <a:p>
              <a:r>
                <a:rPr lang="en-US" dirty="0" smtClean="0"/>
                <a:t>Gilbert Mixer</a:t>
              </a:r>
              <a:endParaRPr lang="en-US" dirty="0"/>
            </a:p>
          </p:txBody>
        </p:sp>
        <p:sp>
          <p:nvSpPr>
            <p:cNvPr id="10" name="TextBox 9"/>
            <p:cNvSpPr txBox="1"/>
            <p:nvPr/>
          </p:nvSpPr>
          <p:spPr>
            <a:xfrm>
              <a:off x="5257800" y="2145268"/>
              <a:ext cx="829907" cy="369332"/>
            </a:xfrm>
            <a:prstGeom prst="rect">
              <a:avLst/>
            </a:prstGeom>
            <a:noFill/>
          </p:spPr>
          <p:txBody>
            <a:bodyPr wrap="none" rtlCol="0">
              <a:spAutoFit/>
            </a:bodyPr>
            <a:lstStyle/>
            <a:p>
              <a:r>
                <a:rPr lang="en-US" dirty="0" smtClean="0"/>
                <a:t>BALUN</a:t>
              </a:r>
              <a:endParaRPr lang="en-US" dirty="0"/>
            </a:p>
          </p:txBody>
        </p:sp>
        <p:sp>
          <p:nvSpPr>
            <p:cNvPr id="11" name="TextBox 10"/>
            <p:cNvSpPr txBox="1"/>
            <p:nvPr/>
          </p:nvSpPr>
          <p:spPr>
            <a:xfrm>
              <a:off x="6087707" y="2694027"/>
              <a:ext cx="1250022" cy="369332"/>
            </a:xfrm>
            <a:prstGeom prst="rect">
              <a:avLst/>
            </a:prstGeom>
            <a:noFill/>
          </p:spPr>
          <p:txBody>
            <a:bodyPr wrap="none" rtlCol="0">
              <a:spAutoFit/>
            </a:bodyPr>
            <a:lstStyle/>
            <a:p>
              <a:r>
                <a:rPr lang="en-US" dirty="0" smtClean="0"/>
                <a:t>Driver Amp</a:t>
              </a:r>
              <a:endParaRPr lang="en-US" dirty="0"/>
            </a:p>
          </p:txBody>
        </p:sp>
        <p:sp>
          <p:nvSpPr>
            <p:cNvPr id="12" name="TextBox 11"/>
            <p:cNvSpPr txBox="1"/>
            <p:nvPr/>
          </p:nvSpPr>
          <p:spPr>
            <a:xfrm>
              <a:off x="7467600" y="1676400"/>
              <a:ext cx="419346" cy="369332"/>
            </a:xfrm>
            <a:prstGeom prst="rect">
              <a:avLst/>
            </a:prstGeom>
            <a:noFill/>
          </p:spPr>
          <p:txBody>
            <a:bodyPr wrap="none" rtlCol="0">
              <a:spAutoFit/>
            </a:bodyPr>
            <a:lstStyle/>
            <a:p>
              <a:r>
                <a:rPr lang="en-US" dirty="0" smtClean="0"/>
                <a:t>PA</a:t>
              </a:r>
              <a:endParaRPr lang="en-US" dirty="0"/>
            </a:p>
          </p:txBody>
        </p:sp>
      </p:grpSp>
    </p:spTree>
    <p:extLst>
      <p:ext uri="{BB962C8B-B14F-4D97-AF65-F5344CB8AC3E}">
        <p14:creationId xmlns:p14="http://schemas.microsoft.com/office/powerpoint/2010/main" val="347185856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Peak Output Power Performance</a:t>
            </a:r>
            <a:endParaRPr lang="en-US" dirty="0"/>
          </a:p>
        </p:txBody>
      </p:sp>
      <p:pic>
        <p:nvPicPr>
          <p:cNvPr id="3" name="Picture 2" descr="C:\Users\anurag\Pictures\Screenshot Studio capture #351.pn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2074818" y="2072958"/>
            <a:ext cx="5581650" cy="3819525"/>
          </a:xfrm>
          <a:prstGeom prst="rect">
            <a:avLst/>
          </a:prstGeom>
          <a:noFill/>
          <a:ln>
            <a:solidFill>
              <a:schemeClr val="accent4">
                <a:lumMod val="60000"/>
                <a:lumOff val="40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690275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Transmitter Linearity &amp; Peak Output Power</a:t>
            </a:r>
            <a:endParaRPr lang="en-US" dirty="0"/>
          </a:p>
        </p:txBody>
      </p:sp>
      <p:pic>
        <p:nvPicPr>
          <p:cNvPr id="3" name="Picture 3" descr="C:\Users\anurag\Pictures\Screenshot Studio capture #354.pn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636814" y="3189514"/>
            <a:ext cx="2705100" cy="3019425"/>
          </a:xfrm>
          <a:prstGeom prst="rect">
            <a:avLst/>
          </a:prstGeom>
          <a:noFill/>
          <a:ln>
            <a:solidFill>
              <a:schemeClr val="accent2">
                <a:lumMod val="60000"/>
                <a:lumOff val="40000"/>
              </a:schemeClr>
            </a:solidFill>
          </a:ln>
          <a:extLst>
            <a:ext uri="{909E8E84-426E-40DD-AFC4-6F175D3DCCD1}">
              <a14:hiddenFill xmlns:a14="http://schemas.microsoft.com/office/drawing/2010/main">
                <a:solidFill>
                  <a:srgbClr val="FFFFFF"/>
                </a:solidFill>
              </a14:hiddenFill>
            </a:ext>
          </a:extLst>
        </p:spPr>
      </p:pic>
      <p:pic>
        <p:nvPicPr>
          <p:cNvPr id="4" name="Picture 2" descr="C:\Users\anurag\Pictures\Screenshot Studio capture #353.png"/>
          <p:cNvPicPr>
            <a:picLocks noChangeAspect="1" noChangeArrowheads="1"/>
          </p:cNvPicPr>
          <p:nvPr/>
        </p:nvPicPr>
        <p:blipFill>
          <a:blip r:embed="rId4">
            <a:extLst>
              <a:ext uri="{BEBA8EAE-BF5A-486C-A8C5-ECC9F3942E4B}">
                <a14:imgProps xmlns:a14="http://schemas.microsoft.com/office/drawing/2010/main">
                  <a14:imgLayer r:embed="rId5">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3341914" y="1968138"/>
            <a:ext cx="6000750" cy="3419475"/>
          </a:xfrm>
          <a:prstGeom prst="rect">
            <a:avLst/>
          </a:prstGeom>
          <a:noFill/>
          <a:ln>
            <a:solidFill>
              <a:schemeClr val="accent2">
                <a:lumMod val="60000"/>
                <a:lumOff val="40000"/>
              </a:schemeClr>
            </a:solidFill>
          </a:ln>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07274" y="3493209"/>
            <a:ext cx="1080745" cy="369332"/>
          </a:xfrm>
          <a:prstGeom prst="rect">
            <a:avLst/>
          </a:prstGeom>
          <a:noFill/>
        </p:spPr>
        <p:txBody>
          <a:bodyPr wrap="none" rtlCol="0">
            <a:spAutoFit/>
          </a:bodyPr>
          <a:lstStyle/>
          <a:p>
            <a:r>
              <a:rPr lang="en-US" dirty="0" smtClean="0"/>
              <a:t>-20.15 dB</a:t>
            </a:r>
            <a:endParaRPr lang="en-US" dirty="0"/>
          </a:p>
        </p:txBody>
      </p:sp>
    </p:spTree>
    <p:extLst>
      <p:ext uri="{BB962C8B-B14F-4D97-AF65-F5344CB8AC3E}">
        <p14:creationId xmlns:p14="http://schemas.microsoft.com/office/powerpoint/2010/main" val="169791005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1540" y="470259"/>
            <a:ext cx="8172450" cy="692331"/>
          </a:xfrm>
        </p:spPr>
        <p:txBody>
          <a:bodyPr>
            <a:normAutofit fontScale="90000"/>
          </a:bodyPr>
          <a:lstStyle/>
          <a:p>
            <a:r>
              <a:rPr lang="en-US" dirty="0" smtClean="0"/>
              <a:t>Future Scope</a:t>
            </a:r>
            <a:endParaRPr lang="en-US" dirty="0"/>
          </a:p>
        </p:txBody>
      </p:sp>
      <p:sp>
        <p:nvSpPr>
          <p:cNvPr id="3" name="TextBox 2"/>
          <p:cNvSpPr txBox="1"/>
          <p:nvPr/>
        </p:nvSpPr>
        <p:spPr>
          <a:xfrm>
            <a:off x="891540" y="1724293"/>
            <a:ext cx="8317774" cy="4708981"/>
          </a:xfrm>
          <a:prstGeom prst="rect">
            <a:avLst/>
          </a:prstGeom>
          <a:noFill/>
        </p:spPr>
        <p:txBody>
          <a:bodyPr wrap="square" rtlCol="0">
            <a:spAutoFit/>
          </a:bodyPr>
          <a:lstStyle/>
          <a:p>
            <a:pPr marL="285750" indent="-285750">
              <a:buFont typeface="Arial" panose="020B0604020202020204" pitchFamily="34" charset="0"/>
              <a:buChar char="•"/>
            </a:pPr>
            <a:r>
              <a:rPr lang="en-US" sz="3000" dirty="0" smtClean="0"/>
              <a:t>Finalizing architecture</a:t>
            </a:r>
          </a:p>
          <a:p>
            <a:pPr marL="914400" lvl="1" indent="-457200">
              <a:buFont typeface="Wingdings" panose="05000000000000000000" pitchFamily="2" charset="2"/>
              <a:buChar char="Ø"/>
            </a:pPr>
            <a:r>
              <a:rPr lang="en-US" sz="3000" dirty="0" smtClean="0"/>
              <a:t>FDD or TDD</a:t>
            </a:r>
          </a:p>
          <a:p>
            <a:pPr marL="285750" indent="-285750">
              <a:buFont typeface="Arial" panose="020B0604020202020204" pitchFamily="34" charset="0"/>
              <a:buChar char="•"/>
            </a:pPr>
            <a:r>
              <a:rPr lang="en-US" sz="3000" dirty="0" smtClean="0"/>
              <a:t>Frequency planning</a:t>
            </a:r>
          </a:p>
          <a:p>
            <a:pPr marL="914400" lvl="1" indent="-457200">
              <a:buFont typeface="Wingdings" panose="05000000000000000000" pitchFamily="2" charset="2"/>
              <a:buChar char="Ø"/>
            </a:pPr>
            <a:r>
              <a:rPr lang="en-US" sz="3000" dirty="0" smtClean="0"/>
              <a:t>Channel frequencies</a:t>
            </a:r>
          </a:p>
          <a:p>
            <a:pPr marL="914400" lvl="1" indent="-457200">
              <a:buFont typeface="Wingdings" panose="05000000000000000000" pitchFamily="2" charset="2"/>
              <a:buChar char="Ø"/>
            </a:pPr>
            <a:r>
              <a:rPr lang="en-US" sz="3000" dirty="0" smtClean="0"/>
              <a:t>One antenna or two</a:t>
            </a:r>
          </a:p>
          <a:p>
            <a:pPr marL="285750" indent="-285750">
              <a:buFont typeface="Arial" panose="020B0604020202020204" pitchFamily="34" charset="0"/>
              <a:buChar char="•"/>
            </a:pPr>
            <a:r>
              <a:rPr lang="en-US" sz="3000" dirty="0" smtClean="0"/>
              <a:t>Phase-locked Loop Design and Fabrication</a:t>
            </a:r>
          </a:p>
          <a:p>
            <a:pPr marL="285750" indent="-285750">
              <a:buFont typeface="Arial" panose="020B0604020202020204" pitchFamily="34" charset="0"/>
              <a:buChar char="•"/>
            </a:pPr>
            <a:r>
              <a:rPr lang="en-US" sz="3000" dirty="0" smtClean="0"/>
              <a:t>Switch design</a:t>
            </a:r>
          </a:p>
          <a:p>
            <a:pPr marL="285750" indent="-285750">
              <a:buFont typeface="Arial" panose="020B0604020202020204" pitchFamily="34" charset="0"/>
              <a:buChar char="•"/>
            </a:pPr>
            <a:r>
              <a:rPr lang="en-US" sz="3000" dirty="0" smtClean="0"/>
              <a:t>Circulator</a:t>
            </a:r>
          </a:p>
          <a:p>
            <a:pPr marL="285750" indent="-285750">
              <a:buFont typeface="Arial" panose="020B0604020202020204" pitchFamily="34" charset="0"/>
              <a:buChar char="•"/>
            </a:pPr>
            <a:r>
              <a:rPr lang="en-US" sz="3000" dirty="0" smtClean="0"/>
              <a:t>IC + PCB/LTCC Integration</a:t>
            </a:r>
          </a:p>
          <a:p>
            <a:pPr marL="285750" indent="-285750">
              <a:buFont typeface="Arial" panose="020B0604020202020204" pitchFamily="34" charset="0"/>
              <a:buChar char="•"/>
            </a:pPr>
            <a:r>
              <a:rPr lang="en-US" sz="3000" dirty="0" smtClean="0"/>
              <a:t>LTCC Filter design</a:t>
            </a:r>
          </a:p>
        </p:txBody>
      </p:sp>
    </p:spTree>
    <p:extLst>
      <p:ext uri="{BB962C8B-B14F-4D97-AF65-F5344CB8AC3E}">
        <p14:creationId xmlns:p14="http://schemas.microsoft.com/office/powerpoint/2010/main" val="32571356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LNA Design</a:t>
            </a:r>
            <a:endParaRPr lang="en-US" dirty="0"/>
          </a:p>
        </p:txBody>
      </p:sp>
      <p:sp>
        <p:nvSpPr>
          <p:cNvPr id="4" name="Text Placeholder 3"/>
          <p:cNvSpPr>
            <a:spLocks noGrp="1"/>
          </p:cNvSpPr>
          <p:nvPr>
            <p:ph type="body" idx="1"/>
          </p:nvPr>
        </p:nvSpPr>
        <p:spPr/>
        <p:txBody>
          <a:bodyPr/>
          <a:lstStyle/>
          <a:p>
            <a:r>
              <a:rPr lang="en-US" dirty="0" smtClean="0"/>
              <a:t>Optimum Noise Figure &amp; Gain</a:t>
            </a:r>
            <a:endParaRPr lang="en-US" dirty="0"/>
          </a:p>
        </p:txBody>
      </p:sp>
    </p:spTree>
    <p:extLst>
      <p:ext uri="{BB962C8B-B14F-4D97-AF65-F5344CB8AC3E}">
        <p14:creationId xmlns:p14="http://schemas.microsoft.com/office/powerpoint/2010/main" val="22985588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3-Stage LNA</a:t>
            </a:r>
            <a:endParaRPr lang="en-US" dirty="0"/>
          </a:p>
        </p:txBody>
      </p:sp>
      <p:pic>
        <p:nvPicPr>
          <p:cNvPr id="6" name="Picture 2" descr="C:\Users\anurag\Pictures\Screenshot Studio capture #289.png"/>
          <p:cNvPicPr>
            <a:picLocks noChangeAspect="1" noChangeArrowheads="1"/>
          </p:cNvPicPr>
          <p:nvPr/>
        </p:nvPicPr>
        <p:blipFill>
          <a:blip r:embed="rId2">
            <a:clrChange>
              <a:clrFrom>
                <a:srgbClr val="010000"/>
              </a:clrFrom>
              <a:clrTo>
                <a:srgbClr val="010000">
                  <a:alpha val="0"/>
                </a:srgbClr>
              </a:clrTo>
            </a:clrChange>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272416" y="1889544"/>
            <a:ext cx="6667500" cy="2038350"/>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pic>
        <p:nvPicPr>
          <p:cNvPr id="8" name="Picture 3" descr="C:\Users\anurag\Pictures\Screenshot Studio capture #284.png"/>
          <p:cNvPicPr>
            <a:picLocks noChangeAspect="1" noChangeArrowheads="1"/>
          </p:cNvPicPr>
          <p:nvPr/>
        </p:nvPicPr>
        <p:blipFill>
          <a:blip r:embed="rId4">
            <a:clrChange>
              <a:clrFrom>
                <a:srgbClr val="000000"/>
              </a:clrFrom>
              <a:clrTo>
                <a:srgbClr val="000000">
                  <a:alpha val="0"/>
                </a:srgbClr>
              </a:clrTo>
            </a:clrChange>
            <a:extLst>
              <a:ext uri="{BEBA8EAE-BF5A-486C-A8C5-ECC9F3942E4B}">
                <a14:imgProps xmlns:a14="http://schemas.microsoft.com/office/drawing/2010/main">
                  <a14:imgLayer r:embed="rId5">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4469674" y="3405051"/>
            <a:ext cx="5191125" cy="2876550"/>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cxnSp>
        <p:nvCxnSpPr>
          <p:cNvPr id="10" name="Straight Connector 9"/>
          <p:cNvCxnSpPr/>
          <p:nvPr/>
        </p:nvCxnSpPr>
        <p:spPr>
          <a:xfrm>
            <a:off x="6912906" y="1889544"/>
            <a:ext cx="2747893" cy="1515507"/>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4469674" y="2908719"/>
            <a:ext cx="0" cy="496332"/>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272416" y="4226497"/>
            <a:ext cx="2314029" cy="1477328"/>
          </a:xfrm>
          <a:prstGeom prst="rect">
            <a:avLst/>
          </a:prstGeom>
          <a:noFill/>
          <a:ln>
            <a:solidFill>
              <a:schemeClr val="accent6">
                <a:lumMod val="75000"/>
              </a:schemeClr>
            </a:solidFill>
            <a:prstDash val="dash"/>
          </a:ln>
        </p:spPr>
        <p:txBody>
          <a:bodyPr wrap="square" rtlCol="0">
            <a:spAutoFit/>
          </a:bodyPr>
          <a:lstStyle/>
          <a:p>
            <a:r>
              <a:rPr lang="en-US" dirty="0" smtClean="0"/>
              <a:t>Vdc = 1.5 V</a:t>
            </a:r>
          </a:p>
          <a:p>
            <a:r>
              <a:rPr lang="en-US" dirty="0" smtClean="0"/>
              <a:t>Icq =13 mA</a:t>
            </a:r>
          </a:p>
          <a:p>
            <a:r>
              <a:rPr lang="en-US" dirty="0" smtClean="0"/>
              <a:t>Nf =4.8 dB</a:t>
            </a:r>
          </a:p>
          <a:p>
            <a:r>
              <a:rPr lang="en-US" dirty="0" smtClean="0"/>
              <a:t>Gain = 10.6 dB</a:t>
            </a:r>
          </a:p>
          <a:p>
            <a:r>
              <a:rPr lang="en-US" dirty="0" smtClean="0"/>
              <a:t>Return Loss &lt; -13 dB</a:t>
            </a:r>
            <a:endParaRPr lang="en-US" dirty="0"/>
          </a:p>
        </p:txBody>
      </p:sp>
      <p:sp>
        <p:nvSpPr>
          <p:cNvPr id="17" name="TextBox 16"/>
          <p:cNvSpPr txBox="1"/>
          <p:nvPr/>
        </p:nvSpPr>
        <p:spPr>
          <a:xfrm>
            <a:off x="6043135" y="5912269"/>
            <a:ext cx="2044201" cy="369332"/>
          </a:xfrm>
          <a:prstGeom prst="rect">
            <a:avLst/>
          </a:prstGeom>
          <a:noFill/>
          <a:ln>
            <a:solidFill>
              <a:schemeClr val="accent6">
                <a:lumMod val="75000"/>
              </a:schemeClr>
            </a:solidFill>
            <a:prstDash val="dash"/>
          </a:ln>
        </p:spPr>
        <p:txBody>
          <a:bodyPr wrap="square" rtlCol="0">
            <a:spAutoFit/>
          </a:bodyPr>
          <a:lstStyle/>
          <a:p>
            <a:r>
              <a:rPr lang="en-US" dirty="0" smtClean="0"/>
              <a:t>Matching Topology</a:t>
            </a:r>
            <a:endParaRPr lang="en-US" dirty="0"/>
          </a:p>
        </p:txBody>
      </p:sp>
    </p:spTree>
    <p:extLst>
      <p:ext uri="{BB962C8B-B14F-4D97-AF65-F5344CB8AC3E}">
        <p14:creationId xmlns:p14="http://schemas.microsoft.com/office/powerpoint/2010/main" val="32551509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LNA Performance</a:t>
            </a:r>
            <a:endParaRPr lang="en-US" dirty="0"/>
          </a:p>
        </p:txBody>
      </p:sp>
      <p:pic>
        <p:nvPicPr>
          <p:cNvPr id="3" name="Picture 4" descr="C:\Users\anurag\Pictures\Screenshot Studio capture #294.pn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891540" y="1945821"/>
            <a:ext cx="3476625" cy="3495675"/>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pic>
        <p:nvPicPr>
          <p:cNvPr id="4" name="Picture 2" descr="C:\Users\anurag\Pictures\Screenshot Studio capture #297.png"/>
          <p:cNvPicPr>
            <a:picLocks noChangeAspect="1" noChangeArrowheads="1"/>
          </p:cNvPicPr>
          <p:nvPr/>
        </p:nvPicPr>
        <p:blipFill>
          <a:blip r:embed="rId4">
            <a:extLst>
              <a:ext uri="{BEBA8EAE-BF5A-486C-A8C5-ECC9F3942E4B}">
                <a14:imgProps xmlns:a14="http://schemas.microsoft.com/office/drawing/2010/main">
                  <a14:imgLayer r:embed="rId5">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5349240" y="1945821"/>
            <a:ext cx="3714750" cy="3743325"/>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567226" y="5897605"/>
            <a:ext cx="3278777" cy="369332"/>
          </a:xfrm>
          <a:prstGeom prst="rect">
            <a:avLst/>
          </a:prstGeom>
          <a:noFill/>
          <a:ln>
            <a:solidFill>
              <a:schemeClr val="accent6">
                <a:lumMod val="75000"/>
              </a:schemeClr>
            </a:solidFill>
            <a:prstDash val="dash"/>
          </a:ln>
        </p:spPr>
        <p:txBody>
          <a:bodyPr wrap="square" rtlCol="0">
            <a:spAutoFit/>
          </a:bodyPr>
          <a:lstStyle/>
          <a:p>
            <a:r>
              <a:rPr lang="en-US" dirty="0" smtClean="0"/>
              <a:t>Noise Figure &amp; Noise Figure Min</a:t>
            </a:r>
            <a:endParaRPr lang="en-US" dirty="0"/>
          </a:p>
        </p:txBody>
      </p:sp>
      <p:sp>
        <p:nvSpPr>
          <p:cNvPr id="6" name="TextBox 5"/>
          <p:cNvSpPr txBox="1"/>
          <p:nvPr/>
        </p:nvSpPr>
        <p:spPr>
          <a:xfrm>
            <a:off x="1413849" y="5649955"/>
            <a:ext cx="2432006" cy="369332"/>
          </a:xfrm>
          <a:prstGeom prst="rect">
            <a:avLst/>
          </a:prstGeom>
          <a:noFill/>
          <a:ln>
            <a:solidFill>
              <a:schemeClr val="accent6">
                <a:lumMod val="75000"/>
              </a:schemeClr>
            </a:solidFill>
            <a:prstDash val="dash"/>
          </a:ln>
        </p:spPr>
        <p:txBody>
          <a:bodyPr wrap="square" rtlCol="0">
            <a:spAutoFit/>
          </a:bodyPr>
          <a:lstStyle/>
          <a:p>
            <a:r>
              <a:rPr lang="en-US" dirty="0" smtClean="0"/>
              <a:t>LNA Gain &amp; Return Loss</a:t>
            </a:r>
            <a:endParaRPr lang="en-US" dirty="0"/>
          </a:p>
        </p:txBody>
      </p:sp>
    </p:spTree>
    <p:extLst>
      <p:ext uri="{BB962C8B-B14F-4D97-AF65-F5344CB8AC3E}">
        <p14:creationId xmlns:p14="http://schemas.microsoft.com/office/powerpoint/2010/main" val="2034933094"/>
      </p:ext>
    </p:extLst>
  </p:cSld>
  <p:clrMapOvr>
    <a:masterClrMapping/>
  </p:clrMapOvr>
</p:sld>
</file>

<file path=ppt/theme/theme1.xml><?xml version="1.0" encoding="utf-8"?>
<a:theme xmlns:a="http://schemas.openxmlformats.org/drawingml/2006/main" name="Retrospect">
  <a:themeElements>
    <a:clrScheme name="*Green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Custom 33">
      <a:majorFont>
        <a:latin typeface="Calibri Light" panose="020F0302020204030204"/>
        <a:ea typeface=""/>
        <a:cs typeface=""/>
      </a:majorFont>
      <a:minorFont>
        <a:latin typeface="Calibri" panose="020F0502020204030204"/>
        <a:ea typeface=""/>
        <a:cs typeface=""/>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docProps/app.xml><?xml version="1.0" encoding="utf-8"?>
<Properties xmlns="http://schemas.openxmlformats.org/officeDocument/2006/extended-properties" xmlns:vt="http://schemas.openxmlformats.org/officeDocument/2006/docPropsVTypes">
  <Template>Retrospect</Template>
  <TotalTime>1170</TotalTime>
  <Words>1000</Words>
  <Application>Microsoft Office PowerPoint</Application>
  <PresentationFormat>A4 Paper (210x297 mm)</PresentationFormat>
  <Paragraphs>261</Paragraphs>
  <Slides>67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67</vt:i4>
      </vt:variant>
    </vt:vector>
  </HeadingPairs>
  <TitlesOfParts>
    <vt:vector size="73" baseType="lpstr">
      <vt:lpstr>Arial</vt:lpstr>
      <vt:lpstr>Calibri</vt:lpstr>
      <vt:lpstr>Calibri Light</vt:lpstr>
      <vt:lpstr>Gill Sans MT</vt:lpstr>
      <vt:lpstr>Wingdings</vt:lpstr>
      <vt:lpstr>Retrospect</vt:lpstr>
      <vt:lpstr>Communication System  @ 40 GHz</vt:lpstr>
      <vt:lpstr>System Overview</vt:lpstr>
      <vt:lpstr>Compliance Matrix for CPE</vt:lpstr>
      <vt:lpstr>CPE Architecture</vt:lpstr>
      <vt:lpstr>CPE Receiver</vt:lpstr>
      <vt:lpstr>CPE Transmitter</vt:lpstr>
      <vt:lpstr>LNA Design</vt:lpstr>
      <vt:lpstr>3-Stage LNA</vt:lpstr>
      <vt:lpstr>LNA Performance</vt:lpstr>
      <vt:lpstr>Small Signal LNA Stability</vt:lpstr>
      <vt:lpstr>Direct Conversion Quadrature Mixer </vt:lpstr>
      <vt:lpstr>Quadrature Mixer Topology</vt:lpstr>
      <vt:lpstr>Mixer Operating Principle</vt:lpstr>
      <vt:lpstr>Mixer Integration</vt:lpstr>
      <vt:lpstr>Pass band Performance</vt:lpstr>
      <vt:lpstr>Across Frequency Band</vt:lpstr>
      <vt:lpstr>Mixer performance across power</vt:lpstr>
      <vt:lpstr>Injection Amplifier Design</vt:lpstr>
      <vt:lpstr>Injection Amplifier Circuit</vt:lpstr>
      <vt:lpstr>Base Band Amplifier &amp; Matching</vt:lpstr>
      <vt:lpstr>Base Band Amplifier Circuit</vt:lpstr>
      <vt:lpstr>Receiver Integration</vt:lpstr>
      <vt:lpstr>Complete Receiver Circuit</vt:lpstr>
      <vt:lpstr>50 MHz Base band Performance</vt:lpstr>
      <vt:lpstr>Receiver Dynamic Range @ 50 MHz Base band</vt:lpstr>
      <vt:lpstr>1.5 GHz Base band Performance</vt:lpstr>
      <vt:lpstr>Receiver Dynamic Range @ 1.5 GHz Base band</vt:lpstr>
      <vt:lpstr>Transmitter Design</vt:lpstr>
      <vt:lpstr>Variable Gain Amplifier Design</vt:lpstr>
      <vt:lpstr>VGA Circuit Topology</vt:lpstr>
      <vt:lpstr>Switched Current Source</vt:lpstr>
      <vt:lpstr>VGA Gain vs. Control Word</vt:lpstr>
      <vt:lpstr>Input Output Voltage Ranges</vt:lpstr>
      <vt:lpstr>Gilbert Cell Up-Conversion</vt:lpstr>
      <vt:lpstr>Gilbert Cell Up- Conversion</vt:lpstr>
      <vt:lpstr>Gilbert Cell Circuit Topology</vt:lpstr>
      <vt:lpstr>Gilbert Cell Performance</vt:lpstr>
      <vt:lpstr>Gilbert Cell Output Spectrum</vt:lpstr>
      <vt:lpstr>On Chip BALUN for Mixer Output</vt:lpstr>
      <vt:lpstr>BALUN Performance</vt:lpstr>
      <vt:lpstr>Power Amplifier Design</vt:lpstr>
      <vt:lpstr>RF Bypass- critical for PA gain</vt:lpstr>
      <vt:lpstr>Gain Cell tuned for Small Signal</vt:lpstr>
      <vt:lpstr>Gain Cell Sub-Circuit</vt:lpstr>
      <vt:lpstr>Gain Cell- Large Signal</vt:lpstr>
      <vt:lpstr>Output Spectrum @Compression</vt:lpstr>
      <vt:lpstr>Balanced Power Amplifier</vt:lpstr>
      <vt:lpstr>Power Amplifier Topology</vt:lpstr>
      <vt:lpstr>Large Signal Performance</vt:lpstr>
      <vt:lpstr>Power Added Efficiency</vt:lpstr>
      <vt:lpstr>Balanced Cell Stability</vt:lpstr>
      <vt:lpstr>Driver Amplifier Design</vt:lpstr>
      <vt:lpstr>Driver Cell 1</vt:lpstr>
      <vt:lpstr>Driver Cell1- Small Signal</vt:lpstr>
      <vt:lpstr>Driver Cell1- Power Capability</vt:lpstr>
      <vt:lpstr>Output Stage of Driver Amplifier</vt:lpstr>
      <vt:lpstr>Input Stage of Driver Amplifier </vt:lpstr>
      <vt:lpstr>Driver Input Stage- Performance</vt:lpstr>
      <vt:lpstr>Driver Topology</vt:lpstr>
      <vt:lpstr>PA with Driver</vt:lpstr>
      <vt:lpstr>Small Signal Gain of PA &amp; Driver</vt:lpstr>
      <vt:lpstr>Driver &amp; PA- Large Signal</vt:lpstr>
      <vt:lpstr>Transmitter Integration</vt:lpstr>
      <vt:lpstr>Integrated Transmitter</vt:lpstr>
      <vt:lpstr>Peak Output Power Performance</vt:lpstr>
      <vt:lpstr>Transmitter Linearity &amp; Peak Output Power</vt:lpstr>
      <vt:lpstr>Future Scope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FDD Communication System @ 40 GHz</dc:title>
  <dc:creator>Designer</dc:creator>
  <cp:lastModifiedBy>Designer</cp:lastModifiedBy>
  <cp:revision>80</cp:revision>
  <dcterms:created xsi:type="dcterms:W3CDTF">2013-04-22T16:53:00Z</dcterms:created>
  <dcterms:modified xsi:type="dcterms:W3CDTF">2013-04-30T18:09:44Z</dcterms:modified>
</cp:coreProperties>
</file>