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5"/>
  </p:notesMasterIdLst>
  <p:sldIdLst>
    <p:sldId id="350" r:id="rId2"/>
    <p:sldId id="355" r:id="rId3"/>
    <p:sldId id="351" r:id="rId4"/>
    <p:sldId id="352" r:id="rId5"/>
    <p:sldId id="353" r:id="rId6"/>
    <p:sldId id="354" r:id="rId7"/>
    <p:sldId id="356" r:id="rId8"/>
    <p:sldId id="360" r:id="rId9"/>
    <p:sldId id="373" r:id="rId10"/>
    <p:sldId id="358" r:id="rId11"/>
    <p:sldId id="359" r:id="rId12"/>
    <p:sldId id="361" r:id="rId13"/>
    <p:sldId id="362" r:id="rId14"/>
    <p:sldId id="363" r:id="rId15"/>
    <p:sldId id="364" r:id="rId16"/>
    <p:sldId id="365" r:id="rId17"/>
    <p:sldId id="366" r:id="rId18"/>
    <p:sldId id="367" r:id="rId19"/>
    <p:sldId id="368" r:id="rId20"/>
    <p:sldId id="369" r:id="rId21"/>
    <p:sldId id="370" r:id="rId22"/>
    <p:sldId id="371" r:id="rId23"/>
    <p:sldId id="372" r:id="rId24"/>
  </p:sldIdLst>
  <p:sldSz cx="9906000" cy="6858000" type="A4"/>
  <p:notesSz cx="6858000" cy="9945688"/>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991"/>
    <a:srgbClr val="FFFF65"/>
    <a:srgbClr val="CCCC00"/>
    <a:srgbClr val="44DC61"/>
    <a:srgbClr val="0099FF"/>
    <a:srgbClr val="000099"/>
    <a:srgbClr val="177983"/>
    <a:srgbClr val="D7F7F9"/>
    <a:srgbClr val="960000"/>
    <a:srgbClr val="C495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77" autoAdjust="0"/>
    <p:restoredTop sz="94660"/>
  </p:normalViewPr>
  <p:slideViewPr>
    <p:cSldViewPr snapToObjects="1">
      <p:cViewPr>
        <p:scale>
          <a:sx n="100" d="100"/>
          <a:sy n="100" d="100"/>
        </p:scale>
        <p:origin x="-168" y="642"/>
      </p:cViewPr>
      <p:guideLst>
        <p:guide orient="horz" pos="2160"/>
        <p:guide pos="3120"/>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image" Target="../media/image21.wmf"/><Relationship Id="rId3" Type="http://schemas.openxmlformats.org/officeDocument/2006/relationships/image" Target="../media/image11.wmf"/><Relationship Id="rId7" Type="http://schemas.openxmlformats.org/officeDocument/2006/relationships/image" Target="../media/image15.wmf"/><Relationship Id="rId12" Type="http://schemas.openxmlformats.org/officeDocument/2006/relationships/image" Target="../media/image20.wmf"/><Relationship Id="rId17" Type="http://schemas.openxmlformats.org/officeDocument/2006/relationships/image" Target="../media/image25.wmf"/><Relationship Id="rId2" Type="http://schemas.openxmlformats.org/officeDocument/2006/relationships/image" Target="../media/image10.wmf"/><Relationship Id="rId16" Type="http://schemas.openxmlformats.org/officeDocument/2006/relationships/image" Target="../media/image24.wmf"/><Relationship Id="rId1" Type="http://schemas.openxmlformats.org/officeDocument/2006/relationships/image" Target="../media/image9.wmf"/><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5" Type="http://schemas.openxmlformats.org/officeDocument/2006/relationships/image" Target="../media/image23.wm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 Id="rId14"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image" Target="../media/image28.wmf"/><Relationship Id="rId3" Type="http://schemas.openxmlformats.org/officeDocument/2006/relationships/image" Target="../media/image19.wmf"/><Relationship Id="rId7" Type="http://schemas.openxmlformats.org/officeDocument/2006/relationships/image" Target="../media/image23.wmf"/><Relationship Id="rId12" Type="http://schemas.openxmlformats.org/officeDocument/2006/relationships/image" Target="../media/image27.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16.wmf"/><Relationship Id="rId5" Type="http://schemas.openxmlformats.org/officeDocument/2006/relationships/image" Target="../media/image21.wmf"/><Relationship Id="rId10" Type="http://schemas.openxmlformats.org/officeDocument/2006/relationships/image" Target="../media/image14.wmf"/><Relationship Id="rId4" Type="http://schemas.openxmlformats.org/officeDocument/2006/relationships/image" Target="../media/image20.wmf"/><Relationship Id="rId9" Type="http://schemas.openxmlformats.org/officeDocument/2006/relationships/image" Target="../media/image25.wmf"/><Relationship Id="rId14"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 Id="rId9" Type="http://schemas.openxmlformats.org/officeDocument/2006/relationships/image" Target="../media/image5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1491"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736600" y="746125"/>
            <a:ext cx="5386388" cy="3729038"/>
          </a:xfrm>
          <a:prstGeom prst="rect">
            <a:avLst/>
          </a:prstGeom>
          <a:noFill/>
          <a:ln w="9525">
            <a:solidFill>
              <a:srgbClr val="000000"/>
            </a:solidFill>
            <a:miter lim="800000"/>
            <a:headEnd/>
            <a:tailEnd/>
          </a:ln>
        </p:spPr>
      </p:sp>
      <p:sp>
        <p:nvSpPr>
          <p:cNvPr id="191493"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4"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1495"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6BD5C92-08CB-4827-A759-AC359AE071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Rectangle 3"/>
          <p:cNvSpPr>
            <a:spLocks noChangeArrowheads="1"/>
          </p:cNvSpPr>
          <p:nvPr userDrawn="1"/>
        </p:nvSpPr>
        <p:spPr bwMode="auto">
          <a:xfrm>
            <a:off x="228600" y="2276475"/>
            <a:ext cx="2819400" cy="1382713"/>
          </a:xfrm>
          <a:prstGeom prst="rect">
            <a:avLst/>
          </a:prstGeom>
          <a:gradFill rotWithShape="1">
            <a:gsLst>
              <a:gs pos="0">
                <a:srgbClr val="33CCFF">
                  <a:alpha val="87000"/>
                </a:srgbClr>
              </a:gs>
              <a:gs pos="100000">
                <a:srgbClr val="FFFFFF"/>
              </a:gs>
            </a:gsLst>
            <a:lin ang="0" scaled="1"/>
          </a:gradFill>
          <a:ln w="9525">
            <a:noFill/>
            <a:miter lim="800000"/>
            <a:headEnd/>
            <a:tailEnd/>
          </a:ln>
        </p:spPr>
        <p:txBody>
          <a:bodyPr wrap="none" anchor="ctr"/>
          <a:lstStyle/>
          <a:p>
            <a:pPr>
              <a:defRPr/>
            </a:pPr>
            <a:endParaRPr lang="en-US"/>
          </a:p>
        </p:txBody>
      </p:sp>
      <p:sp>
        <p:nvSpPr>
          <p:cNvPr id="19" name="Rectangle 5"/>
          <p:cNvSpPr>
            <a:spLocks noChangeArrowheads="1"/>
          </p:cNvSpPr>
          <p:nvPr userDrawn="1"/>
        </p:nvSpPr>
        <p:spPr bwMode="gray">
          <a:xfrm>
            <a:off x="228600" y="3313113"/>
            <a:ext cx="9374188" cy="76200"/>
          </a:xfrm>
          <a:prstGeom prst="rect">
            <a:avLst/>
          </a:prstGeom>
          <a:gradFill rotWithShape="1">
            <a:gsLst>
              <a:gs pos="0">
                <a:srgbClr val="993300"/>
              </a:gs>
              <a:gs pos="100000">
                <a:schemeClr val="bg1"/>
              </a:gs>
            </a:gsLst>
            <a:lin ang="0" scaled="1"/>
          </a:gradFill>
          <a:ln w="9525">
            <a:noFill/>
            <a:miter lim="800000"/>
            <a:headEnd/>
            <a:tailEnd/>
          </a:ln>
        </p:spPr>
        <p:txBody>
          <a:bodyPr wrap="none" anchor="ctr"/>
          <a:lstStyle/>
          <a:p>
            <a:pPr algn="ctr">
              <a:defRPr/>
            </a:pPr>
            <a:endParaRPr kumimoji="1" lang="en-US" sz="2400">
              <a:latin typeface="Tahoma" pitchFamily="34" charset="0"/>
            </a:endParaRPr>
          </a:p>
        </p:txBody>
      </p:sp>
      <p:grpSp>
        <p:nvGrpSpPr>
          <p:cNvPr id="45073" name="Group 7"/>
          <p:cNvGrpSpPr>
            <a:grpSpLocks/>
          </p:cNvGrpSpPr>
          <p:nvPr userDrawn="1"/>
        </p:nvGrpSpPr>
        <p:grpSpPr bwMode="auto">
          <a:xfrm>
            <a:off x="344488" y="2314575"/>
            <a:ext cx="1509712" cy="914400"/>
            <a:chOff x="768" y="576"/>
            <a:chExt cx="1117" cy="647"/>
          </a:xfrm>
        </p:grpSpPr>
        <p:pic>
          <p:nvPicPr>
            <p:cNvPr id="45074" name="Picture 8" descr="Log1"/>
            <p:cNvPicPr>
              <a:picLocks noChangeAspect="1" noChangeArrowheads="1"/>
            </p:cNvPicPr>
            <p:nvPr/>
          </p:nvPicPr>
          <p:blipFill>
            <a:blip r:embed="rId2"/>
            <a:srcRect/>
            <a:stretch>
              <a:fillRect/>
            </a:stretch>
          </p:blipFill>
          <p:spPr bwMode="auto">
            <a:xfrm>
              <a:off x="1162" y="824"/>
              <a:ext cx="507" cy="399"/>
            </a:xfrm>
            <a:prstGeom prst="rect">
              <a:avLst/>
            </a:prstGeom>
            <a:noFill/>
            <a:ln w="9525">
              <a:noFill/>
              <a:miter lim="800000"/>
              <a:headEnd/>
              <a:tailEnd/>
            </a:ln>
          </p:spPr>
        </p:pic>
        <p:pic>
          <p:nvPicPr>
            <p:cNvPr id="45075" name="Picture 9" descr="Log3"/>
            <p:cNvPicPr>
              <a:picLocks noChangeAspect="1" noChangeArrowheads="1"/>
            </p:cNvPicPr>
            <p:nvPr/>
          </p:nvPicPr>
          <p:blipFill>
            <a:blip r:embed="rId3"/>
            <a:srcRect/>
            <a:stretch>
              <a:fillRect/>
            </a:stretch>
          </p:blipFill>
          <p:spPr bwMode="auto">
            <a:xfrm>
              <a:off x="768" y="910"/>
              <a:ext cx="582" cy="306"/>
            </a:xfrm>
            <a:prstGeom prst="rect">
              <a:avLst/>
            </a:prstGeom>
            <a:noFill/>
            <a:ln w="9525">
              <a:noFill/>
              <a:miter lim="800000"/>
              <a:headEnd/>
              <a:tailEnd/>
            </a:ln>
          </p:spPr>
        </p:pic>
        <p:pic>
          <p:nvPicPr>
            <p:cNvPr id="45076" name="Picture 10" descr="Log2"/>
            <p:cNvPicPr>
              <a:picLocks noChangeAspect="1" noChangeArrowheads="1"/>
            </p:cNvPicPr>
            <p:nvPr/>
          </p:nvPicPr>
          <p:blipFill>
            <a:blip r:embed="rId4"/>
            <a:srcRect/>
            <a:stretch>
              <a:fillRect/>
            </a:stretch>
          </p:blipFill>
          <p:spPr bwMode="auto">
            <a:xfrm>
              <a:off x="1378" y="734"/>
              <a:ext cx="507" cy="420"/>
            </a:xfrm>
            <a:prstGeom prst="rect">
              <a:avLst/>
            </a:prstGeom>
            <a:noFill/>
            <a:ln w="9525">
              <a:noFill/>
              <a:miter lim="800000"/>
              <a:headEnd/>
              <a:tailEnd/>
            </a:ln>
          </p:spPr>
        </p:pic>
        <p:pic>
          <p:nvPicPr>
            <p:cNvPr id="45077" name="Picture 11" descr="dishhalf"/>
            <p:cNvPicPr>
              <a:picLocks noChangeAspect="1" noChangeArrowheads="1"/>
            </p:cNvPicPr>
            <p:nvPr/>
          </p:nvPicPr>
          <p:blipFill>
            <a:blip r:embed="rId5"/>
            <a:srcRect/>
            <a:stretch>
              <a:fillRect/>
            </a:stretch>
          </p:blipFill>
          <p:spPr bwMode="auto">
            <a:xfrm>
              <a:off x="843" y="576"/>
              <a:ext cx="669" cy="347"/>
            </a:xfrm>
            <a:prstGeom prst="rect">
              <a:avLst/>
            </a:prstGeom>
            <a:noFill/>
            <a:ln w="9525">
              <a:noFill/>
              <a:miter lim="800000"/>
              <a:headEnd/>
              <a:tailEnd/>
            </a:ln>
          </p:spPr>
        </p:pic>
      </p:grpSp>
      <p:sp>
        <p:nvSpPr>
          <p:cNvPr id="25" name="Text Box 12"/>
          <p:cNvSpPr txBox="1">
            <a:spLocks noChangeArrowheads="1"/>
          </p:cNvSpPr>
          <p:nvPr userDrawn="1"/>
        </p:nvSpPr>
        <p:spPr bwMode="auto">
          <a:xfrm>
            <a:off x="190500" y="3354388"/>
            <a:ext cx="2506663" cy="336550"/>
          </a:xfrm>
          <a:prstGeom prst="rect">
            <a:avLst/>
          </a:prstGeom>
          <a:noFill/>
          <a:ln w="9525">
            <a:noFill/>
            <a:miter lim="800000"/>
            <a:headEnd/>
            <a:tailEnd/>
          </a:ln>
          <a:effectLst/>
        </p:spPr>
        <p:txBody>
          <a:bodyPr wrap="none">
            <a:spAutoFit/>
          </a:bodyPr>
          <a:lstStyle/>
          <a:p>
            <a:r>
              <a:rPr lang="en-US" sz="1600" b="1">
                <a:solidFill>
                  <a:srgbClr val="800000"/>
                </a:solidFill>
                <a:latin typeface="Courier New" pitchFamily="49" charset="0"/>
              </a:rPr>
              <a:t>NatTel Microsystems</a:t>
            </a:r>
          </a:p>
        </p:txBody>
      </p:sp>
      <p:sp>
        <p:nvSpPr>
          <p:cNvPr id="26" name="Rectangle 13"/>
          <p:cNvSpPr>
            <a:spLocks noChangeArrowheads="1"/>
          </p:cNvSpPr>
          <p:nvPr userDrawn="1"/>
        </p:nvSpPr>
        <p:spPr bwMode="auto">
          <a:xfrm>
            <a:off x="228600" y="241300"/>
            <a:ext cx="9448800" cy="6375400"/>
          </a:xfrm>
          <a:prstGeom prst="rect">
            <a:avLst/>
          </a:prstGeom>
          <a:noFill/>
          <a:ln w="9525">
            <a:solidFill>
              <a:srgbClr val="969696"/>
            </a:solidFill>
            <a:miter lim="800000"/>
            <a:headEnd/>
            <a:tailEnd/>
          </a:ln>
          <a:effectLst/>
        </p:spPr>
        <p:txBody>
          <a:bodyPr wrap="none" anchor="ctr"/>
          <a:lstStyle/>
          <a:p>
            <a:pPr>
              <a:defRPr/>
            </a:pPr>
            <a:endParaRPr lang="en-US"/>
          </a:p>
        </p:txBody>
      </p:sp>
      <p:sp>
        <p:nvSpPr>
          <p:cNvPr id="45081" name="Rectangle 25"/>
          <p:cNvSpPr>
            <a:spLocks noGrp="1" noChangeArrowheads="1"/>
          </p:cNvSpPr>
          <p:nvPr>
            <p:ph type="ctrTitle" sz="quarter"/>
          </p:nvPr>
        </p:nvSpPr>
        <p:spPr>
          <a:xfrm>
            <a:off x="1227138" y="2276475"/>
            <a:ext cx="8420100" cy="1470025"/>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94DFBE-26C0-4268-A104-625AB0E2CA98}"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CFE9A15A-2DFD-455F-B3CE-41B023880F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42863"/>
            <a:ext cx="24765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42863"/>
            <a:ext cx="72771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731538-AC17-4441-ACA6-9935CD112FA5}"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31F200AE-FD48-4BD1-9983-56E46A267E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83AB86-EA77-4E17-B13C-6F231DDF8B33}"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DE0D4C94-1835-47D0-AC9E-70C02F1FAC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4B5265-6D6B-4FFF-91C1-4A310BF22C77}" type="datetime1">
              <a:rPr lang="en-US"/>
              <a:pPr/>
              <a:t>6/13/2012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E5AF1858-68DD-4DD0-A4EF-5C4C8556A8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3F5C8F6-9110-429B-8D94-6EE44483D88C}"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21060967-CC81-4263-A7BC-353B1D040C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FB5FD9-83B3-4B2C-874F-A608CBD2C5A9}" type="datetime1">
              <a:rPr lang="en-US"/>
              <a:pPr/>
              <a:t>6/13/2012</a:t>
            </a:fld>
            <a:endParaRPr lang="en-US"/>
          </a:p>
        </p:txBody>
      </p:sp>
      <p:sp>
        <p:nvSpPr>
          <p:cNvPr id="8" name="Footer Placeholder 7"/>
          <p:cNvSpPr>
            <a:spLocks noGrp="1"/>
          </p:cNvSpPr>
          <p:nvPr>
            <p:ph type="ftr" sz="quarter" idx="11"/>
          </p:nvPr>
        </p:nvSpPr>
        <p:spPr/>
        <p:txBody>
          <a:bodyPr/>
          <a:lstStyle>
            <a:lvl1pPr>
              <a:defRPr/>
            </a:lvl1pPr>
          </a:lstStyle>
          <a:p>
            <a:r>
              <a:rPr lang="en-US"/>
              <a:t>NatTel Microsystems Pvt. Ltd.</a:t>
            </a:r>
          </a:p>
        </p:txBody>
      </p:sp>
      <p:sp>
        <p:nvSpPr>
          <p:cNvPr id="9" name="Slide Number Placeholder 8"/>
          <p:cNvSpPr>
            <a:spLocks noGrp="1"/>
          </p:cNvSpPr>
          <p:nvPr>
            <p:ph type="sldNum" sz="quarter" idx="12"/>
          </p:nvPr>
        </p:nvSpPr>
        <p:spPr/>
        <p:txBody>
          <a:bodyPr/>
          <a:lstStyle>
            <a:lvl1pPr>
              <a:defRPr/>
            </a:lvl1pPr>
          </a:lstStyle>
          <a:p>
            <a:pPr>
              <a:defRPr/>
            </a:pPr>
            <a:fld id="{D2F203E9-513D-4002-BC6B-A6B94F9CE7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A63413F-2DD5-4BFD-A716-ACAAAC3932D4}" type="datetime1">
              <a:rPr lang="en-US"/>
              <a:pPr/>
              <a:t>6/13/2012</a:t>
            </a:fld>
            <a:endParaRPr lang="en-US"/>
          </a:p>
        </p:txBody>
      </p:sp>
      <p:sp>
        <p:nvSpPr>
          <p:cNvPr id="4" name="Footer Placeholder 3"/>
          <p:cNvSpPr>
            <a:spLocks noGrp="1"/>
          </p:cNvSpPr>
          <p:nvPr>
            <p:ph type="ftr" sz="quarter" idx="11"/>
          </p:nvPr>
        </p:nvSpPr>
        <p:spPr/>
        <p:txBody>
          <a:bodyPr/>
          <a:lstStyle>
            <a:lvl1pPr>
              <a:defRPr/>
            </a:lvl1pPr>
          </a:lstStyle>
          <a:p>
            <a:r>
              <a:rPr lang="en-US"/>
              <a:t>NatTel Microsystems Pvt. Ltd.</a:t>
            </a:r>
          </a:p>
        </p:txBody>
      </p:sp>
      <p:sp>
        <p:nvSpPr>
          <p:cNvPr id="5" name="Slide Number Placeholder 4"/>
          <p:cNvSpPr>
            <a:spLocks noGrp="1"/>
          </p:cNvSpPr>
          <p:nvPr>
            <p:ph type="sldNum" sz="quarter" idx="12"/>
          </p:nvPr>
        </p:nvSpPr>
        <p:spPr/>
        <p:txBody>
          <a:bodyPr/>
          <a:lstStyle>
            <a:lvl1pPr>
              <a:defRPr/>
            </a:lvl1pPr>
          </a:lstStyle>
          <a:p>
            <a:pPr>
              <a:defRPr/>
            </a:pPr>
            <a:fld id="{85BF5B99-EE24-46E1-94AA-8EBCCEE801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4566B9-8E74-4918-86FD-D8D3349EED1A}" type="datetime1">
              <a:rPr lang="en-US"/>
              <a:pPr/>
              <a:t>6/13/2012</a:t>
            </a:fld>
            <a:endParaRPr lang="en-US"/>
          </a:p>
        </p:txBody>
      </p:sp>
      <p:sp>
        <p:nvSpPr>
          <p:cNvPr id="3" name="Footer Placeholder 2"/>
          <p:cNvSpPr>
            <a:spLocks noGrp="1"/>
          </p:cNvSpPr>
          <p:nvPr>
            <p:ph type="ftr" sz="quarter" idx="11"/>
          </p:nvPr>
        </p:nvSpPr>
        <p:spPr/>
        <p:txBody>
          <a:bodyPr/>
          <a:lstStyle>
            <a:lvl1pPr>
              <a:defRPr/>
            </a:lvl1pPr>
          </a:lstStyle>
          <a:p>
            <a:r>
              <a:rPr lang="en-US"/>
              <a:t>NatTel Microsystems Pvt. Ltd.</a:t>
            </a:r>
          </a:p>
        </p:txBody>
      </p:sp>
      <p:sp>
        <p:nvSpPr>
          <p:cNvPr id="4" name="Slide Number Placeholder 3"/>
          <p:cNvSpPr>
            <a:spLocks noGrp="1"/>
          </p:cNvSpPr>
          <p:nvPr>
            <p:ph type="sldNum" sz="quarter" idx="12"/>
          </p:nvPr>
        </p:nvSpPr>
        <p:spPr/>
        <p:txBody>
          <a:bodyPr/>
          <a:lstStyle>
            <a:lvl1pPr>
              <a:defRPr/>
            </a:lvl1pPr>
          </a:lstStyle>
          <a:p>
            <a:pPr>
              <a:defRPr/>
            </a:pPr>
            <a:fld id="{F607301A-F492-4906-8088-1D0FF7F061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01DCE1-3F5D-46BB-981A-CAA574C309F8}"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37670C31-4D7E-47B8-8A4E-496C38BD72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AF63E0D-CD94-4F18-B2D9-4C65E7CB580B}" type="datetime1">
              <a:rPr lang="en-US"/>
              <a:pPr/>
              <a:t>6/13/2012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CE83DAD5-BE50-41B6-A69D-1A49B048F4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5" name="Rectangle 7"/>
          <p:cNvSpPr>
            <a:spLocks noChangeArrowheads="1"/>
          </p:cNvSpPr>
          <p:nvPr/>
        </p:nvSpPr>
        <p:spPr bwMode="auto">
          <a:xfrm>
            <a:off x="0" y="6194425"/>
            <a:ext cx="9906000" cy="663575"/>
          </a:xfrm>
          <a:prstGeom prst="rect">
            <a:avLst/>
          </a:prstGeom>
          <a:gradFill rotWithShape="1">
            <a:gsLst>
              <a:gs pos="0">
                <a:schemeClr val="bg1"/>
              </a:gs>
              <a:gs pos="100000">
                <a:srgbClr val="00CCFF"/>
              </a:gs>
            </a:gsLst>
            <a:lin ang="2700000" scaled="1"/>
          </a:gradFill>
          <a:ln w="9525">
            <a:noFill/>
            <a:miter lim="800000"/>
            <a:headEnd/>
            <a:tailEnd/>
          </a:ln>
          <a:effectLst/>
        </p:spPr>
        <p:txBody>
          <a:bodyPr wrap="none" anchor="ctr"/>
          <a:lstStyle/>
          <a:p>
            <a:endParaRPr lang="en-US"/>
          </a:p>
        </p:txBody>
      </p:sp>
      <p:sp>
        <p:nvSpPr>
          <p:cNvPr id="43016" name="Oval 8"/>
          <p:cNvSpPr>
            <a:spLocks noChangeArrowheads="1"/>
          </p:cNvSpPr>
          <p:nvPr/>
        </p:nvSpPr>
        <p:spPr bwMode="auto">
          <a:xfrm>
            <a:off x="0" y="6116638"/>
            <a:ext cx="9906000" cy="741362"/>
          </a:xfrm>
          <a:prstGeom prst="ellipse">
            <a:avLst/>
          </a:prstGeom>
          <a:gradFill rotWithShape="1">
            <a:gsLst>
              <a:gs pos="0">
                <a:schemeClr val="bg1"/>
              </a:gs>
              <a:gs pos="100000">
                <a:srgbClr val="99CC00"/>
              </a:gs>
            </a:gsLst>
            <a:lin ang="2700000" scaled="1"/>
          </a:gradFill>
          <a:ln w="9525">
            <a:noFill/>
            <a:round/>
            <a:headEnd/>
            <a:tailEnd/>
          </a:ln>
          <a:effectLst/>
        </p:spPr>
        <p:txBody>
          <a:bodyPr wrap="none" anchor="ctr"/>
          <a:lstStyle/>
          <a:p>
            <a:endParaRPr lang="en-US"/>
          </a:p>
        </p:txBody>
      </p:sp>
      <p:sp>
        <p:nvSpPr>
          <p:cNvPr id="43017" name="Rectangle 3"/>
          <p:cNvSpPr>
            <a:spLocks noGrp="1" noChangeArrowheads="1"/>
          </p:cNvSpPr>
          <p:nvPr>
            <p:ph type="body" idx="1"/>
          </p:nvPr>
        </p:nvSpPr>
        <p:spPr bwMode="auto">
          <a:xfrm>
            <a:off x="0" y="1085850"/>
            <a:ext cx="9906000" cy="5030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title"/>
          </p:nvPr>
        </p:nvSpPr>
        <p:spPr bwMode="auto">
          <a:xfrm>
            <a:off x="2687638" y="42863"/>
            <a:ext cx="7215187" cy="928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1" name="Rectangle 5"/>
          <p:cNvSpPr>
            <a:spLocks noGrp="1" noChangeArrowheads="1"/>
          </p:cNvSpPr>
          <p:nvPr>
            <p:ph type="dt" sz="half" idx="2"/>
          </p:nvPr>
        </p:nvSpPr>
        <p:spPr bwMode="auto">
          <a:xfrm>
            <a:off x="650875" y="63087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16D537C8-C92E-4D6B-826E-FC5CB9A6401A}" type="datetime1">
              <a:rPr lang="en-US"/>
              <a:pPr/>
              <a:t>6/13/2012</a:t>
            </a:fld>
            <a:endParaRPr lang="en-US"/>
          </a:p>
        </p:txBody>
      </p:sp>
      <p:sp>
        <p:nvSpPr>
          <p:cNvPr id="4102" name="Rectangle 6"/>
          <p:cNvSpPr>
            <a:spLocks noGrp="1" noChangeArrowheads="1"/>
          </p:cNvSpPr>
          <p:nvPr>
            <p:ph type="ftr" sz="quarter" idx="3"/>
          </p:nvPr>
        </p:nvSpPr>
        <p:spPr bwMode="auto">
          <a:xfrm>
            <a:off x="2455863" y="6232525"/>
            <a:ext cx="52625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a:solidFill>
                  <a:srgbClr val="A50021"/>
                </a:solidFill>
                <a:latin typeface="+mn-lt"/>
                <a:cs typeface="Times New Roman" pitchFamily="18" charset="0"/>
              </a:defRPr>
            </a:lvl1pPr>
          </a:lstStyle>
          <a:p>
            <a:r>
              <a:rPr lang="en-US"/>
              <a:t>NatTel Microsystems Pvt. Ltd.</a:t>
            </a:r>
          </a:p>
        </p:txBody>
      </p:sp>
      <p:sp>
        <p:nvSpPr>
          <p:cNvPr id="4103" name="Rectangle 7"/>
          <p:cNvSpPr>
            <a:spLocks noGrp="1" noChangeArrowheads="1"/>
          </p:cNvSpPr>
          <p:nvPr>
            <p:ph type="sldNum" sz="quarter" idx="4"/>
          </p:nvPr>
        </p:nvSpPr>
        <p:spPr bwMode="auto">
          <a:xfrm>
            <a:off x="7689850" y="61944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9B04BDA1-994B-4E23-8C78-78557D642934}" type="slidenum">
              <a:rPr lang="en-US"/>
              <a:pPr>
                <a:defRPr/>
              </a:pPr>
              <a:t>‹#›</a:t>
            </a:fld>
            <a:endParaRPr lang="en-US"/>
          </a:p>
        </p:txBody>
      </p:sp>
      <p:grpSp>
        <p:nvGrpSpPr>
          <p:cNvPr id="43022" name="Group 8"/>
          <p:cNvGrpSpPr>
            <a:grpSpLocks/>
          </p:cNvGrpSpPr>
          <p:nvPr/>
        </p:nvGrpSpPr>
        <p:grpSpPr bwMode="auto">
          <a:xfrm>
            <a:off x="0" y="6232525"/>
            <a:ext cx="1074738" cy="625475"/>
            <a:chOff x="768" y="576"/>
            <a:chExt cx="1117" cy="647"/>
          </a:xfrm>
        </p:grpSpPr>
        <p:pic>
          <p:nvPicPr>
            <p:cNvPr id="43023" name="Picture 9" descr="Log1"/>
            <p:cNvPicPr>
              <a:picLocks noChangeAspect="1" noChangeArrowheads="1"/>
            </p:cNvPicPr>
            <p:nvPr/>
          </p:nvPicPr>
          <p:blipFill>
            <a:blip r:embed="rId13" cstate="print"/>
            <a:srcRect/>
            <a:stretch>
              <a:fillRect/>
            </a:stretch>
          </p:blipFill>
          <p:spPr bwMode="auto">
            <a:xfrm>
              <a:off x="1162" y="824"/>
              <a:ext cx="507" cy="399"/>
            </a:xfrm>
            <a:prstGeom prst="rect">
              <a:avLst/>
            </a:prstGeom>
            <a:noFill/>
            <a:ln w="9525">
              <a:noFill/>
              <a:miter lim="800000"/>
              <a:headEnd/>
              <a:tailEnd/>
            </a:ln>
          </p:spPr>
        </p:pic>
        <p:pic>
          <p:nvPicPr>
            <p:cNvPr id="43024" name="Picture 10" descr="Log3"/>
            <p:cNvPicPr>
              <a:picLocks noChangeAspect="1" noChangeArrowheads="1"/>
            </p:cNvPicPr>
            <p:nvPr/>
          </p:nvPicPr>
          <p:blipFill>
            <a:blip r:embed="rId14"/>
            <a:srcRect/>
            <a:stretch>
              <a:fillRect/>
            </a:stretch>
          </p:blipFill>
          <p:spPr bwMode="auto">
            <a:xfrm>
              <a:off x="768" y="910"/>
              <a:ext cx="582" cy="306"/>
            </a:xfrm>
            <a:prstGeom prst="rect">
              <a:avLst/>
            </a:prstGeom>
            <a:noFill/>
            <a:ln w="9525">
              <a:noFill/>
              <a:miter lim="800000"/>
              <a:headEnd/>
              <a:tailEnd/>
            </a:ln>
          </p:spPr>
        </p:pic>
        <p:pic>
          <p:nvPicPr>
            <p:cNvPr id="43025" name="Picture 11" descr="Log2"/>
            <p:cNvPicPr>
              <a:picLocks noChangeAspect="1" noChangeArrowheads="1"/>
            </p:cNvPicPr>
            <p:nvPr/>
          </p:nvPicPr>
          <p:blipFill>
            <a:blip r:embed="rId15" cstate="print"/>
            <a:srcRect/>
            <a:stretch>
              <a:fillRect/>
            </a:stretch>
          </p:blipFill>
          <p:spPr bwMode="auto">
            <a:xfrm>
              <a:off x="1378" y="734"/>
              <a:ext cx="507" cy="420"/>
            </a:xfrm>
            <a:prstGeom prst="rect">
              <a:avLst/>
            </a:prstGeom>
            <a:noFill/>
            <a:ln w="9525">
              <a:noFill/>
              <a:miter lim="800000"/>
              <a:headEnd/>
              <a:tailEnd/>
            </a:ln>
          </p:spPr>
        </p:pic>
        <p:pic>
          <p:nvPicPr>
            <p:cNvPr id="43026" name="Picture 12" descr="dishhalf"/>
            <p:cNvPicPr>
              <a:picLocks noChangeAspect="1" noChangeArrowheads="1"/>
            </p:cNvPicPr>
            <p:nvPr/>
          </p:nvPicPr>
          <p:blipFill>
            <a:blip r:embed="rId16"/>
            <a:srcRect/>
            <a:stretch>
              <a:fillRect/>
            </a:stretch>
          </p:blipFill>
          <p:spPr bwMode="auto">
            <a:xfrm>
              <a:off x="843" y="576"/>
              <a:ext cx="669" cy="347"/>
            </a:xfrm>
            <a:prstGeom prst="rect">
              <a:avLst/>
            </a:prstGeom>
            <a:noFill/>
            <a:ln w="9525">
              <a:noFill/>
              <a:miter lim="800000"/>
              <a:headEnd/>
              <a:tailEnd/>
            </a:ln>
          </p:spPr>
        </p:pic>
      </p:grpSp>
      <p:sp>
        <p:nvSpPr>
          <p:cNvPr id="43027" name="Line 19"/>
          <p:cNvSpPr>
            <a:spLocks noChangeShapeType="1"/>
          </p:cNvSpPr>
          <p:nvPr/>
        </p:nvSpPr>
        <p:spPr bwMode="auto">
          <a:xfrm>
            <a:off x="0" y="6194425"/>
            <a:ext cx="9906000" cy="0"/>
          </a:xfrm>
          <a:prstGeom prst="line">
            <a:avLst/>
          </a:prstGeom>
          <a:noFill/>
          <a:ln w="28575">
            <a:solidFill>
              <a:srgbClr val="8000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r" rtl="0" fontAlgn="base">
        <a:spcBef>
          <a:spcPct val="0"/>
        </a:spcBef>
        <a:spcAft>
          <a:spcPct val="0"/>
        </a:spcAft>
        <a:defRPr sz="2800" b="1">
          <a:solidFill>
            <a:srgbClr val="00CCFF"/>
          </a:solidFill>
          <a:latin typeface="+mj-lt"/>
          <a:ea typeface="+mj-ea"/>
          <a:cs typeface="+mj-cs"/>
        </a:defRPr>
      </a:lvl1pPr>
      <a:lvl2pPr algn="r" rtl="0" fontAlgn="base">
        <a:spcBef>
          <a:spcPct val="0"/>
        </a:spcBef>
        <a:spcAft>
          <a:spcPct val="0"/>
        </a:spcAft>
        <a:defRPr sz="2800" b="1">
          <a:solidFill>
            <a:srgbClr val="00CCFF"/>
          </a:solidFill>
          <a:latin typeface="Courier New" pitchFamily="49" charset="0"/>
          <a:cs typeface="Arial" charset="0"/>
        </a:defRPr>
      </a:lvl2pPr>
      <a:lvl3pPr algn="r" rtl="0" fontAlgn="base">
        <a:spcBef>
          <a:spcPct val="0"/>
        </a:spcBef>
        <a:spcAft>
          <a:spcPct val="0"/>
        </a:spcAft>
        <a:defRPr sz="2800" b="1">
          <a:solidFill>
            <a:srgbClr val="00CCFF"/>
          </a:solidFill>
          <a:latin typeface="Courier New" pitchFamily="49" charset="0"/>
          <a:cs typeface="Arial" charset="0"/>
        </a:defRPr>
      </a:lvl3pPr>
      <a:lvl4pPr algn="r" rtl="0" fontAlgn="base">
        <a:spcBef>
          <a:spcPct val="0"/>
        </a:spcBef>
        <a:spcAft>
          <a:spcPct val="0"/>
        </a:spcAft>
        <a:defRPr sz="2800" b="1">
          <a:solidFill>
            <a:srgbClr val="00CCFF"/>
          </a:solidFill>
          <a:latin typeface="Courier New" pitchFamily="49" charset="0"/>
          <a:cs typeface="Arial" charset="0"/>
        </a:defRPr>
      </a:lvl4pPr>
      <a:lvl5pPr algn="r" rtl="0" fontAlgn="base">
        <a:spcBef>
          <a:spcPct val="0"/>
        </a:spcBef>
        <a:spcAft>
          <a:spcPct val="0"/>
        </a:spcAft>
        <a:defRPr sz="2800" b="1">
          <a:solidFill>
            <a:srgbClr val="00CCFF"/>
          </a:solidFill>
          <a:latin typeface="Courier New" pitchFamily="49" charset="0"/>
          <a:cs typeface="Arial" charset="0"/>
        </a:defRPr>
      </a:lvl5pPr>
      <a:lvl6pPr marL="457200" algn="r" rtl="0" fontAlgn="base">
        <a:spcBef>
          <a:spcPct val="0"/>
        </a:spcBef>
        <a:spcAft>
          <a:spcPct val="0"/>
        </a:spcAft>
        <a:defRPr sz="2800" b="1">
          <a:solidFill>
            <a:srgbClr val="00CCFF"/>
          </a:solidFill>
          <a:latin typeface="Courier New" pitchFamily="49" charset="0"/>
          <a:cs typeface="Arial" charset="0"/>
        </a:defRPr>
      </a:lvl6pPr>
      <a:lvl7pPr marL="914400" algn="r" rtl="0" fontAlgn="base">
        <a:spcBef>
          <a:spcPct val="0"/>
        </a:spcBef>
        <a:spcAft>
          <a:spcPct val="0"/>
        </a:spcAft>
        <a:defRPr sz="2800" b="1">
          <a:solidFill>
            <a:srgbClr val="00CCFF"/>
          </a:solidFill>
          <a:latin typeface="Courier New" pitchFamily="49" charset="0"/>
          <a:cs typeface="Arial" charset="0"/>
        </a:defRPr>
      </a:lvl7pPr>
      <a:lvl8pPr marL="1371600" algn="r" rtl="0" fontAlgn="base">
        <a:spcBef>
          <a:spcPct val="0"/>
        </a:spcBef>
        <a:spcAft>
          <a:spcPct val="0"/>
        </a:spcAft>
        <a:defRPr sz="2800" b="1">
          <a:solidFill>
            <a:srgbClr val="00CCFF"/>
          </a:solidFill>
          <a:latin typeface="Courier New" pitchFamily="49" charset="0"/>
          <a:cs typeface="Arial" charset="0"/>
        </a:defRPr>
      </a:lvl8pPr>
      <a:lvl9pPr marL="1828800" algn="r" rtl="0" fontAlgn="base">
        <a:spcBef>
          <a:spcPct val="0"/>
        </a:spcBef>
        <a:spcAft>
          <a:spcPct val="0"/>
        </a:spcAft>
        <a:defRPr sz="2800" b="1">
          <a:solidFill>
            <a:srgbClr val="00CCFF"/>
          </a:solidFill>
          <a:latin typeface="Courier New" pitchFamily="49" charset="0"/>
          <a:cs typeface="Arial" charset="0"/>
        </a:defRPr>
      </a:lvl9pPr>
    </p:titleStyle>
    <p:bodyStyle>
      <a:lvl1pPr marL="342900" indent="-342900" algn="l" rtl="0" fontAlgn="base">
        <a:spcBef>
          <a:spcPct val="20000"/>
        </a:spcBef>
        <a:spcAft>
          <a:spcPct val="0"/>
        </a:spcAft>
        <a:buChar char="•"/>
        <a:defRPr sz="2400" b="1">
          <a:solidFill>
            <a:srgbClr val="A50021"/>
          </a:solidFill>
          <a:latin typeface="+mn-lt"/>
          <a:ea typeface="+mn-ea"/>
          <a:cs typeface="+mn-cs"/>
        </a:defRPr>
      </a:lvl1pPr>
      <a:lvl2pPr marL="742950" indent="-285750" algn="l" rtl="0" fontAlgn="base">
        <a:spcBef>
          <a:spcPct val="20000"/>
        </a:spcBef>
        <a:spcAft>
          <a:spcPct val="0"/>
        </a:spcAft>
        <a:buChar char="–"/>
        <a:defRPr sz="2400" b="1">
          <a:solidFill>
            <a:srgbClr val="A50021"/>
          </a:solidFill>
          <a:latin typeface="+mn-lt"/>
          <a:cs typeface="+mn-cs"/>
        </a:defRPr>
      </a:lvl2pPr>
      <a:lvl3pPr marL="1143000" indent="-228600" algn="l" rtl="0" fontAlgn="base">
        <a:spcBef>
          <a:spcPct val="20000"/>
        </a:spcBef>
        <a:spcAft>
          <a:spcPct val="0"/>
        </a:spcAft>
        <a:buChar char="•"/>
        <a:defRPr sz="2000" b="1">
          <a:solidFill>
            <a:srgbClr val="A50021"/>
          </a:solidFill>
          <a:latin typeface="+mn-lt"/>
          <a:cs typeface="+mn-cs"/>
        </a:defRPr>
      </a:lvl3pPr>
      <a:lvl4pPr marL="1600200" indent="-228600" algn="l" rtl="0" fontAlgn="base">
        <a:spcBef>
          <a:spcPct val="20000"/>
        </a:spcBef>
        <a:spcAft>
          <a:spcPct val="0"/>
        </a:spcAft>
        <a:buChar char="–"/>
        <a:defRPr b="1">
          <a:solidFill>
            <a:srgbClr val="A50021"/>
          </a:solidFill>
          <a:latin typeface="+mn-lt"/>
          <a:cs typeface="+mn-cs"/>
        </a:defRPr>
      </a:lvl4pPr>
      <a:lvl5pPr marL="2057400" indent="-228600" algn="l" rtl="0" fontAlgn="base">
        <a:spcBef>
          <a:spcPct val="20000"/>
        </a:spcBef>
        <a:spcAft>
          <a:spcPct val="0"/>
        </a:spcAft>
        <a:buChar char="»"/>
        <a:defRPr sz="1600" b="1">
          <a:solidFill>
            <a:srgbClr val="A50021"/>
          </a:solidFill>
          <a:latin typeface="+mn-lt"/>
          <a:cs typeface="+mn-cs"/>
        </a:defRPr>
      </a:lvl5pPr>
      <a:lvl6pPr marL="2514600" indent="-228600" algn="l" rtl="0" fontAlgn="base">
        <a:spcBef>
          <a:spcPct val="20000"/>
        </a:spcBef>
        <a:spcAft>
          <a:spcPct val="0"/>
        </a:spcAft>
        <a:buChar char="»"/>
        <a:defRPr sz="1600" b="1">
          <a:solidFill>
            <a:srgbClr val="A50021"/>
          </a:solidFill>
          <a:latin typeface="+mn-lt"/>
          <a:cs typeface="+mn-cs"/>
        </a:defRPr>
      </a:lvl6pPr>
      <a:lvl7pPr marL="2971800" indent="-228600" algn="l" rtl="0" fontAlgn="base">
        <a:spcBef>
          <a:spcPct val="20000"/>
        </a:spcBef>
        <a:spcAft>
          <a:spcPct val="0"/>
        </a:spcAft>
        <a:buChar char="»"/>
        <a:defRPr sz="1600" b="1">
          <a:solidFill>
            <a:srgbClr val="A50021"/>
          </a:solidFill>
          <a:latin typeface="+mn-lt"/>
          <a:cs typeface="+mn-cs"/>
        </a:defRPr>
      </a:lvl7pPr>
      <a:lvl8pPr marL="3429000" indent="-228600" algn="l" rtl="0" fontAlgn="base">
        <a:spcBef>
          <a:spcPct val="20000"/>
        </a:spcBef>
        <a:spcAft>
          <a:spcPct val="0"/>
        </a:spcAft>
        <a:buChar char="»"/>
        <a:defRPr sz="1600" b="1">
          <a:solidFill>
            <a:srgbClr val="A50021"/>
          </a:solidFill>
          <a:latin typeface="+mn-lt"/>
          <a:cs typeface="+mn-cs"/>
        </a:defRPr>
      </a:lvl8pPr>
      <a:lvl9pPr marL="3886200" indent="-228600" algn="l" rtl="0" fontAlgn="base">
        <a:spcBef>
          <a:spcPct val="20000"/>
        </a:spcBef>
        <a:spcAft>
          <a:spcPct val="0"/>
        </a:spcAft>
        <a:buChar char="»"/>
        <a:defRPr sz="1600" b="1">
          <a:solidFill>
            <a:srgbClr val="A5002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64.bin"/><Relationship Id="rId13" Type="http://schemas.openxmlformats.org/officeDocument/2006/relationships/oleObject" Target="../embeddings/oleObject69.bin"/><Relationship Id="rId3" Type="http://schemas.openxmlformats.org/officeDocument/2006/relationships/image" Target="../media/image41.png"/><Relationship Id="rId7" Type="http://schemas.openxmlformats.org/officeDocument/2006/relationships/oleObject" Target="../embeddings/oleObject63.bin"/><Relationship Id="rId12" Type="http://schemas.openxmlformats.org/officeDocument/2006/relationships/oleObject" Target="../embeddings/oleObject68.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2.bin"/><Relationship Id="rId11" Type="http://schemas.openxmlformats.org/officeDocument/2006/relationships/oleObject" Target="../embeddings/oleObject67.bin"/><Relationship Id="rId5" Type="http://schemas.openxmlformats.org/officeDocument/2006/relationships/oleObject" Target="../embeddings/oleObject61.bin"/><Relationship Id="rId10" Type="http://schemas.openxmlformats.org/officeDocument/2006/relationships/oleObject" Target="../embeddings/oleObject66.bin"/><Relationship Id="rId4" Type="http://schemas.openxmlformats.org/officeDocument/2006/relationships/oleObject" Target="../embeddings/oleObject60.bin"/><Relationship Id="rId9" Type="http://schemas.openxmlformats.org/officeDocument/2006/relationships/oleObject" Target="../embeddings/oleObject6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4.bin"/><Relationship Id="rId3" Type="http://schemas.openxmlformats.org/officeDocument/2006/relationships/oleObject" Target="../embeddings/oleObject70.bin"/><Relationship Id="rId7" Type="http://schemas.openxmlformats.org/officeDocument/2006/relationships/oleObject" Target="../embeddings/oleObject73.bin"/><Relationship Id="rId12" Type="http://schemas.openxmlformats.org/officeDocument/2006/relationships/oleObject" Target="../embeddings/oleObject78.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72.bin"/><Relationship Id="rId11" Type="http://schemas.openxmlformats.org/officeDocument/2006/relationships/oleObject" Target="../embeddings/oleObject77.bin"/><Relationship Id="rId5" Type="http://schemas.openxmlformats.org/officeDocument/2006/relationships/image" Target="../media/image51.png"/><Relationship Id="rId10" Type="http://schemas.openxmlformats.org/officeDocument/2006/relationships/oleObject" Target="../embeddings/oleObject76.bin"/><Relationship Id="rId4" Type="http://schemas.openxmlformats.org/officeDocument/2006/relationships/oleObject" Target="../embeddings/oleObject71.bin"/><Relationship Id="rId9" Type="http://schemas.openxmlformats.org/officeDocument/2006/relationships/oleObject" Target="../embeddings/oleObject75.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18" Type="http://schemas.openxmlformats.org/officeDocument/2006/relationships/oleObject" Target="../embeddings/oleObject16.bin"/><Relationship Id="rId26" Type="http://schemas.openxmlformats.org/officeDocument/2006/relationships/oleObject" Target="../embeddings/oleObject24.bin"/><Relationship Id="rId3" Type="http://schemas.openxmlformats.org/officeDocument/2006/relationships/oleObject" Target="../embeddings/oleObject1.bin"/><Relationship Id="rId21" Type="http://schemas.openxmlformats.org/officeDocument/2006/relationships/oleObject" Target="../embeddings/oleObject19.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5" Type="http://schemas.openxmlformats.org/officeDocument/2006/relationships/oleObject" Target="../embeddings/oleObject23.bin"/><Relationship Id="rId2" Type="http://schemas.openxmlformats.org/officeDocument/2006/relationships/slideLayout" Target="../slideLayouts/slideLayout6.xml"/><Relationship Id="rId16" Type="http://schemas.openxmlformats.org/officeDocument/2006/relationships/oleObject" Target="../embeddings/oleObject14.bin"/><Relationship Id="rId20" Type="http://schemas.openxmlformats.org/officeDocument/2006/relationships/oleObject" Target="../embeddings/oleObject18.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24" Type="http://schemas.openxmlformats.org/officeDocument/2006/relationships/oleObject" Target="../embeddings/oleObject22.bin"/><Relationship Id="rId5" Type="http://schemas.openxmlformats.org/officeDocument/2006/relationships/oleObject" Target="../embeddings/oleObject3.bin"/><Relationship Id="rId15" Type="http://schemas.openxmlformats.org/officeDocument/2006/relationships/oleObject" Target="../embeddings/oleObject13.bin"/><Relationship Id="rId23" Type="http://schemas.openxmlformats.org/officeDocument/2006/relationships/oleObject" Target="../embeddings/oleObject21.bin"/><Relationship Id="rId10" Type="http://schemas.openxmlformats.org/officeDocument/2006/relationships/oleObject" Target="../embeddings/oleObject8.bin"/><Relationship Id="rId19" Type="http://schemas.openxmlformats.org/officeDocument/2006/relationships/oleObject" Target="../embeddings/oleObject17.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 Id="rId22" Type="http://schemas.openxmlformats.org/officeDocument/2006/relationships/oleObject" Target="../embeddings/oleObject20.bin"/><Relationship Id="rId27" Type="http://schemas.openxmlformats.org/officeDocument/2006/relationships/oleObject" Target="../embeddings/oleObject25.bin"/></Relationships>
</file>

<file path=ppt/slides/_rels/slide20.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12"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29.bin"/><Relationship Id="rId11" Type="http://schemas.openxmlformats.org/officeDocument/2006/relationships/oleObject" Target="../embeddings/oleObject34.bin"/><Relationship Id="rId5" Type="http://schemas.openxmlformats.org/officeDocument/2006/relationships/oleObject" Target="../embeddings/oleObject28.bin"/><Relationship Id="rId10" Type="http://schemas.openxmlformats.org/officeDocument/2006/relationships/oleObject" Target="../embeddings/oleObject33.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6.bin"/><Relationship Id="rId18" Type="http://schemas.openxmlformats.org/officeDocument/2006/relationships/oleObject" Target="../embeddings/oleObject51.bin"/><Relationship Id="rId26" Type="http://schemas.openxmlformats.org/officeDocument/2006/relationships/oleObject" Target="../embeddings/oleObject59.bin"/><Relationship Id="rId3" Type="http://schemas.openxmlformats.org/officeDocument/2006/relationships/oleObject" Target="../embeddings/oleObject36.bin"/><Relationship Id="rId21" Type="http://schemas.openxmlformats.org/officeDocument/2006/relationships/oleObject" Target="../embeddings/oleObject54.bin"/><Relationship Id="rId7" Type="http://schemas.openxmlformats.org/officeDocument/2006/relationships/oleObject" Target="../embeddings/oleObject40.bin"/><Relationship Id="rId12" Type="http://schemas.openxmlformats.org/officeDocument/2006/relationships/oleObject" Target="../embeddings/oleObject45.bin"/><Relationship Id="rId17" Type="http://schemas.openxmlformats.org/officeDocument/2006/relationships/oleObject" Target="../embeddings/oleObject50.bin"/><Relationship Id="rId25" Type="http://schemas.openxmlformats.org/officeDocument/2006/relationships/oleObject" Target="../embeddings/oleObject58.bin"/><Relationship Id="rId2" Type="http://schemas.openxmlformats.org/officeDocument/2006/relationships/slideLayout" Target="../slideLayouts/slideLayout6.xml"/><Relationship Id="rId16" Type="http://schemas.openxmlformats.org/officeDocument/2006/relationships/oleObject" Target="../embeddings/oleObject49.bin"/><Relationship Id="rId20" Type="http://schemas.openxmlformats.org/officeDocument/2006/relationships/oleObject" Target="../embeddings/oleObject53.bin"/><Relationship Id="rId1" Type="http://schemas.openxmlformats.org/officeDocument/2006/relationships/vmlDrawing" Target="../drawings/vmlDrawing3.vml"/><Relationship Id="rId6" Type="http://schemas.openxmlformats.org/officeDocument/2006/relationships/oleObject" Target="../embeddings/oleObject39.bin"/><Relationship Id="rId11" Type="http://schemas.openxmlformats.org/officeDocument/2006/relationships/oleObject" Target="../embeddings/oleObject44.bin"/><Relationship Id="rId24" Type="http://schemas.openxmlformats.org/officeDocument/2006/relationships/oleObject" Target="../embeddings/oleObject57.bin"/><Relationship Id="rId5" Type="http://schemas.openxmlformats.org/officeDocument/2006/relationships/oleObject" Target="../embeddings/oleObject38.bin"/><Relationship Id="rId15" Type="http://schemas.openxmlformats.org/officeDocument/2006/relationships/oleObject" Target="../embeddings/oleObject48.bin"/><Relationship Id="rId23" Type="http://schemas.openxmlformats.org/officeDocument/2006/relationships/oleObject" Target="../embeddings/oleObject56.bin"/><Relationship Id="rId10" Type="http://schemas.openxmlformats.org/officeDocument/2006/relationships/oleObject" Target="../embeddings/oleObject43.bin"/><Relationship Id="rId19" Type="http://schemas.openxmlformats.org/officeDocument/2006/relationships/oleObject" Target="../embeddings/oleObject52.bin"/><Relationship Id="rId4" Type="http://schemas.openxmlformats.org/officeDocument/2006/relationships/oleObject" Target="../embeddings/oleObject37.bin"/><Relationship Id="rId9" Type="http://schemas.openxmlformats.org/officeDocument/2006/relationships/oleObject" Target="../embeddings/oleObject42.bin"/><Relationship Id="rId14" Type="http://schemas.openxmlformats.org/officeDocument/2006/relationships/oleObject" Target="../embeddings/oleObject47.bin"/><Relationship Id="rId22" Type="http://schemas.openxmlformats.org/officeDocument/2006/relationships/oleObject" Target="../embeddings/oleObject55.bin"/></Relationships>
</file>

<file path=ppt/slides/_rels/slide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subTitle" idx="1"/>
          </p:nvPr>
        </p:nvSpPr>
        <p:spPr bwMode="auto">
          <a:xfrm>
            <a:off x="7104063" y="3429000"/>
            <a:ext cx="2544762" cy="503238"/>
          </a:xfrm>
          <a:prstGeom prst="rect">
            <a:avLst/>
          </a:prstGeom>
          <a:noFill/>
          <a:ln>
            <a:miter lim="800000"/>
            <a:headEnd/>
            <a:tailEnd/>
          </a:ln>
        </p:spPr>
        <p:txBody>
          <a:bodyPr/>
          <a:lstStyle/>
          <a:p>
            <a:pPr marL="0" indent="0" algn="r">
              <a:buFontTx/>
              <a:buNone/>
            </a:pPr>
            <a:r>
              <a:rPr lang="en-US" sz="2000">
                <a:solidFill>
                  <a:srgbClr val="009900"/>
                </a:solidFill>
              </a:rPr>
              <a:t>Anurag Nigam</a:t>
            </a:r>
          </a:p>
        </p:txBody>
      </p:sp>
      <p:sp>
        <p:nvSpPr>
          <p:cNvPr id="13318" name="Rectangle 6"/>
          <p:cNvSpPr>
            <a:spLocks noGrp="1" noChangeArrowheads="1"/>
          </p:cNvSpPr>
          <p:nvPr>
            <p:ph type="ctrTitle"/>
          </p:nvPr>
        </p:nvSpPr>
        <p:spPr/>
        <p:txBody>
          <a:bodyPr/>
          <a:lstStyle/>
          <a:p>
            <a:r>
              <a:rPr lang="en-US" dirty="0" smtClean="0"/>
              <a:t>MMIC Design Flow</a:t>
            </a:r>
            <a:endParaRPr lang="en-US" dirty="0"/>
          </a:p>
        </p:txBody>
      </p:sp>
      <p:pic>
        <p:nvPicPr>
          <p:cNvPr id="6" name="Picture 5" descr="Discussion.jpg"/>
          <p:cNvPicPr>
            <a:picLocks noChangeAspect="1"/>
          </p:cNvPicPr>
          <p:nvPr/>
        </p:nvPicPr>
        <p:blipFill>
          <a:blip r:embed="rId2"/>
          <a:stretch>
            <a:fillRect/>
          </a:stretch>
        </p:blipFill>
        <p:spPr>
          <a:xfrm>
            <a:off x="304800" y="4343400"/>
            <a:ext cx="3260461" cy="2171700"/>
          </a:xfrm>
          <a:prstGeom prst="rect">
            <a:avLst/>
          </a:prstGeom>
          <a:ln w="19050">
            <a:solidFill>
              <a:srgbClr val="3399FF"/>
            </a:solidFill>
          </a:ln>
        </p:spPr>
      </p:pic>
      <p:pic>
        <p:nvPicPr>
          <p:cNvPr id="7" name="Picture 6" descr="wIREbond1.jpg"/>
          <p:cNvPicPr>
            <a:picLocks noChangeAspect="1"/>
          </p:cNvPicPr>
          <p:nvPr/>
        </p:nvPicPr>
        <p:blipFill>
          <a:blip r:embed="rId3"/>
          <a:srcRect l="4854" t="9959" r="5825" b="8714"/>
          <a:stretch>
            <a:fillRect/>
          </a:stretch>
        </p:blipFill>
        <p:spPr>
          <a:xfrm>
            <a:off x="2857500" y="3505200"/>
            <a:ext cx="3505200" cy="1866900"/>
          </a:xfrm>
          <a:prstGeom prst="rect">
            <a:avLst/>
          </a:prstGeom>
          <a:ln w="19050">
            <a:solidFill>
              <a:srgbClr val="3399FF"/>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UMS PH 15 Process- Substrate Via</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10</a:t>
            </a:fld>
            <a:endParaRPr lang="en-US"/>
          </a:p>
        </p:txBody>
      </p:sp>
      <p:pic>
        <p:nvPicPr>
          <p:cNvPr id="36867" name="Picture 3" descr="Screenshot Studio capture #348"/>
          <p:cNvPicPr>
            <a:picLocks noChangeAspect="1" noChangeArrowheads="1"/>
          </p:cNvPicPr>
          <p:nvPr/>
        </p:nvPicPr>
        <p:blipFill>
          <a:blip r:embed="rId2"/>
          <a:srcRect/>
          <a:stretch>
            <a:fillRect/>
          </a:stretch>
        </p:blipFill>
        <p:spPr bwMode="auto">
          <a:xfrm>
            <a:off x="5372100" y="2667000"/>
            <a:ext cx="3790950" cy="1266825"/>
          </a:xfrm>
          <a:prstGeom prst="rect">
            <a:avLst/>
          </a:prstGeom>
          <a:noFill/>
        </p:spPr>
      </p:pic>
      <p:sp>
        <p:nvSpPr>
          <p:cNvPr id="69" name="TextBox 68"/>
          <p:cNvSpPr txBox="1"/>
          <p:nvPr/>
        </p:nvSpPr>
        <p:spPr>
          <a:xfrm>
            <a:off x="2247900" y="4000500"/>
            <a:ext cx="6558334" cy="1169551"/>
          </a:xfrm>
          <a:prstGeom prst="rect">
            <a:avLst/>
          </a:prstGeom>
          <a:noFill/>
        </p:spPr>
        <p:txBody>
          <a:bodyPr wrap="none" rtlCol="0">
            <a:spAutoFit/>
          </a:bodyPr>
          <a:lstStyle/>
          <a:p>
            <a:r>
              <a:rPr lang="en-US" sz="1400" b="1" dirty="0" smtClean="0">
                <a:solidFill>
                  <a:srgbClr val="00B0F0"/>
                </a:solidFill>
                <a:latin typeface="Arial Narrow" pitchFamily="34" charset="0"/>
              </a:rPr>
              <a:t>First Step in design at microwave frequency is to </a:t>
            </a:r>
            <a:r>
              <a:rPr lang="en-US" sz="1400" b="1" dirty="0" smtClean="0">
                <a:solidFill>
                  <a:srgbClr val="960000"/>
                </a:solidFill>
                <a:latin typeface="Arial Narrow" pitchFamily="34" charset="0"/>
              </a:rPr>
              <a:t>determine Substrate Via Inductance</a:t>
            </a:r>
          </a:p>
          <a:p>
            <a:endParaRPr lang="en-US" sz="1400" b="1" dirty="0" smtClean="0">
              <a:solidFill>
                <a:srgbClr val="00B0F0"/>
              </a:solidFill>
              <a:latin typeface="Arial Narrow" pitchFamily="34" charset="0"/>
            </a:endParaRPr>
          </a:p>
          <a:p>
            <a:r>
              <a:rPr lang="en-US" sz="1400" b="1" dirty="0" smtClean="0">
                <a:solidFill>
                  <a:srgbClr val="00B0F0"/>
                </a:solidFill>
                <a:latin typeface="Arial Narrow" pitchFamily="34" charset="0"/>
              </a:rPr>
              <a:t>First Effort to setup EM Simulation is ADS is to </a:t>
            </a:r>
            <a:r>
              <a:rPr lang="en-US" sz="1400" b="1" dirty="0" smtClean="0">
                <a:solidFill>
                  <a:srgbClr val="960000"/>
                </a:solidFill>
                <a:latin typeface="Arial Narrow" pitchFamily="34" charset="0"/>
              </a:rPr>
              <a:t>define Metal Stack</a:t>
            </a:r>
          </a:p>
          <a:p>
            <a:endParaRPr lang="en-US" sz="1400" b="1" dirty="0" smtClean="0">
              <a:solidFill>
                <a:srgbClr val="00B0F0"/>
              </a:solidFill>
              <a:latin typeface="Arial Narrow" pitchFamily="34" charset="0"/>
            </a:endParaRPr>
          </a:p>
          <a:p>
            <a:r>
              <a:rPr lang="en-US" sz="1400" b="1" dirty="0" smtClean="0">
                <a:solidFill>
                  <a:srgbClr val="00B0F0"/>
                </a:solidFill>
                <a:latin typeface="Arial Narrow" pitchFamily="34" charset="0"/>
              </a:rPr>
              <a:t>We have to inspect other components to have complete idea of </a:t>
            </a:r>
            <a:r>
              <a:rPr lang="en-US" sz="1400" b="1" dirty="0" smtClean="0">
                <a:solidFill>
                  <a:srgbClr val="960000"/>
                </a:solidFill>
                <a:latin typeface="Arial Narrow" pitchFamily="34" charset="0"/>
              </a:rPr>
              <a:t>Substrate Definition in ADS</a:t>
            </a:r>
            <a:endParaRPr lang="en-US" sz="1400" b="1" dirty="0">
              <a:solidFill>
                <a:srgbClr val="960000"/>
              </a:solidFill>
              <a:latin typeface="Arial Narrow" pitchFamily="34" charset="0"/>
            </a:endParaRPr>
          </a:p>
        </p:txBody>
      </p:sp>
      <p:grpSp>
        <p:nvGrpSpPr>
          <p:cNvPr id="66" name="Group 65"/>
          <p:cNvGrpSpPr/>
          <p:nvPr/>
        </p:nvGrpSpPr>
        <p:grpSpPr>
          <a:xfrm>
            <a:off x="510122" y="873323"/>
            <a:ext cx="3051532" cy="3282554"/>
            <a:chOff x="510122" y="685800"/>
            <a:chExt cx="3051532" cy="3282554"/>
          </a:xfrm>
        </p:grpSpPr>
        <p:grpSp>
          <p:nvGrpSpPr>
            <p:cNvPr id="63" name="Group 62"/>
            <p:cNvGrpSpPr/>
            <p:nvPr/>
          </p:nvGrpSpPr>
          <p:grpSpPr>
            <a:xfrm>
              <a:off x="800100" y="762000"/>
              <a:ext cx="1638300" cy="1638300"/>
              <a:chOff x="3810000" y="952500"/>
              <a:chExt cx="1638300" cy="1638300"/>
            </a:xfrm>
          </p:grpSpPr>
          <p:grpSp>
            <p:nvGrpSpPr>
              <p:cNvPr id="58" name="Group 57"/>
              <p:cNvGrpSpPr/>
              <p:nvPr/>
            </p:nvGrpSpPr>
            <p:grpSpPr>
              <a:xfrm>
                <a:off x="3886200" y="1028700"/>
                <a:ext cx="1562100" cy="1562100"/>
                <a:chOff x="2781300" y="838200"/>
                <a:chExt cx="1562100" cy="1562100"/>
              </a:xfrm>
            </p:grpSpPr>
            <p:sp>
              <p:nvSpPr>
                <p:cNvPr id="45" name="Rectangle 44"/>
                <p:cNvSpPr/>
                <p:nvPr/>
              </p:nvSpPr>
              <p:spPr>
                <a:xfrm>
                  <a:off x="2781300" y="838200"/>
                  <a:ext cx="1562100" cy="1562100"/>
                </a:xfrm>
                <a:prstGeom prst="rect">
                  <a:avLst/>
                </a:prstGeom>
                <a:solidFill>
                  <a:srgbClr val="D7F7F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895600" y="952500"/>
                  <a:ext cx="1333500" cy="1295400"/>
                </a:xfrm>
                <a:prstGeom prst="rect">
                  <a:avLst/>
                </a:prstGeom>
                <a:solidFill>
                  <a:srgbClr val="FFC00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009900" y="1066800"/>
                  <a:ext cx="1104900" cy="1066800"/>
                </a:xfrm>
                <a:prstGeom prst="rect">
                  <a:avLst/>
                </a:prstGeom>
                <a:solidFill>
                  <a:schemeClr val="accent2">
                    <a:lumMod val="40000"/>
                    <a:lumOff val="60000"/>
                  </a:schemeClr>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276600" y="1295400"/>
                  <a:ext cx="571500" cy="609600"/>
                </a:xfrm>
                <a:prstGeom prst="rect">
                  <a:avLst/>
                </a:prstGeom>
                <a:solidFill>
                  <a:srgbClr val="CCCC00"/>
                </a:solidFill>
                <a:ln w="6350">
                  <a:solidFill>
                    <a:srgbClr val="177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p:cNvSpPr txBox="1"/>
              <p:nvPr/>
            </p:nvSpPr>
            <p:spPr>
              <a:xfrm>
                <a:off x="3810000" y="952500"/>
                <a:ext cx="399468" cy="307777"/>
              </a:xfrm>
              <a:prstGeom prst="rect">
                <a:avLst/>
              </a:prstGeom>
              <a:noFill/>
            </p:spPr>
            <p:txBody>
              <a:bodyPr wrap="none" rtlCol="0">
                <a:spAutoFit/>
              </a:bodyPr>
              <a:lstStyle/>
              <a:p>
                <a:r>
                  <a:rPr lang="en-US" sz="1400" b="1" dirty="0" smtClean="0">
                    <a:solidFill>
                      <a:srgbClr val="C00000"/>
                    </a:solidFill>
                    <a:latin typeface="+mj-lt"/>
                  </a:rPr>
                  <a:t>EL</a:t>
                </a:r>
                <a:endParaRPr lang="en-US" sz="1400" b="1" dirty="0">
                  <a:solidFill>
                    <a:srgbClr val="C00000"/>
                  </a:solidFill>
                  <a:latin typeface="+mj-lt"/>
                </a:endParaRPr>
              </a:p>
            </p:txBody>
          </p:sp>
          <p:sp>
            <p:nvSpPr>
              <p:cNvPr id="60" name="TextBox 59"/>
              <p:cNvSpPr txBox="1"/>
              <p:nvPr/>
            </p:nvSpPr>
            <p:spPr>
              <a:xfrm>
                <a:off x="4065130" y="1219200"/>
                <a:ext cx="506870" cy="307777"/>
              </a:xfrm>
              <a:prstGeom prst="rect">
                <a:avLst/>
              </a:prstGeom>
              <a:noFill/>
            </p:spPr>
            <p:txBody>
              <a:bodyPr wrap="none" rtlCol="0">
                <a:spAutoFit/>
              </a:bodyPr>
              <a:lstStyle/>
              <a:p>
                <a:r>
                  <a:rPr lang="en-US" sz="1400" b="1" dirty="0" smtClean="0">
                    <a:solidFill>
                      <a:srgbClr val="C00000"/>
                    </a:solidFill>
                    <a:latin typeface="+mj-lt"/>
                  </a:rPr>
                  <a:t>DPC</a:t>
                </a:r>
                <a:endParaRPr lang="en-US" sz="1400" b="1" dirty="0">
                  <a:solidFill>
                    <a:srgbClr val="C00000"/>
                  </a:solidFill>
                  <a:latin typeface="+mj-lt"/>
                </a:endParaRPr>
              </a:p>
            </p:txBody>
          </p:sp>
          <p:sp>
            <p:nvSpPr>
              <p:cNvPr id="62" name="TextBox 61"/>
              <p:cNvSpPr txBox="1"/>
              <p:nvPr/>
            </p:nvSpPr>
            <p:spPr>
              <a:xfrm>
                <a:off x="4305300" y="1485900"/>
                <a:ext cx="399468" cy="307777"/>
              </a:xfrm>
              <a:prstGeom prst="rect">
                <a:avLst/>
              </a:prstGeom>
              <a:noFill/>
            </p:spPr>
            <p:txBody>
              <a:bodyPr wrap="none" rtlCol="0">
                <a:spAutoFit/>
              </a:bodyPr>
              <a:lstStyle/>
              <a:p>
                <a:r>
                  <a:rPr lang="en-US" sz="1400" b="1" dirty="0" smtClean="0">
                    <a:solidFill>
                      <a:srgbClr val="00B0F0"/>
                    </a:solidFill>
                    <a:latin typeface="+mj-lt"/>
                  </a:rPr>
                  <a:t>TR</a:t>
                </a:r>
                <a:endParaRPr lang="en-US" sz="1400" b="1" dirty="0">
                  <a:solidFill>
                    <a:srgbClr val="00B0F0"/>
                  </a:solidFill>
                  <a:latin typeface="+mj-lt"/>
                </a:endParaRPr>
              </a:p>
            </p:txBody>
          </p:sp>
        </p:grpSp>
        <p:grpSp>
          <p:nvGrpSpPr>
            <p:cNvPr id="73" name="Group 72"/>
            <p:cNvGrpSpPr/>
            <p:nvPr/>
          </p:nvGrpSpPr>
          <p:grpSpPr>
            <a:xfrm>
              <a:off x="510122" y="1905000"/>
              <a:ext cx="3051532" cy="2063354"/>
              <a:chOff x="510122" y="1905000"/>
              <a:chExt cx="3051532" cy="2063354"/>
            </a:xfrm>
          </p:grpSpPr>
          <p:grpSp>
            <p:nvGrpSpPr>
              <p:cNvPr id="68" name="Group 67"/>
              <p:cNvGrpSpPr/>
              <p:nvPr/>
            </p:nvGrpSpPr>
            <p:grpSpPr>
              <a:xfrm>
                <a:off x="510122" y="1905000"/>
                <a:ext cx="2880778" cy="2063354"/>
                <a:chOff x="190500" y="1905000"/>
                <a:chExt cx="2880778" cy="2063354"/>
              </a:xfrm>
            </p:grpSpPr>
            <p:grpSp>
              <p:nvGrpSpPr>
                <p:cNvPr id="47" name="Group 46"/>
                <p:cNvGrpSpPr/>
                <p:nvPr/>
              </p:nvGrpSpPr>
              <p:grpSpPr>
                <a:xfrm>
                  <a:off x="190500" y="1905000"/>
                  <a:ext cx="2286000" cy="1562100"/>
                  <a:chOff x="190500" y="1905000"/>
                  <a:chExt cx="2286000" cy="1562100"/>
                </a:xfrm>
              </p:grpSpPr>
              <p:grpSp>
                <p:nvGrpSpPr>
                  <p:cNvPr id="28" name="Group 27"/>
                  <p:cNvGrpSpPr/>
                  <p:nvPr/>
                </p:nvGrpSpPr>
                <p:grpSpPr>
                  <a:xfrm>
                    <a:off x="190500" y="2547534"/>
                    <a:ext cx="2286000" cy="919566"/>
                    <a:chOff x="190500" y="2547534"/>
                    <a:chExt cx="2286000" cy="919566"/>
                  </a:xfrm>
                </p:grpSpPr>
                <p:sp>
                  <p:nvSpPr>
                    <p:cNvPr id="26" name="Rectangle 25"/>
                    <p:cNvSpPr/>
                    <p:nvPr/>
                  </p:nvSpPr>
                  <p:spPr>
                    <a:xfrm>
                      <a:off x="190500" y="3086100"/>
                      <a:ext cx="2286000" cy="381000"/>
                    </a:xfrm>
                    <a:prstGeom prst="rect">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90500" y="3048000"/>
                      <a:ext cx="2286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p:cNvSpPr/>
                    <p:nvPr/>
                  </p:nvSpPr>
                  <p:spPr>
                    <a:xfrm>
                      <a:off x="495300" y="2857500"/>
                      <a:ext cx="1676400" cy="114300"/>
                    </a:xfrm>
                    <a:prstGeom prst="trapezoi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0500" y="2971800"/>
                      <a:ext cx="2286000" cy="7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71500" y="2857500"/>
                      <a:ext cx="1524000" cy="1905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3400" y="2971800"/>
                      <a:ext cx="1600200" cy="45719"/>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0500" y="3002281"/>
                      <a:ext cx="2286000" cy="45719"/>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687092" y="2547534"/>
                      <a:ext cx="1294108" cy="346129"/>
                    </a:xfrm>
                    <a:custGeom>
                      <a:avLst/>
                      <a:gdLst>
                        <a:gd name="connsiteX0" fmla="*/ 113654 w 1291525"/>
                        <a:gd name="connsiteY0" fmla="*/ 346129 h 346129"/>
                        <a:gd name="connsiteX1" fmla="*/ 87823 w 1291525"/>
                        <a:gd name="connsiteY1" fmla="*/ 206644 h 346129"/>
                        <a:gd name="connsiteX2" fmla="*/ 36162 w 1291525"/>
                        <a:gd name="connsiteY2" fmla="*/ 72325 h 346129"/>
                        <a:gd name="connsiteX3" fmla="*/ 0 w 1291525"/>
                        <a:gd name="connsiteY3" fmla="*/ 0 h 346129"/>
                        <a:gd name="connsiteX4" fmla="*/ 1291525 w 1291525"/>
                        <a:gd name="connsiteY4" fmla="*/ 0 h 346129"/>
                        <a:gd name="connsiteX5" fmla="*/ 1239864 w 1291525"/>
                        <a:gd name="connsiteY5" fmla="*/ 129152 h 346129"/>
                        <a:gd name="connsiteX6" fmla="*/ 1219200 w 1291525"/>
                        <a:gd name="connsiteY6" fmla="*/ 180813 h 346129"/>
                        <a:gd name="connsiteX7" fmla="*/ 1183037 w 1291525"/>
                        <a:gd name="connsiteY7" fmla="*/ 304800 h 346129"/>
                        <a:gd name="connsiteX8" fmla="*/ 1172705 w 1291525"/>
                        <a:gd name="connsiteY8" fmla="*/ 346129 h 346129"/>
                        <a:gd name="connsiteX9" fmla="*/ 113654 w 1291525"/>
                        <a:gd name="connsiteY9" fmla="*/ 346129 h 34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1525" h="346129">
                          <a:moveTo>
                            <a:pt x="113654" y="346129"/>
                          </a:moveTo>
                          <a:lnTo>
                            <a:pt x="87823" y="206644"/>
                          </a:lnTo>
                          <a:lnTo>
                            <a:pt x="36162" y="72325"/>
                          </a:lnTo>
                          <a:lnTo>
                            <a:pt x="0" y="0"/>
                          </a:lnTo>
                          <a:lnTo>
                            <a:pt x="1291525" y="0"/>
                          </a:lnTo>
                          <a:lnTo>
                            <a:pt x="1239864" y="129152"/>
                          </a:lnTo>
                          <a:lnTo>
                            <a:pt x="1219200" y="180813"/>
                          </a:lnTo>
                          <a:lnTo>
                            <a:pt x="1183037" y="304800"/>
                          </a:lnTo>
                          <a:lnTo>
                            <a:pt x="1172705" y="346129"/>
                          </a:lnTo>
                          <a:lnTo>
                            <a:pt x="113654" y="346129"/>
                          </a:lnTo>
                          <a:close/>
                        </a:path>
                      </a:pathLst>
                    </a:custGeom>
                    <a:solidFill>
                      <a:srgbClr val="FFC000"/>
                    </a:solidFill>
                    <a:ln w="6350">
                      <a:solidFill>
                        <a:srgbClr val="C49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1500" y="2971800"/>
                      <a:ext cx="1524000" cy="76200"/>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1500" y="2895600"/>
                      <a:ext cx="1524000" cy="76200"/>
                    </a:xfrm>
                    <a:prstGeom prst="rect">
                      <a:avLst/>
                    </a:prstGeom>
                    <a:solidFill>
                      <a:srgbClr val="0099FF"/>
                    </a:solid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a:off x="914400" y="3048000"/>
                      <a:ext cx="800100" cy="381000"/>
                    </a:xfrm>
                    <a:prstGeom prst="trapezoid">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rapezoid 26"/>
                    <p:cNvSpPr/>
                    <p:nvPr/>
                  </p:nvSpPr>
                  <p:spPr>
                    <a:xfrm>
                      <a:off x="952500" y="3086100"/>
                      <a:ext cx="723900" cy="381000"/>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2" name="Straight Connector 31"/>
                  <p:cNvCxnSpPr/>
                  <p:nvPr/>
                </p:nvCxnSpPr>
                <p:spPr>
                  <a:xfrm rot="5400000">
                    <a:off x="366972" y="2552700"/>
                    <a:ext cx="6088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699678" y="2551906"/>
                    <a:ext cx="6088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528228" y="2494756"/>
                    <a:ext cx="7231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24122" y="2494756"/>
                    <a:ext cx="723106"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91169" y="2628503"/>
                    <a:ext cx="532606"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870731" y="2647553"/>
                    <a:ext cx="494506"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480081" y="2476103"/>
                    <a:ext cx="1143000"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052375" y="2476103"/>
                    <a:ext cx="1143000" cy="7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p:cNvCxnSpPr>
                  <a:stCxn id="16" idx="6"/>
                </p:cNvCxnSpPr>
                <p:nvPr/>
              </p:nvCxnSpPr>
              <p:spPr>
                <a:xfrm flipV="1">
                  <a:off x="1908730" y="2476500"/>
                  <a:ext cx="682070" cy="25184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514600" y="2324100"/>
                  <a:ext cx="364202" cy="307777"/>
                </a:xfrm>
                <a:prstGeom prst="rect">
                  <a:avLst/>
                </a:prstGeom>
                <a:noFill/>
              </p:spPr>
              <p:txBody>
                <a:bodyPr wrap="none" rtlCol="0">
                  <a:spAutoFit/>
                </a:bodyPr>
                <a:lstStyle/>
                <a:p>
                  <a:r>
                    <a:rPr lang="en-US" sz="1400" dirty="0" smtClean="0">
                      <a:latin typeface="Arial Narrow" pitchFamily="34" charset="0"/>
                    </a:rPr>
                    <a:t>EL</a:t>
                  </a:r>
                  <a:endParaRPr lang="en-US" sz="1400" dirty="0">
                    <a:latin typeface="Arial Narrow" pitchFamily="34" charset="0"/>
                  </a:endParaRPr>
                </a:p>
              </p:txBody>
            </p:sp>
            <p:cxnSp>
              <p:nvCxnSpPr>
                <p:cNvPr id="51" name="Straight Arrow Connector 50"/>
                <p:cNvCxnSpPr/>
                <p:nvPr/>
              </p:nvCxnSpPr>
              <p:spPr>
                <a:xfrm flipV="1">
                  <a:off x="1752600" y="2743200"/>
                  <a:ext cx="495300" cy="13606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171700" y="2587823"/>
                  <a:ext cx="494046" cy="307777"/>
                </a:xfrm>
                <a:prstGeom prst="rect">
                  <a:avLst/>
                </a:prstGeom>
                <a:noFill/>
              </p:spPr>
              <p:txBody>
                <a:bodyPr wrap="none" rtlCol="0">
                  <a:spAutoFit/>
                </a:bodyPr>
                <a:lstStyle/>
                <a:p>
                  <a:r>
                    <a:rPr lang="en-US" sz="1400" dirty="0" smtClean="0">
                      <a:latin typeface="Arial Narrow" pitchFamily="34" charset="0"/>
                    </a:rPr>
                    <a:t>DPC</a:t>
                  </a:r>
                  <a:endParaRPr lang="en-US" sz="1400" dirty="0">
                    <a:latin typeface="Arial Narrow" pitchFamily="34" charset="0"/>
                  </a:endParaRPr>
                </a:p>
              </p:txBody>
            </p:sp>
            <p:cxnSp>
              <p:nvCxnSpPr>
                <p:cNvPr id="54" name="Straight Arrow Connector 53"/>
                <p:cNvCxnSpPr>
                  <a:stCxn id="74" idx="1"/>
                </p:cNvCxnSpPr>
                <p:nvPr/>
              </p:nvCxnSpPr>
              <p:spPr>
                <a:xfrm rot="10800000" flipH="1" flipV="1">
                  <a:off x="1013877" y="3483977"/>
                  <a:ext cx="36359" cy="25279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61478" y="3660577"/>
                  <a:ext cx="380232" cy="307777"/>
                </a:xfrm>
                <a:prstGeom prst="rect">
                  <a:avLst/>
                </a:prstGeom>
                <a:noFill/>
              </p:spPr>
              <p:txBody>
                <a:bodyPr wrap="none" rtlCol="0">
                  <a:spAutoFit/>
                </a:bodyPr>
                <a:lstStyle/>
                <a:p>
                  <a:r>
                    <a:rPr lang="en-US" sz="1400" dirty="0" smtClean="0">
                      <a:latin typeface="Arial Narrow" pitchFamily="34" charset="0"/>
                    </a:rPr>
                    <a:t>TR</a:t>
                  </a:r>
                  <a:endParaRPr lang="en-US" sz="1400" dirty="0">
                    <a:latin typeface="Arial Narrow" pitchFamily="34" charset="0"/>
                  </a:endParaRPr>
                </a:p>
              </p:txBody>
            </p:sp>
            <p:cxnSp>
              <p:nvCxnSpPr>
                <p:cNvPr id="61" name="Straight Arrow Connector 60"/>
                <p:cNvCxnSpPr/>
                <p:nvPr/>
              </p:nvCxnSpPr>
              <p:spPr>
                <a:xfrm>
                  <a:off x="2019300" y="2933700"/>
                  <a:ext cx="6477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590800" y="2778323"/>
                  <a:ext cx="372218" cy="307777"/>
                </a:xfrm>
                <a:prstGeom prst="rect">
                  <a:avLst/>
                </a:prstGeom>
                <a:noFill/>
              </p:spPr>
              <p:txBody>
                <a:bodyPr wrap="none" rtlCol="0">
                  <a:spAutoFit/>
                </a:bodyPr>
                <a:lstStyle/>
                <a:p>
                  <a:r>
                    <a:rPr lang="en-US" sz="1400" dirty="0" smtClean="0">
                      <a:latin typeface="Arial Narrow" pitchFamily="34" charset="0"/>
                    </a:rPr>
                    <a:t>N1</a:t>
                  </a:r>
                  <a:endParaRPr lang="en-US" sz="1400" dirty="0">
                    <a:latin typeface="Arial Narrow" pitchFamily="34" charset="0"/>
                  </a:endParaRPr>
                </a:p>
              </p:txBody>
            </p:sp>
            <p:cxnSp>
              <p:nvCxnSpPr>
                <p:cNvPr id="65" name="Straight Arrow Connector 64"/>
                <p:cNvCxnSpPr/>
                <p:nvPr/>
              </p:nvCxnSpPr>
              <p:spPr>
                <a:xfrm>
                  <a:off x="2019300" y="3009900"/>
                  <a:ext cx="723900" cy="2286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667000" y="3083123"/>
                  <a:ext cx="404278" cy="307777"/>
                </a:xfrm>
                <a:prstGeom prst="rect">
                  <a:avLst/>
                </a:prstGeom>
                <a:noFill/>
              </p:spPr>
              <p:txBody>
                <a:bodyPr wrap="none" rtlCol="0">
                  <a:spAutoFit/>
                </a:bodyPr>
                <a:lstStyle/>
                <a:p>
                  <a:r>
                    <a:rPr lang="en-US" sz="1400" dirty="0" smtClean="0">
                      <a:latin typeface="Arial Narrow" pitchFamily="34" charset="0"/>
                    </a:rPr>
                    <a:t>CO</a:t>
                  </a:r>
                  <a:endParaRPr lang="en-US" sz="1400" dirty="0">
                    <a:latin typeface="Arial Narrow" pitchFamily="34" charset="0"/>
                  </a:endParaRPr>
                </a:p>
              </p:txBody>
            </p:sp>
          </p:grpSp>
          <p:cxnSp>
            <p:nvCxnSpPr>
              <p:cNvPr id="70" name="Straight Arrow Connector 69"/>
              <p:cNvCxnSpPr/>
              <p:nvPr/>
            </p:nvCxnSpPr>
            <p:spPr>
              <a:xfrm>
                <a:off x="2590800" y="3276600"/>
                <a:ext cx="495300"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009900" y="3276600"/>
                <a:ext cx="551754" cy="307777"/>
              </a:xfrm>
              <a:prstGeom prst="rect">
                <a:avLst/>
              </a:prstGeom>
              <a:noFill/>
            </p:spPr>
            <p:txBody>
              <a:bodyPr wrap="none" rtlCol="0">
                <a:spAutoFit/>
              </a:bodyPr>
              <a:lstStyle/>
              <a:p>
                <a:r>
                  <a:rPr lang="en-US" sz="1400" dirty="0" smtClean="0">
                    <a:latin typeface="Arial Narrow" pitchFamily="34" charset="0"/>
                  </a:rPr>
                  <a:t>GaAs</a:t>
                </a:r>
                <a:endParaRPr lang="en-US" sz="1400" dirty="0">
                  <a:latin typeface="Arial Narrow" pitchFamily="34" charset="0"/>
                </a:endParaRPr>
              </a:p>
            </p:txBody>
          </p:sp>
        </p:grpSp>
        <p:sp>
          <p:nvSpPr>
            <p:cNvPr id="56" name="TextBox 55"/>
            <p:cNvSpPr txBox="1"/>
            <p:nvPr/>
          </p:nvSpPr>
          <p:spPr>
            <a:xfrm>
              <a:off x="533400" y="685800"/>
              <a:ext cx="404278" cy="307777"/>
            </a:xfrm>
            <a:prstGeom prst="rect">
              <a:avLst/>
            </a:prstGeom>
            <a:noFill/>
          </p:spPr>
          <p:txBody>
            <a:bodyPr wrap="none" rtlCol="0">
              <a:spAutoFit/>
            </a:bodyPr>
            <a:lstStyle/>
            <a:p>
              <a:r>
                <a:rPr lang="en-US" sz="1400" b="1" dirty="0" smtClean="0">
                  <a:solidFill>
                    <a:srgbClr val="00B0F0"/>
                  </a:solidFill>
                  <a:latin typeface="+mj-lt"/>
                </a:rPr>
                <a:t>CO</a:t>
              </a:r>
              <a:endParaRPr lang="en-US" sz="1400" b="1" dirty="0">
                <a:solidFill>
                  <a:srgbClr val="00B0F0"/>
                </a:solidFill>
                <a:latin typeface="+mj-lt"/>
              </a:endParaRPr>
            </a:p>
          </p:txBody>
        </p:sp>
      </p:grpSp>
      <p:sp>
        <p:nvSpPr>
          <p:cNvPr id="71" name="TextBox 70"/>
          <p:cNvSpPr txBox="1"/>
          <p:nvPr/>
        </p:nvSpPr>
        <p:spPr>
          <a:xfrm>
            <a:off x="1333500" y="1856601"/>
            <a:ext cx="607859" cy="276999"/>
          </a:xfrm>
          <a:prstGeom prst="rect">
            <a:avLst/>
          </a:prstGeom>
          <a:noFill/>
        </p:spPr>
        <p:txBody>
          <a:bodyPr wrap="none" rtlCol="0">
            <a:spAutoFit/>
          </a:bodyPr>
          <a:lstStyle/>
          <a:p>
            <a:r>
              <a:rPr lang="en-US" sz="1200" b="1" dirty="0" smtClean="0">
                <a:solidFill>
                  <a:srgbClr val="C00000"/>
                </a:solidFill>
                <a:latin typeface="Arial Narrow" pitchFamily="34" charset="0"/>
              </a:rPr>
              <a:t>30 x 30</a:t>
            </a:r>
            <a:endParaRPr lang="en-US" sz="1200" b="1" dirty="0">
              <a:solidFill>
                <a:srgbClr val="C00000"/>
              </a:solidFill>
              <a:latin typeface="Arial Narrow" pitchFamily="34" charset="0"/>
            </a:endParaRPr>
          </a:p>
        </p:txBody>
      </p:sp>
      <p:sp>
        <p:nvSpPr>
          <p:cNvPr id="74" name="TextBox 73"/>
          <p:cNvSpPr txBox="1"/>
          <p:nvPr/>
        </p:nvSpPr>
        <p:spPr>
          <a:xfrm>
            <a:off x="1333500" y="3533001"/>
            <a:ext cx="607859" cy="276999"/>
          </a:xfrm>
          <a:prstGeom prst="rect">
            <a:avLst/>
          </a:prstGeom>
          <a:noFill/>
        </p:spPr>
        <p:txBody>
          <a:bodyPr wrap="none" rtlCol="0">
            <a:spAutoFit/>
          </a:bodyPr>
          <a:lstStyle/>
          <a:p>
            <a:r>
              <a:rPr lang="en-US" sz="1200" b="1" dirty="0" smtClean="0">
                <a:solidFill>
                  <a:srgbClr val="C00000"/>
                </a:solidFill>
                <a:latin typeface="Arial Narrow" pitchFamily="34" charset="0"/>
              </a:rPr>
              <a:t>80 x 80</a:t>
            </a:r>
            <a:endParaRPr lang="en-US" sz="1200" b="1"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 Capacitor</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11</a:t>
            </a:fld>
            <a:endParaRPr lang="en-US"/>
          </a:p>
        </p:txBody>
      </p:sp>
      <p:pic>
        <p:nvPicPr>
          <p:cNvPr id="36867" name="Picture 3" descr="Screenshot Studio capture #337"/>
          <p:cNvPicPr>
            <a:picLocks noChangeAspect="1" noChangeArrowheads="1"/>
          </p:cNvPicPr>
          <p:nvPr/>
        </p:nvPicPr>
        <p:blipFill>
          <a:blip r:embed="rId3"/>
          <a:srcRect/>
          <a:stretch>
            <a:fillRect/>
          </a:stretch>
        </p:blipFill>
        <p:spPr bwMode="auto">
          <a:xfrm>
            <a:off x="4457700" y="3438525"/>
            <a:ext cx="4657725" cy="1971675"/>
          </a:xfrm>
          <a:prstGeom prst="rect">
            <a:avLst/>
          </a:prstGeom>
          <a:noFill/>
        </p:spPr>
      </p:pic>
      <p:grpSp>
        <p:nvGrpSpPr>
          <p:cNvPr id="69" name="Group 68"/>
          <p:cNvGrpSpPr/>
          <p:nvPr/>
        </p:nvGrpSpPr>
        <p:grpSpPr>
          <a:xfrm>
            <a:off x="533400" y="606623"/>
            <a:ext cx="4311115" cy="3851077"/>
            <a:chOff x="533400" y="606623"/>
            <a:chExt cx="4311115" cy="3851077"/>
          </a:xfrm>
        </p:grpSpPr>
        <p:sp>
          <p:nvSpPr>
            <p:cNvPr id="55" name="Trapezoid 54"/>
            <p:cNvSpPr/>
            <p:nvPr/>
          </p:nvSpPr>
          <p:spPr>
            <a:xfrm>
              <a:off x="3238500" y="3657600"/>
              <a:ext cx="457200" cy="381000"/>
            </a:xfrm>
            <a:prstGeom prst="trapezoid">
              <a:avLst>
                <a:gd name="adj" fmla="val 17500"/>
              </a:avLst>
            </a:prstGeom>
            <a:solidFill>
              <a:srgbClr val="FFC00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295400" y="4038600"/>
              <a:ext cx="2400300" cy="152400"/>
            </a:xfrm>
            <a:prstGeom prst="rect">
              <a:avLst/>
            </a:prstGeom>
            <a:solidFill>
              <a:schemeClr val="accent2">
                <a:lumMod val="40000"/>
                <a:lumOff val="60000"/>
              </a:schemeClr>
            </a:solidFill>
            <a:ln w="63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562100" y="3848100"/>
              <a:ext cx="1790700" cy="190500"/>
            </a:xfrm>
            <a:prstGeom prst="rect">
              <a:avLst/>
            </a:prstGeom>
            <a:solidFill>
              <a:srgbClr val="FFC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104900" y="3848100"/>
              <a:ext cx="266700" cy="190500"/>
            </a:xfrm>
            <a:prstGeom prst="rect">
              <a:avLst/>
            </a:prstGeom>
            <a:solidFill>
              <a:srgbClr val="FFC00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104900" y="4038600"/>
              <a:ext cx="2324100" cy="152400"/>
            </a:xfrm>
            <a:prstGeom prst="rect">
              <a:avLst/>
            </a:prstGeom>
            <a:solidFill>
              <a:srgbClr val="00B0F0"/>
            </a:solidFill>
            <a:ln w="63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533400" y="838200"/>
              <a:ext cx="4311115" cy="2735263"/>
              <a:chOff x="228600" y="1028700"/>
              <a:chExt cx="4311115" cy="2735263"/>
            </a:xfrm>
          </p:grpSpPr>
          <p:sp>
            <p:nvSpPr>
              <p:cNvPr id="9" name="Rectangle 8"/>
              <p:cNvSpPr/>
              <p:nvPr/>
            </p:nvSpPr>
            <p:spPr>
              <a:xfrm>
                <a:off x="838200" y="1219200"/>
                <a:ext cx="2286000" cy="19431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57300" y="1295400"/>
                <a:ext cx="1790700" cy="17907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00100" y="1295400"/>
                <a:ext cx="266700" cy="17907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76300" y="1333500"/>
                <a:ext cx="114300" cy="17145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48000" y="1981200"/>
                <a:ext cx="190500" cy="457200"/>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048000" y="2057400"/>
                <a:ext cx="3429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 idx="0"/>
              </p:cNvCxnSpPr>
              <p:nvPr/>
            </p:nvCxnSpPr>
            <p:spPr>
              <a:xfrm rot="5400000" flipH="1" flipV="1">
                <a:off x="2981325" y="1457325"/>
                <a:ext cx="685800" cy="36195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14700" y="1028700"/>
                <a:ext cx="1225015" cy="307777"/>
              </a:xfrm>
              <a:prstGeom prst="rect">
                <a:avLst/>
              </a:prstGeom>
              <a:noFill/>
            </p:spPr>
            <p:txBody>
              <a:bodyPr wrap="none" rtlCol="0">
                <a:spAutoFit/>
              </a:bodyPr>
              <a:lstStyle/>
              <a:p>
                <a:r>
                  <a:rPr lang="en-US" sz="1400" dirty="0" smtClean="0">
                    <a:latin typeface="Arial Narrow" pitchFamily="34" charset="0"/>
                  </a:rPr>
                  <a:t>air-bridge (PEL)</a:t>
                </a:r>
                <a:endParaRPr lang="en-US" sz="1400" dirty="0">
                  <a:latin typeface="Arial Narrow" pitchFamily="34" charset="0"/>
                </a:endParaRPr>
              </a:p>
            </p:txBody>
          </p:sp>
          <p:cxnSp>
            <p:nvCxnSpPr>
              <p:cNvPr id="18" name="Straight Arrow Connector 17"/>
              <p:cNvCxnSpPr/>
              <p:nvPr/>
            </p:nvCxnSpPr>
            <p:spPr>
              <a:xfrm rot="5400000" flipH="1" flipV="1">
                <a:off x="3277394" y="2209800"/>
                <a:ext cx="3048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nvGraphicFramePr>
            <p:xfrm>
              <a:off x="3497263" y="2103438"/>
              <a:ext cx="284162" cy="282575"/>
            </p:xfrm>
            <a:graphic>
              <a:graphicData uri="http://schemas.openxmlformats.org/presentationml/2006/ole">
                <p:oleObj spid="_x0000_s36869" name="Equation" r:id="rId4" imgW="215640" imgH="215640" progId="Equation.3">
                  <p:embed/>
                </p:oleObj>
              </a:graphicData>
            </a:graphic>
          </p:graphicFrame>
          <p:cxnSp>
            <p:nvCxnSpPr>
              <p:cNvPr id="20" name="Straight Arrow Connector 19"/>
              <p:cNvCxnSpPr/>
              <p:nvPr/>
            </p:nvCxnSpPr>
            <p:spPr>
              <a:xfrm rot="10800000">
                <a:off x="1258888" y="3238500"/>
                <a:ext cx="1751012"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838200" y="3467100"/>
                <a:ext cx="22860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515144" y="2189956"/>
                <a:ext cx="17907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418306" y="2209006"/>
                <a:ext cx="19812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36870" name="Object 6"/>
              <p:cNvGraphicFramePr>
                <a:graphicFrameLocks noChangeAspect="1"/>
              </p:cNvGraphicFramePr>
              <p:nvPr/>
            </p:nvGraphicFramePr>
            <p:xfrm>
              <a:off x="1447800" y="2095500"/>
              <a:ext cx="350837" cy="282575"/>
            </p:xfrm>
            <a:graphic>
              <a:graphicData uri="http://schemas.openxmlformats.org/presentationml/2006/ole">
                <p:oleObj spid="_x0000_s36870" name="Equation" r:id="rId5" imgW="266400" imgH="215640" progId="Equation.3">
                  <p:embed/>
                </p:oleObj>
              </a:graphicData>
            </a:graphic>
          </p:graphicFrame>
          <p:graphicFrame>
            <p:nvGraphicFramePr>
              <p:cNvPr id="36871" name="Object 7"/>
              <p:cNvGraphicFramePr>
                <a:graphicFrameLocks noChangeAspect="1"/>
              </p:cNvGraphicFramePr>
              <p:nvPr/>
            </p:nvGraphicFramePr>
            <p:xfrm>
              <a:off x="228600" y="2057400"/>
              <a:ext cx="350838" cy="298450"/>
            </p:xfrm>
            <a:graphic>
              <a:graphicData uri="http://schemas.openxmlformats.org/presentationml/2006/ole">
                <p:oleObj spid="_x0000_s36871" name="Equation" r:id="rId6" imgW="266400" imgH="228600" progId="Equation.3">
                  <p:embed/>
                </p:oleObj>
              </a:graphicData>
            </a:graphic>
          </p:graphicFrame>
          <p:graphicFrame>
            <p:nvGraphicFramePr>
              <p:cNvPr id="36872" name="Object 8"/>
              <p:cNvGraphicFramePr>
                <a:graphicFrameLocks noChangeAspect="1"/>
              </p:cNvGraphicFramePr>
              <p:nvPr/>
            </p:nvGraphicFramePr>
            <p:xfrm>
              <a:off x="1943100" y="3238500"/>
              <a:ext cx="184150" cy="215900"/>
            </p:xfrm>
            <a:graphic>
              <a:graphicData uri="http://schemas.openxmlformats.org/presentationml/2006/ole">
                <p:oleObj spid="_x0000_s36872" name="Equation" r:id="rId7" imgW="139680" imgH="164880" progId="Equation.3">
                  <p:embed/>
                </p:oleObj>
              </a:graphicData>
            </a:graphic>
          </p:graphicFrame>
          <p:graphicFrame>
            <p:nvGraphicFramePr>
              <p:cNvPr id="36873" name="Object 9"/>
              <p:cNvGraphicFramePr>
                <a:graphicFrameLocks noChangeAspect="1"/>
              </p:cNvGraphicFramePr>
              <p:nvPr/>
            </p:nvGraphicFramePr>
            <p:xfrm>
              <a:off x="1901825" y="3463925"/>
              <a:ext cx="268288" cy="300038"/>
            </p:xfrm>
            <a:graphic>
              <a:graphicData uri="http://schemas.openxmlformats.org/presentationml/2006/ole">
                <p:oleObj spid="_x0000_s36873" name="Equation" r:id="rId8" imgW="203040" imgH="228600" progId="Equation.3">
                  <p:embed/>
                </p:oleObj>
              </a:graphicData>
            </a:graphic>
          </p:graphicFrame>
        </p:grpSp>
        <p:cxnSp>
          <p:nvCxnSpPr>
            <p:cNvPr id="38" name="Straight Connector 37"/>
            <p:cNvCxnSpPr/>
            <p:nvPr/>
          </p:nvCxnSpPr>
          <p:spPr>
            <a:xfrm rot="5400000">
              <a:off x="724694" y="3542506"/>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295400" y="3962400"/>
              <a:ext cx="2400300" cy="76200"/>
            </a:xfrm>
            <a:prstGeom prst="rect">
              <a:avLst/>
            </a:prstGeom>
            <a:solidFill>
              <a:schemeClr val="accent2">
                <a:lumMod val="40000"/>
                <a:lumOff val="60000"/>
              </a:schemeClr>
            </a:solidFill>
            <a:ln w="63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104900" y="3962401"/>
              <a:ext cx="76200" cy="76200"/>
            </a:xfrm>
            <a:prstGeom prst="rect">
              <a:avLst/>
            </a:prstGeom>
            <a:solidFill>
              <a:schemeClr val="accent2">
                <a:lumMod val="40000"/>
                <a:lumOff val="60000"/>
              </a:schemeClr>
            </a:solidFill>
            <a:ln w="63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rot="5400000">
              <a:off x="457994" y="3543300"/>
              <a:ext cx="1294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553494" y="3313906"/>
              <a:ext cx="228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rapezoid 57"/>
            <p:cNvSpPr/>
            <p:nvPr/>
          </p:nvSpPr>
          <p:spPr>
            <a:xfrm>
              <a:off x="3314700" y="3733800"/>
              <a:ext cx="266700" cy="228600"/>
            </a:xfrm>
            <a:prstGeom prst="trapezoid">
              <a:avLst>
                <a:gd name="adj" fmla="val 17500"/>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rapezoid 58"/>
            <p:cNvSpPr/>
            <p:nvPr/>
          </p:nvSpPr>
          <p:spPr>
            <a:xfrm flipV="1">
              <a:off x="3314700" y="3924300"/>
              <a:ext cx="266700" cy="76200"/>
            </a:xfrm>
            <a:prstGeom prst="trapezoid">
              <a:avLst>
                <a:gd name="adj" fmla="val 17500"/>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1104900" y="4191000"/>
              <a:ext cx="2590800" cy="76200"/>
            </a:xfrm>
            <a:prstGeom prst="rect">
              <a:avLst/>
            </a:prstGeom>
            <a:solidFill>
              <a:srgbClr val="44DC61"/>
            </a:solidFill>
            <a:ln w="63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rot="5400000">
              <a:off x="2801144" y="3561556"/>
              <a:ext cx="12573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2629694" y="2971006"/>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820194" y="2971006"/>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flipH="1" flipV="1">
              <a:off x="1143000" y="876300"/>
              <a:ext cx="495300" cy="2667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447800" y="606623"/>
              <a:ext cx="494046" cy="307777"/>
            </a:xfrm>
            <a:prstGeom prst="rect">
              <a:avLst/>
            </a:prstGeom>
            <a:noFill/>
          </p:spPr>
          <p:txBody>
            <a:bodyPr wrap="none" rtlCol="0">
              <a:spAutoFit/>
            </a:bodyPr>
            <a:lstStyle/>
            <a:p>
              <a:r>
                <a:rPr lang="en-US" sz="1400" dirty="0" smtClean="0">
                  <a:latin typeface="Arial Narrow" pitchFamily="34" charset="0"/>
                </a:rPr>
                <a:t>DPC</a:t>
              </a:r>
              <a:endParaRPr lang="en-US" sz="1400" dirty="0">
                <a:latin typeface="Arial Narrow" pitchFamily="34" charset="0"/>
              </a:endParaRPr>
            </a:p>
          </p:txBody>
        </p:sp>
        <p:sp>
          <p:nvSpPr>
            <p:cNvPr id="67" name="TextBox 66"/>
            <p:cNvSpPr txBox="1"/>
            <p:nvPr/>
          </p:nvSpPr>
          <p:spPr>
            <a:xfrm>
              <a:off x="2077032" y="3616523"/>
              <a:ext cx="399468" cy="307777"/>
            </a:xfrm>
            <a:prstGeom prst="rect">
              <a:avLst/>
            </a:prstGeom>
            <a:noFill/>
          </p:spPr>
          <p:txBody>
            <a:bodyPr wrap="none" rtlCol="0">
              <a:spAutoFit/>
            </a:bodyPr>
            <a:lstStyle/>
            <a:p>
              <a:r>
                <a:rPr lang="en-US" sz="1400" b="1" dirty="0" smtClean="0">
                  <a:solidFill>
                    <a:srgbClr val="FFC000"/>
                  </a:solidFill>
                  <a:latin typeface="+mj-lt"/>
                </a:rPr>
                <a:t>EL</a:t>
              </a:r>
              <a:endParaRPr lang="en-US" sz="1400" b="1" dirty="0">
                <a:solidFill>
                  <a:srgbClr val="FFC000"/>
                </a:solidFill>
                <a:latin typeface="+mj-lt"/>
              </a:endParaRPr>
            </a:p>
          </p:txBody>
        </p:sp>
        <p:sp>
          <p:nvSpPr>
            <p:cNvPr id="68" name="TextBox 67"/>
            <p:cNvSpPr txBox="1"/>
            <p:nvPr/>
          </p:nvSpPr>
          <p:spPr>
            <a:xfrm>
              <a:off x="781632" y="4000500"/>
              <a:ext cx="399468" cy="307777"/>
            </a:xfrm>
            <a:prstGeom prst="rect">
              <a:avLst/>
            </a:prstGeom>
            <a:noFill/>
          </p:spPr>
          <p:txBody>
            <a:bodyPr wrap="none" rtlCol="0">
              <a:spAutoFit/>
            </a:bodyPr>
            <a:lstStyle/>
            <a:p>
              <a:r>
                <a:rPr lang="en-US" sz="1400" b="1" dirty="0" smtClean="0">
                  <a:solidFill>
                    <a:srgbClr val="0099FF"/>
                  </a:solidFill>
                  <a:latin typeface="+mj-lt"/>
                </a:rPr>
                <a:t>N1</a:t>
              </a:r>
              <a:endParaRPr lang="en-US" sz="1400" b="1" dirty="0">
                <a:solidFill>
                  <a:srgbClr val="0099FF"/>
                </a:solidFill>
                <a:latin typeface="+mj-lt"/>
              </a:endParaRPr>
            </a:p>
          </p:txBody>
        </p:sp>
      </p:grpSp>
      <p:grpSp>
        <p:nvGrpSpPr>
          <p:cNvPr id="76" name="Group 75"/>
          <p:cNvGrpSpPr/>
          <p:nvPr/>
        </p:nvGrpSpPr>
        <p:grpSpPr>
          <a:xfrm>
            <a:off x="5029200" y="1485900"/>
            <a:ext cx="3311525" cy="762000"/>
            <a:chOff x="5029200" y="1485900"/>
            <a:chExt cx="3311525" cy="762000"/>
          </a:xfrm>
        </p:grpSpPr>
        <p:sp>
          <p:nvSpPr>
            <p:cNvPr id="70" name="TextBox 69"/>
            <p:cNvSpPr txBox="1"/>
            <p:nvPr/>
          </p:nvSpPr>
          <p:spPr>
            <a:xfrm>
              <a:off x="5029200" y="1485900"/>
              <a:ext cx="2258952" cy="738664"/>
            </a:xfrm>
            <a:prstGeom prst="rect">
              <a:avLst/>
            </a:prstGeom>
            <a:noFill/>
          </p:spPr>
          <p:txBody>
            <a:bodyPr wrap="none" rtlCol="0">
              <a:spAutoFit/>
            </a:bodyPr>
            <a:lstStyle/>
            <a:p>
              <a:r>
                <a:rPr lang="en-US" sz="1400" dirty="0" smtClean="0">
                  <a:latin typeface="Arial Narrow" pitchFamily="34" charset="0"/>
                </a:rPr>
                <a:t>Dimensions of top electrode</a:t>
              </a:r>
            </a:p>
            <a:p>
              <a:r>
                <a:rPr lang="en-US" sz="1400" dirty="0" smtClean="0">
                  <a:latin typeface="Arial Narrow" pitchFamily="34" charset="0"/>
                </a:rPr>
                <a:t>Dimensions of bottom electrode</a:t>
              </a:r>
            </a:p>
            <a:p>
              <a:r>
                <a:rPr lang="en-US" sz="1400" dirty="0" smtClean="0">
                  <a:latin typeface="Arial Narrow" pitchFamily="34" charset="0"/>
                </a:rPr>
                <a:t>Dimensions of the bridge</a:t>
              </a:r>
              <a:endParaRPr lang="en-US" sz="1400" dirty="0">
                <a:latin typeface="Arial Narrow" pitchFamily="34" charset="0"/>
              </a:endParaRPr>
            </a:p>
          </p:txBody>
        </p:sp>
        <p:graphicFrame>
          <p:nvGraphicFramePr>
            <p:cNvPr id="71" name="Object 70"/>
            <p:cNvGraphicFramePr>
              <a:graphicFrameLocks noChangeAspect="1"/>
            </p:cNvGraphicFramePr>
            <p:nvPr/>
          </p:nvGraphicFramePr>
          <p:xfrm>
            <a:off x="7754938" y="1965325"/>
            <a:ext cx="284162" cy="282575"/>
          </p:xfrm>
          <a:graphic>
            <a:graphicData uri="http://schemas.openxmlformats.org/presentationml/2006/ole">
              <p:oleObj spid="_x0000_s36874" name="Equation" r:id="rId9" imgW="215640" imgH="215640" progId="Equation.3">
                <p:embed/>
              </p:oleObj>
            </a:graphicData>
          </a:graphic>
        </p:graphicFrame>
        <p:graphicFrame>
          <p:nvGraphicFramePr>
            <p:cNvPr id="72" name="Object 6"/>
            <p:cNvGraphicFramePr>
              <a:graphicFrameLocks noChangeAspect="1"/>
            </p:cNvGraphicFramePr>
            <p:nvPr/>
          </p:nvGraphicFramePr>
          <p:xfrm>
            <a:off x="7778750" y="1485900"/>
            <a:ext cx="350837" cy="282575"/>
          </p:xfrm>
          <a:graphic>
            <a:graphicData uri="http://schemas.openxmlformats.org/presentationml/2006/ole">
              <p:oleObj spid="_x0000_s36875" name="Equation" r:id="rId10" imgW="266400" imgH="215640" progId="Equation.3">
                <p:embed/>
              </p:oleObj>
            </a:graphicData>
          </a:graphic>
        </p:graphicFrame>
        <p:graphicFrame>
          <p:nvGraphicFramePr>
            <p:cNvPr id="73" name="Object 8"/>
            <p:cNvGraphicFramePr>
              <a:graphicFrameLocks noChangeAspect="1"/>
            </p:cNvGraphicFramePr>
            <p:nvPr/>
          </p:nvGraphicFramePr>
          <p:xfrm>
            <a:off x="8121650" y="1511300"/>
            <a:ext cx="184150" cy="215900"/>
          </p:xfrm>
          <a:graphic>
            <a:graphicData uri="http://schemas.openxmlformats.org/presentationml/2006/ole">
              <p:oleObj spid="_x0000_s36876" name="Equation" r:id="rId11" imgW="139680" imgH="164880" progId="Equation.3">
                <p:embed/>
              </p:oleObj>
            </a:graphicData>
          </a:graphic>
        </p:graphicFrame>
        <p:graphicFrame>
          <p:nvGraphicFramePr>
            <p:cNvPr id="36877" name="Object 13"/>
            <p:cNvGraphicFramePr>
              <a:graphicFrameLocks noChangeAspect="1"/>
            </p:cNvGraphicFramePr>
            <p:nvPr/>
          </p:nvGraphicFramePr>
          <p:xfrm>
            <a:off x="7772400" y="1728788"/>
            <a:ext cx="350838" cy="300037"/>
          </p:xfrm>
          <a:graphic>
            <a:graphicData uri="http://schemas.openxmlformats.org/presentationml/2006/ole">
              <p:oleObj spid="_x0000_s36877" name="Equation" r:id="rId12" imgW="266400" imgH="228600" progId="Equation.3">
                <p:embed/>
              </p:oleObj>
            </a:graphicData>
          </a:graphic>
        </p:graphicFrame>
        <p:graphicFrame>
          <p:nvGraphicFramePr>
            <p:cNvPr id="36878" name="Object 14"/>
            <p:cNvGraphicFramePr>
              <a:graphicFrameLocks noChangeAspect="1"/>
            </p:cNvGraphicFramePr>
            <p:nvPr/>
          </p:nvGraphicFramePr>
          <p:xfrm>
            <a:off x="8074025" y="1720850"/>
            <a:ext cx="266700" cy="298450"/>
          </p:xfrm>
          <a:graphic>
            <a:graphicData uri="http://schemas.openxmlformats.org/presentationml/2006/ole">
              <p:oleObj spid="_x0000_s36878" name="Equation" r:id="rId13" imgW="203040" imgH="228600" progId="Equation.3">
                <p:embed/>
              </p:oleObj>
            </a:graphicData>
          </a:graphic>
        </p:graphicFrame>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Bridge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12</a:t>
            </a:fld>
            <a:endParaRPr lang="en-US"/>
          </a:p>
        </p:txBody>
      </p:sp>
      <p:grpSp>
        <p:nvGrpSpPr>
          <p:cNvPr id="16" name="Group 15"/>
          <p:cNvGrpSpPr/>
          <p:nvPr/>
        </p:nvGrpSpPr>
        <p:grpSpPr>
          <a:xfrm>
            <a:off x="381000" y="952500"/>
            <a:ext cx="5562600" cy="1478280"/>
            <a:chOff x="800100" y="1905000"/>
            <a:chExt cx="5562600" cy="1478280"/>
          </a:xfrm>
        </p:grpSpPr>
        <p:sp>
          <p:nvSpPr>
            <p:cNvPr id="6" name="Rectangle 5"/>
            <p:cNvSpPr/>
            <p:nvPr/>
          </p:nvSpPr>
          <p:spPr>
            <a:xfrm>
              <a:off x="2362200" y="1905000"/>
              <a:ext cx="2057400" cy="1066800"/>
            </a:xfrm>
            <a:prstGeom prst="rect">
              <a:avLst/>
            </a:prstGeom>
            <a:solidFill>
              <a:schemeClr val="bg1">
                <a:lumMod val="9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0100" y="2057400"/>
              <a:ext cx="5143500" cy="762000"/>
            </a:xfrm>
            <a:prstGeom prst="rect">
              <a:avLst/>
            </a:prstGeom>
            <a:no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5677694" y="2437606"/>
              <a:ext cx="7620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363788" y="3084511"/>
              <a:ext cx="2093912"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nvGraphicFramePr>
          <p:xfrm>
            <a:off x="6096000" y="2362200"/>
            <a:ext cx="266700" cy="266700"/>
          </p:xfrm>
          <a:graphic>
            <a:graphicData uri="http://schemas.openxmlformats.org/presentationml/2006/ole">
              <p:oleObj spid="_x0000_s38915" name="Equation" r:id="rId3" imgW="215640" imgH="215640" progId="Equation.3">
                <p:embed/>
              </p:oleObj>
            </a:graphicData>
          </a:graphic>
        </p:graphicFrame>
        <p:graphicFrame>
          <p:nvGraphicFramePr>
            <p:cNvPr id="38916" name="Object 4"/>
            <p:cNvGraphicFramePr>
              <a:graphicFrameLocks noChangeAspect="1"/>
            </p:cNvGraphicFramePr>
            <p:nvPr/>
          </p:nvGraphicFramePr>
          <p:xfrm>
            <a:off x="3200400" y="3124200"/>
            <a:ext cx="228600" cy="259080"/>
          </p:xfrm>
          <a:graphic>
            <a:graphicData uri="http://schemas.openxmlformats.org/presentationml/2006/ole">
              <p:oleObj spid="_x0000_s38916" name="Equation" r:id="rId4" imgW="190440" imgH="215640" progId="Equation.3">
                <p:embed/>
              </p:oleObj>
            </a:graphicData>
          </a:graphic>
        </p:graphicFrame>
        <p:sp>
          <p:nvSpPr>
            <p:cNvPr id="14" name="TextBox 13"/>
            <p:cNvSpPr txBox="1"/>
            <p:nvPr/>
          </p:nvSpPr>
          <p:spPr>
            <a:xfrm>
              <a:off x="1104900" y="2171700"/>
              <a:ext cx="399468" cy="307777"/>
            </a:xfrm>
            <a:prstGeom prst="rect">
              <a:avLst/>
            </a:prstGeom>
            <a:noFill/>
          </p:spPr>
          <p:txBody>
            <a:bodyPr wrap="none" rtlCol="0">
              <a:spAutoFit/>
            </a:bodyPr>
            <a:lstStyle/>
            <a:p>
              <a:r>
                <a:rPr lang="en-US" sz="1400" b="1" dirty="0" smtClean="0">
                  <a:solidFill>
                    <a:srgbClr val="00B0F0"/>
                  </a:solidFill>
                  <a:latin typeface="+mj-lt"/>
                </a:rPr>
                <a:t>EL</a:t>
              </a:r>
              <a:endParaRPr lang="en-US" sz="1400" b="1" dirty="0">
                <a:solidFill>
                  <a:srgbClr val="00B0F0"/>
                </a:solidFill>
                <a:latin typeface="+mj-lt"/>
              </a:endParaRPr>
            </a:p>
          </p:txBody>
        </p:sp>
        <p:sp>
          <p:nvSpPr>
            <p:cNvPr id="15" name="TextBox 14"/>
            <p:cNvSpPr txBox="1"/>
            <p:nvPr/>
          </p:nvSpPr>
          <p:spPr>
            <a:xfrm>
              <a:off x="2476500" y="2171700"/>
              <a:ext cx="506870" cy="307777"/>
            </a:xfrm>
            <a:prstGeom prst="rect">
              <a:avLst/>
            </a:prstGeom>
            <a:noFill/>
          </p:spPr>
          <p:txBody>
            <a:bodyPr wrap="none" rtlCol="0">
              <a:spAutoFit/>
            </a:bodyPr>
            <a:lstStyle/>
            <a:p>
              <a:r>
                <a:rPr lang="en-US" sz="1400" b="1" dirty="0" smtClean="0">
                  <a:solidFill>
                    <a:srgbClr val="00B0F0"/>
                  </a:solidFill>
                  <a:latin typeface="+mj-lt"/>
                </a:rPr>
                <a:t>PEL</a:t>
              </a:r>
              <a:endParaRPr lang="en-US" sz="1400" b="1" dirty="0">
                <a:solidFill>
                  <a:srgbClr val="00B0F0"/>
                </a:solidFill>
                <a:latin typeface="+mj-lt"/>
              </a:endParaRPr>
            </a:p>
          </p:txBody>
        </p:sp>
      </p:grpSp>
      <p:pic>
        <p:nvPicPr>
          <p:cNvPr id="38917" name="Picture 5" descr="Screenshot Studio capture #350"/>
          <p:cNvPicPr>
            <a:picLocks noChangeAspect="1" noChangeArrowheads="1"/>
          </p:cNvPicPr>
          <p:nvPr/>
        </p:nvPicPr>
        <p:blipFill>
          <a:blip r:embed="rId5"/>
          <a:srcRect/>
          <a:stretch>
            <a:fillRect/>
          </a:stretch>
        </p:blipFill>
        <p:spPr bwMode="auto">
          <a:xfrm>
            <a:off x="5143500" y="2057400"/>
            <a:ext cx="4400550" cy="962025"/>
          </a:xfrm>
          <a:prstGeom prst="rect">
            <a:avLst/>
          </a:prstGeom>
          <a:noFill/>
        </p:spPr>
      </p:pic>
      <p:grpSp>
        <p:nvGrpSpPr>
          <p:cNvPr id="57" name="Group 56"/>
          <p:cNvGrpSpPr/>
          <p:nvPr/>
        </p:nvGrpSpPr>
        <p:grpSpPr>
          <a:xfrm>
            <a:off x="190500" y="2209800"/>
            <a:ext cx="8532799" cy="3657600"/>
            <a:chOff x="190500" y="2209800"/>
            <a:chExt cx="8532799" cy="3657600"/>
          </a:xfrm>
        </p:grpSpPr>
        <p:sp>
          <p:nvSpPr>
            <p:cNvPr id="72" name="TextBox 71"/>
            <p:cNvSpPr txBox="1"/>
            <p:nvPr/>
          </p:nvSpPr>
          <p:spPr>
            <a:xfrm>
              <a:off x="5638800" y="3924300"/>
              <a:ext cx="3084499" cy="523220"/>
            </a:xfrm>
            <a:prstGeom prst="rect">
              <a:avLst/>
            </a:prstGeom>
            <a:noFill/>
          </p:spPr>
          <p:txBody>
            <a:bodyPr wrap="none" rtlCol="0">
              <a:spAutoFit/>
            </a:bodyPr>
            <a:lstStyle/>
            <a:p>
              <a:r>
                <a:rPr lang="en-US" sz="1400" b="1" dirty="0" smtClean="0">
                  <a:solidFill>
                    <a:srgbClr val="00B0F0"/>
                  </a:solidFill>
                  <a:latin typeface="+mj-lt"/>
                </a:rPr>
                <a:t>Silicon Nitride Passivation</a:t>
              </a:r>
            </a:p>
            <a:p>
              <a:r>
                <a:rPr lang="en-US" sz="1400" b="1" dirty="0" smtClean="0">
                  <a:solidFill>
                    <a:srgbClr val="00B0F0"/>
                  </a:solidFill>
                  <a:latin typeface="+mj-lt"/>
                </a:rPr>
                <a:t>With Boron Implant </a:t>
              </a:r>
              <a:endParaRPr lang="en-US" sz="1400" b="1" dirty="0">
                <a:solidFill>
                  <a:srgbClr val="00B0F0"/>
                </a:solidFill>
                <a:latin typeface="+mj-lt"/>
              </a:endParaRPr>
            </a:p>
          </p:txBody>
        </p:sp>
        <p:grpSp>
          <p:nvGrpSpPr>
            <p:cNvPr id="55" name="Group 54"/>
            <p:cNvGrpSpPr/>
            <p:nvPr/>
          </p:nvGrpSpPr>
          <p:grpSpPr>
            <a:xfrm>
              <a:off x="190500" y="2209800"/>
              <a:ext cx="7420687" cy="3657600"/>
              <a:chOff x="190500" y="2209800"/>
              <a:chExt cx="7420687" cy="3657600"/>
            </a:xfrm>
          </p:grpSpPr>
          <p:sp>
            <p:nvSpPr>
              <p:cNvPr id="40" name="Rectangle 39"/>
              <p:cNvSpPr/>
              <p:nvPr/>
            </p:nvSpPr>
            <p:spPr>
              <a:xfrm flipV="1">
                <a:off x="381000" y="3619497"/>
                <a:ext cx="5143500" cy="114303"/>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rapezoid 16"/>
              <p:cNvSpPr/>
              <p:nvPr/>
            </p:nvSpPr>
            <p:spPr>
              <a:xfrm>
                <a:off x="1828800" y="2590800"/>
                <a:ext cx="2286000" cy="952500"/>
              </a:xfrm>
              <a:prstGeom prst="trapezoi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81000" y="3276600"/>
                <a:ext cx="5143500" cy="266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1000" y="3543300"/>
                <a:ext cx="5143500" cy="76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apezoid 19"/>
              <p:cNvSpPr/>
              <p:nvPr/>
            </p:nvSpPr>
            <p:spPr>
              <a:xfrm>
                <a:off x="2095500" y="2857500"/>
                <a:ext cx="1752600" cy="685800"/>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rapezoid 20"/>
              <p:cNvSpPr/>
              <p:nvPr/>
            </p:nvSpPr>
            <p:spPr>
              <a:xfrm flipV="1">
                <a:off x="2095500" y="3505200"/>
                <a:ext cx="1752600" cy="76200"/>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381000" y="3733800"/>
                <a:ext cx="5143500" cy="53341"/>
              </a:xfrm>
              <a:prstGeom prst="rect">
                <a:avLst/>
              </a:prstGeom>
              <a:solidFill>
                <a:srgbClr val="44DC6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1000" y="3787141"/>
                <a:ext cx="5143500" cy="1524000"/>
              </a:xfrm>
              <a:prstGeom prst="rect">
                <a:avLst/>
              </a:prstGeom>
              <a:solidFill>
                <a:srgbClr val="FFFF6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81000" y="5311141"/>
                <a:ext cx="5143500" cy="76200"/>
              </a:xfrm>
              <a:prstGeom prst="rect">
                <a:avLst/>
              </a:prstGeom>
              <a:solidFill>
                <a:srgbClr val="CCCC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rot="5400000" flipH="1" flipV="1">
                <a:off x="1562100" y="3086100"/>
                <a:ext cx="3810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flipV="1">
                <a:off x="1257300" y="2857498"/>
                <a:ext cx="1028700" cy="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7" name="Object 36"/>
              <p:cNvGraphicFramePr>
                <a:graphicFrameLocks noChangeAspect="1"/>
              </p:cNvGraphicFramePr>
              <p:nvPr/>
            </p:nvGraphicFramePr>
            <p:xfrm>
              <a:off x="1181100" y="2933700"/>
              <a:ext cx="609600" cy="304800"/>
            </p:xfrm>
            <a:graphic>
              <a:graphicData uri="http://schemas.openxmlformats.org/presentationml/2006/ole">
                <p:oleObj spid="_x0000_s38918" name="Equation" r:id="rId6" imgW="330120" imgH="203040" progId="Equation.3">
                  <p:embed/>
                </p:oleObj>
              </a:graphicData>
            </a:graphic>
          </p:graphicFrame>
          <p:graphicFrame>
            <p:nvGraphicFramePr>
              <p:cNvPr id="38919" name="Object 7"/>
              <p:cNvGraphicFramePr>
                <a:graphicFrameLocks noChangeAspect="1"/>
              </p:cNvGraphicFramePr>
              <p:nvPr/>
            </p:nvGraphicFramePr>
            <p:xfrm>
              <a:off x="4152900" y="3276600"/>
              <a:ext cx="796925" cy="304800"/>
            </p:xfrm>
            <a:graphic>
              <a:graphicData uri="http://schemas.openxmlformats.org/presentationml/2006/ole">
                <p:oleObj spid="_x0000_s38919" name="Equation" r:id="rId7" imgW="431640" imgH="203040" progId="Equation.3">
                  <p:embed/>
                </p:oleObj>
              </a:graphicData>
            </a:graphic>
          </p:graphicFrame>
          <p:graphicFrame>
            <p:nvGraphicFramePr>
              <p:cNvPr id="38920" name="Object 8"/>
              <p:cNvGraphicFramePr>
                <a:graphicFrameLocks noChangeAspect="1"/>
              </p:cNvGraphicFramePr>
              <p:nvPr/>
            </p:nvGraphicFramePr>
            <p:xfrm>
              <a:off x="5785009" y="3619500"/>
              <a:ext cx="615792" cy="235522"/>
            </p:xfrm>
            <a:graphic>
              <a:graphicData uri="http://schemas.openxmlformats.org/presentationml/2006/ole">
                <p:oleObj spid="_x0000_s38920" name="Equation" r:id="rId8" imgW="431640" imgH="203040" progId="Equation.3">
                  <p:embed/>
                </p:oleObj>
              </a:graphicData>
            </a:graphic>
          </p:graphicFrame>
          <p:graphicFrame>
            <p:nvGraphicFramePr>
              <p:cNvPr id="38921" name="Object 9"/>
              <p:cNvGraphicFramePr>
                <a:graphicFrameLocks noChangeAspect="1"/>
              </p:cNvGraphicFramePr>
              <p:nvPr/>
            </p:nvGraphicFramePr>
            <p:xfrm>
              <a:off x="5785008" y="3467100"/>
              <a:ext cx="844392" cy="228600"/>
            </p:xfrm>
            <a:graphic>
              <a:graphicData uri="http://schemas.openxmlformats.org/presentationml/2006/ole">
                <p:oleObj spid="_x0000_s38921" name="Equation" r:id="rId9" imgW="507960" imgH="203040" progId="Equation.3">
                  <p:embed/>
                </p:oleObj>
              </a:graphicData>
            </a:graphic>
          </p:graphicFrame>
          <p:graphicFrame>
            <p:nvGraphicFramePr>
              <p:cNvPr id="38922" name="Object 10"/>
              <p:cNvGraphicFramePr>
                <a:graphicFrameLocks noChangeAspect="1"/>
              </p:cNvGraphicFramePr>
              <p:nvPr/>
            </p:nvGraphicFramePr>
            <p:xfrm>
              <a:off x="5785008" y="3810000"/>
              <a:ext cx="717550" cy="228600"/>
            </p:xfrm>
            <a:graphic>
              <a:graphicData uri="http://schemas.openxmlformats.org/presentationml/2006/ole">
                <p:oleObj spid="_x0000_s38922" name="Equation" r:id="rId10" imgW="431640" imgH="203040" progId="Equation.3">
                  <p:embed/>
                </p:oleObj>
              </a:graphicData>
            </a:graphic>
          </p:graphicFrame>
          <p:graphicFrame>
            <p:nvGraphicFramePr>
              <p:cNvPr id="38923" name="Object 11"/>
              <p:cNvGraphicFramePr>
                <a:graphicFrameLocks noChangeAspect="1"/>
              </p:cNvGraphicFramePr>
              <p:nvPr/>
            </p:nvGraphicFramePr>
            <p:xfrm>
              <a:off x="5557837" y="4495800"/>
              <a:ext cx="842963" cy="304800"/>
            </p:xfrm>
            <a:graphic>
              <a:graphicData uri="http://schemas.openxmlformats.org/presentationml/2006/ole">
                <p:oleObj spid="_x0000_s38923" name="Equation" r:id="rId11" imgW="457200" imgH="203040" progId="Equation.3">
                  <p:embed/>
                </p:oleObj>
              </a:graphicData>
            </a:graphic>
          </p:graphicFrame>
          <p:graphicFrame>
            <p:nvGraphicFramePr>
              <p:cNvPr id="38924" name="Object 12"/>
              <p:cNvGraphicFramePr>
                <a:graphicFrameLocks noChangeAspect="1"/>
              </p:cNvGraphicFramePr>
              <p:nvPr/>
            </p:nvGraphicFramePr>
            <p:xfrm>
              <a:off x="5527675" y="5372100"/>
              <a:ext cx="796925" cy="304800"/>
            </p:xfrm>
            <a:graphic>
              <a:graphicData uri="http://schemas.openxmlformats.org/presentationml/2006/ole">
                <p:oleObj spid="_x0000_s38924" name="Equation" r:id="rId12" imgW="431640" imgH="203040" progId="Equation.3">
                  <p:embed/>
                </p:oleObj>
              </a:graphicData>
            </a:graphic>
          </p:graphicFrame>
          <p:sp>
            <p:nvSpPr>
              <p:cNvPr id="46" name="TextBox 45"/>
              <p:cNvSpPr txBox="1"/>
              <p:nvPr/>
            </p:nvSpPr>
            <p:spPr>
              <a:xfrm>
                <a:off x="190500" y="2209800"/>
                <a:ext cx="2547492" cy="307777"/>
              </a:xfrm>
              <a:prstGeom prst="rect">
                <a:avLst/>
              </a:prstGeom>
              <a:noFill/>
            </p:spPr>
            <p:txBody>
              <a:bodyPr wrap="none" rtlCol="0">
                <a:spAutoFit/>
              </a:bodyPr>
              <a:lstStyle/>
              <a:p>
                <a:r>
                  <a:rPr lang="en-US" sz="1400" b="1" dirty="0" smtClean="0">
                    <a:solidFill>
                      <a:srgbClr val="00B0F0"/>
                    </a:solidFill>
                    <a:latin typeface="+mj-lt"/>
                  </a:rPr>
                  <a:t>Gold Plated Metal (EL)</a:t>
                </a:r>
                <a:endParaRPr lang="en-US" sz="1400" b="1" dirty="0">
                  <a:solidFill>
                    <a:srgbClr val="00B0F0"/>
                  </a:solidFill>
                  <a:latin typeface="+mj-lt"/>
                </a:endParaRPr>
              </a:p>
            </p:txBody>
          </p:sp>
          <p:cxnSp>
            <p:nvCxnSpPr>
              <p:cNvPr id="48" name="Straight Arrow Connector 47"/>
              <p:cNvCxnSpPr/>
              <p:nvPr/>
            </p:nvCxnSpPr>
            <p:spPr>
              <a:xfrm rot="16200000" flipV="1">
                <a:off x="1714500" y="2476500"/>
                <a:ext cx="266700" cy="2667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3581400" y="2705100"/>
                <a:ext cx="533400" cy="2667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114800" y="2514600"/>
                <a:ext cx="506870" cy="307777"/>
              </a:xfrm>
              <a:prstGeom prst="rect">
                <a:avLst/>
              </a:prstGeom>
              <a:noFill/>
            </p:spPr>
            <p:txBody>
              <a:bodyPr wrap="none" rtlCol="0">
                <a:spAutoFit/>
              </a:bodyPr>
              <a:lstStyle/>
              <a:p>
                <a:r>
                  <a:rPr lang="en-US" sz="1400" b="1" dirty="0" smtClean="0">
                    <a:solidFill>
                      <a:srgbClr val="00B0F0"/>
                    </a:solidFill>
                    <a:latin typeface="+mj-lt"/>
                  </a:rPr>
                  <a:t>Air</a:t>
                </a:r>
                <a:endParaRPr lang="en-US" sz="1400" b="1" dirty="0">
                  <a:solidFill>
                    <a:srgbClr val="00B0F0"/>
                  </a:solidFill>
                  <a:latin typeface="+mj-lt"/>
                </a:endParaRPr>
              </a:p>
            </p:txBody>
          </p:sp>
          <p:cxnSp>
            <p:nvCxnSpPr>
              <p:cNvPr id="52" name="Straight Arrow Connector 51"/>
              <p:cNvCxnSpPr>
                <a:stCxn id="40" idx="3"/>
              </p:cNvCxnSpPr>
              <p:nvPr/>
            </p:nvCxnSpPr>
            <p:spPr>
              <a:xfrm flipV="1">
                <a:off x="5524500" y="3505200"/>
                <a:ext cx="190500" cy="17144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600700" y="3273623"/>
                <a:ext cx="2010487" cy="307777"/>
              </a:xfrm>
              <a:prstGeom prst="rect">
                <a:avLst/>
              </a:prstGeom>
              <a:noFill/>
            </p:spPr>
            <p:txBody>
              <a:bodyPr wrap="none" rtlCol="0">
                <a:spAutoFit/>
              </a:bodyPr>
              <a:lstStyle/>
              <a:p>
                <a:r>
                  <a:rPr lang="en-US" sz="1400" b="1" dirty="0" smtClean="0">
                    <a:solidFill>
                      <a:srgbClr val="00B0F0"/>
                    </a:solidFill>
                    <a:latin typeface="+mj-lt"/>
                  </a:rPr>
                  <a:t>TiPtAu Metal (N1)</a:t>
                </a:r>
                <a:endParaRPr lang="en-US" sz="1400" b="1" dirty="0">
                  <a:solidFill>
                    <a:srgbClr val="00B0F0"/>
                  </a:solidFill>
                  <a:latin typeface="+mj-lt"/>
                </a:endParaRPr>
              </a:p>
            </p:txBody>
          </p:sp>
          <p:cxnSp>
            <p:nvCxnSpPr>
              <p:cNvPr id="58" name="Straight Arrow Connector 57"/>
              <p:cNvCxnSpPr/>
              <p:nvPr/>
            </p:nvCxnSpPr>
            <p:spPr>
              <a:xfrm flipV="1">
                <a:off x="2057400" y="3429000"/>
                <a:ext cx="190500"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684608" y="3006923"/>
                <a:ext cx="2440092" cy="307777"/>
              </a:xfrm>
              <a:prstGeom prst="rect">
                <a:avLst/>
              </a:prstGeom>
              <a:noFill/>
            </p:spPr>
            <p:txBody>
              <a:bodyPr wrap="none" rtlCol="0">
                <a:spAutoFit/>
              </a:bodyPr>
              <a:lstStyle/>
              <a:p>
                <a:r>
                  <a:rPr lang="en-US" sz="1400" b="1" dirty="0" smtClean="0">
                    <a:solidFill>
                      <a:srgbClr val="00B0F0"/>
                    </a:solidFill>
                    <a:latin typeface="+mj-lt"/>
                  </a:rPr>
                  <a:t>Silicon Nitride (MIM)</a:t>
                </a:r>
                <a:endParaRPr lang="en-US" sz="1400" b="1" dirty="0">
                  <a:solidFill>
                    <a:srgbClr val="00B0F0"/>
                  </a:solidFill>
                  <a:latin typeface="+mj-lt"/>
                </a:endParaRPr>
              </a:p>
            </p:txBody>
          </p:sp>
          <p:cxnSp>
            <p:nvCxnSpPr>
              <p:cNvPr id="66" name="Straight Arrow Connector 65"/>
              <p:cNvCxnSpPr/>
              <p:nvPr/>
            </p:nvCxnSpPr>
            <p:spPr>
              <a:xfrm rot="5400000" flipH="1" flipV="1">
                <a:off x="5429251" y="3333749"/>
                <a:ext cx="304798" cy="1905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a:off x="5513071" y="3760470"/>
                <a:ext cx="213359" cy="1905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6200000" flipH="1">
                <a:off x="5486399" y="4777742"/>
                <a:ext cx="228602"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600700" y="4876800"/>
                <a:ext cx="614271" cy="307777"/>
              </a:xfrm>
              <a:prstGeom prst="rect">
                <a:avLst/>
              </a:prstGeom>
              <a:noFill/>
            </p:spPr>
            <p:txBody>
              <a:bodyPr wrap="none" rtlCol="0">
                <a:spAutoFit/>
              </a:bodyPr>
              <a:lstStyle/>
              <a:p>
                <a:r>
                  <a:rPr lang="en-US" sz="1400" b="1" dirty="0" smtClean="0">
                    <a:solidFill>
                      <a:srgbClr val="00B0F0"/>
                    </a:solidFill>
                    <a:latin typeface="+mj-lt"/>
                  </a:rPr>
                  <a:t>GaAs</a:t>
                </a:r>
                <a:endParaRPr lang="en-US" sz="1400" b="1" dirty="0">
                  <a:solidFill>
                    <a:srgbClr val="00B0F0"/>
                  </a:solidFill>
                  <a:latin typeface="+mj-lt"/>
                </a:endParaRPr>
              </a:p>
            </p:txBody>
          </p:sp>
          <p:sp>
            <p:nvSpPr>
              <p:cNvPr id="75" name="TextBox 74"/>
              <p:cNvSpPr txBox="1"/>
              <p:nvPr/>
            </p:nvSpPr>
            <p:spPr>
              <a:xfrm>
                <a:off x="4381500" y="5559623"/>
                <a:ext cx="2547492" cy="307777"/>
              </a:xfrm>
              <a:prstGeom prst="rect">
                <a:avLst/>
              </a:prstGeom>
              <a:noFill/>
            </p:spPr>
            <p:txBody>
              <a:bodyPr wrap="none" rtlCol="0">
                <a:spAutoFit/>
              </a:bodyPr>
              <a:lstStyle/>
              <a:p>
                <a:r>
                  <a:rPr lang="en-US" sz="1400" b="1" dirty="0" smtClean="0">
                    <a:solidFill>
                      <a:srgbClr val="00B0F0"/>
                    </a:solidFill>
                    <a:latin typeface="+mj-lt"/>
                  </a:rPr>
                  <a:t>Gold Plated Metal (TR)</a:t>
                </a:r>
                <a:endParaRPr lang="en-US" sz="1400" b="1" dirty="0">
                  <a:solidFill>
                    <a:srgbClr val="00B0F0"/>
                  </a:solidFill>
                  <a:latin typeface="+mj-lt"/>
                </a:endParaRPr>
              </a:p>
            </p:txBody>
          </p:sp>
          <p:cxnSp>
            <p:nvCxnSpPr>
              <p:cNvPr id="76" name="Straight Arrow Connector 75"/>
              <p:cNvCxnSpPr/>
              <p:nvPr/>
            </p:nvCxnSpPr>
            <p:spPr>
              <a:xfrm rot="16200000" flipH="1">
                <a:off x="5333999" y="5387342"/>
                <a:ext cx="228602"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42863"/>
            <a:ext cx="8721725" cy="928687"/>
          </a:xfrm>
        </p:spPr>
        <p:txBody>
          <a:bodyPr/>
          <a:lstStyle/>
          <a:p>
            <a:r>
              <a:rPr lang="en-US" dirty="0" smtClean="0"/>
              <a:t>Approximate Substrate Definition in ADS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13</a:t>
            </a:fld>
            <a:endParaRPr lang="en-US"/>
          </a:p>
        </p:txBody>
      </p:sp>
      <p:grpSp>
        <p:nvGrpSpPr>
          <p:cNvPr id="20" name="Group 19"/>
          <p:cNvGrpSpPr/>
          <p:nvPr/>
        </p:nvGrpSpPr>
        <p:grpSpPr>
          <a:xfrm>
            <a:off x="3071949" y="1143000"/>
            <a:ext cx="3249353" cy="4000500"/>
            <a:chOff x="2857500" y="1143000"/>
            <a:chExt cx="3249353" cy="4000500"/>
          </a:xfrm>
        </p:grpSpPr>
        <p:sp>
          <p:nvSpPr>
            <p:cNvPr id="5" name="Rectangle 4"/>
            <p:cNvSpPr/>
            <p:nvPr/>
          </p:nvSpPr>
          <p:spPr>
            <a:xfrm>
              <a:off x="4038600" y="1181100"/>
              <a:ext cx="1143000" cy="266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8600" y="1638300"/>
              <a:ext cx="1143000" cy="266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38600" y="1905000"/>
              <a:ext cx="1143000" cy="4571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4038600" y="1943100"/>
              <a:ext cx="1143000" cy="11430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4038600" y="2057399"/>
              <a:ext cx="1143000" cy="53341"/>
            </a:xfrm>
            <a:prstGeom prst="rect">
              <a:avLst/>
            </a:prstGeom>
            <a:solidFill>
              <a:srgbClr val="44DC6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38600" y="2095500"/>
              <a:ext cx="1143000" cy="1524000"/>
            </a:xfrm>
            <a:prstGeom prst="rect">
              <a:avLst/>
            </a:prstGeom>
            <a:solidFill>
              <a:srgbClr val="FFFF6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038600" y="3619500"/>
              <a:ext cx="1143000" cy="1524000"/>
            </a:xfrm>
            <a:prstGeom prst="rect">
              <a:avLst/>
            </a:prstGeom>
            <a:solidFill>
              <a:srgbClr val="CCCC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81600" y="1143000"/>
              <a:ext cx="554960" cy="338554"/>
            </a:xfrm>
            <a:prstGeom prst="rect">
              <a:avLst/>
            </a:prstGeom>
            <a:noFill/>
          </p:spPr>
          <p:txBody>
            <a:bodyPr wrap="none" rtlCol="0">
              <a:spAutoFit/>
            </a:bodyPr>
            <a:lstStyle/>
            <a:p>
              <a:r>
                <a:rPr lang="en-US" sz="1600" b="1" dirty="0" smtClean="0">
                  <a:solidFill>
                    <a:srgbClr val="00B0F0"/>
                  </a:solidFill>
                  <a:latin typeface="+mn-lt"/>
                </a:rPr>
                <a:t>PEL</a:t>
              </a:r>
              <a:endParaRPr lang="en-US" sz="1600" b="1" dirty="0">
                <a:solidFill>
                  <a:srgbClr val="00B0F0"/>
                </a:solidFill>
                <a:latin typeface="+mn-lt"/>
              </a:endParaRPr>
            </a:p>
          </p:txBody>
        </p:sp>
        <p:sp>
          <p:nvSpPr>
            <p:cNvPr id="13" name="TextBox 12"/>
            <p:cNvSpPr txBox="1"/>
            <p:nvPr/>
          </p:nvSpPr>
          <p:spPr>
            <a:xfrm>
              <a:off x="5181600" y="1375946"/>
              <a:ext cx="925253" cy="338554"/>
            </a:xfrm>
            <a:prstGeom prst="rect">
              <a:avLst/>
            </a:prstGeom>
            <a:noFill/>
          </p:spPr>
          <p:txBody>
            <a:bodyPr wrap="none" rtlCol="0">
              <a:spAutoFit/>
            </a:bodyPr>
            <a:lstStyle/>
            <a:p>
              <a:r>
                <a:rPr lang="en-US" sz="1600" b="1" dirty="0" smtClean="0">
                  <a:solidFill>
                    <a:srgbClr val="00B0F0"/>
                  </a:solidFill>
                  <a:latin typeface="+mn-lt"/>
                </a:rPr>
                <a:t>Bridge</a:t>
              </a:r>
              <a:endParaRPr lang="en-US" sz="1600" b="1" dirty="0">
                <a:solidFill>
                  <a:srgbClr val="00B0F0"/>
                </a:solidFill>
                <a:latin typeface="+mn-lt"/>
              </a:endParaRPr>
            </a:p>
          </p:txBody>
        </p:sp>
        <p:sp>
          <p:nvSpPr>
            <p:cNvPr id="14" name="TextBox 13"/>
            <p:cNvSpPr txBox="1"/>
            <p:nvPr/>
          </p:nvSpPr>
          <p:spPr>
            <a:xfrm>
              <a:off x="5181600" y="1600200"/>
              <a:ext cx="431528" cy="338554"/>
            </a:xfrm>
            <a:prstGeom prst="rect">
              <a:avLst/>
            </a:prstGeom>
            <a:noFill/>
          </p:spPr>
          <p:txBody>
            <a:bodyPr wrap="none" rtlCol="0">
              <a:spAutoFit/>
            </a:bodyPr>
            <a:lstStyle/>
            <a:p>
              <a:r>
                <a:rPr lang="en-US" sz="1600" b="1" dirty="0" smtClean="0">
                  <a:solidFill>
                    <a:srgbClr val="00B0F0"/>
                  </a:solidFill>
                  <a:latin typeface="+mn-lt"/>
                </a:rPr>
                <a:t>EL</a:t>
              </a:r>
              <a:endParaRPr lang="en-US" sz="1600" b="1" dirty="0">
                <a:solidFill>
                  <a:srgbClr val="00B0F0"/>
                </a:solidFill>
                <a:latin typeface="+mn-lt"/>
              </a:endParaRPr>
            </a:p>
          </p:txBody>
        </p:sp>
        <p:sp>
          <p:nvSpPr>
            <p:cNvPr id="15" name="TextBox 14"/>
            <p:cNvSpPr txBox="1"/>
            <p:nvPr/>
          </p:nvSpPr>
          <p:spPr>
            <a:xfrm>
              <a:off x="5190732" y="1833146"/>
              <a:ext cx="431528" cy="338554"/>
            </a:xfrm>
            <a:prstGeom prst="rect">
              <a:avLst/>
            </a:prstGeom>
            <a:noFill/>
          </p:spPr>
          <p:txBody>
            <a:bodyPr wrap="none" rtlCol="0">
              <a:spAutoFit/>
            </a:bodyPr>
            <a:lstStyle/>
            <a:p>
              <a:r>
                <a:rPr lang="en-US" sz="1600" b="1" dirty="0" smtClean="0">
                  <a:solidFill>
                    <a:srgbClr val="00B0F0"/>
                  </a:solidFill>
                  <a:latin typeface="+mn-lt"/>
                </a:rPr>
                <a:t>N1</a:t>
              </a:r>
              <a:endParaRPr lang="en-US" sz="1600" b="1" dirty="0">
                <a:solidFill>
                  <a:srgbClr val="00B0F0"/>
                </a:solidFill>
                <a:latin typeface="+mn-lt"/>
              </a:endParaRPr>
            </a:p>
          </p:txBody>
        </p:sp>
        <p:sp>
          <p:nvSpPr>
            <p:cNvPr id="16" name="TextBox 15"/>
            <p:cNvSpPr txBox="1"/>
            <p:nvPr/>
          </p:nvSpPr>
          <p:spPr>
            <a:xfrm>
              <a:off x="5203160" y="2557046"/>
              <a:ext cx="678391" cy="338554"/>
            </a:xfrm>
            <a:prstGeom prst="rect">
              <a:avLst/>
            </a:prstGeom>
            <a:noFill/>
          </p:spPr>
          <p:txBody>
            <a:bodyPr wrap="none" rtlCol="0">
              <a:spAutoFit/>
            </a:bodyPr>
            <a:lstStyle/>
            <a:p>
              <a:r>
                <a:rPr lang="en-US" sz="1600" b="1" dirty="0" smtClean="0">
                  <a:solidFill>
                    <a:srgbClr val="00B0F0"/>
                  </a:solidFill>
                  <a:latin typeface="+mn-lt"/>
                </a:rPr>
                <a:t>GaAs</a:t>
              </a:r>
              <a:endParaRPr lang="en-US" sz="1600" b="1" dirty="0">
                <a:solidFill>
                  <a:srgbClr val="00B0F0"/>
                </a:solidFill>
                <a:latin typeface="+mn-lt"/>
              </a:endParaRPr>
            </a:p>
          </p:txBody>
        </p:sp>
        <p:sp>
          <p:nvSpPr>
            <p:cNvPr id="17" name="TextBox 16"/>
            <p:cNvSpPr txBox="1"/>
            <p:nvPr/>
          </p:nvSpPr>
          <p:spPr>
            <a:xfrm>
              <a:off x="5119551" y="4191000"/>
              <a:ext cx="678391" cy="338554"/>
            </a:xfrm>
            <a:prstGeom prst="rect">
              <a:avLst/>
            </a:prstGeom>
            <a:noFill/>
          </p:spPr>
          <p:txBody>
            <a:bodyPr wrap="none" rtlCol="0">
              <a:spAutoFit/>
            </a:bodyPr>
            <a:lstStyle/>
            <a:p>
              <a:r>
                <a:rPr lang="en-US" sz="1600" b="1" dirty="0" smtClean="0">
                  <a:solidFill>
                    <a:srgbClr val="00B0F0"/>
                  </a:solidFill>
                  <a:latin typeface="+mn-lt"/>
                </a:rPr>
                <a:t>Cond</a:t>
              </a:r>
              <a:endParaRPr lang="en-US" sz="1600" b="1" dirty="0">
                <a:solidFill>
                  <a:srgbClr val="00B0F0"/>
                </a:solidFill>
                <a:latin typeface="+mn-lt"/>
              </a:endParaRPr>
            </a:p>
          </p:txBody>
        </p:sp>
        <p:sp>
          <p:nvSpPr>
            <p:cNvPr id="18" name="TextBox 17"/>
            <p:cNvSpPr txBox="1"/>
            <p:nvPr/>
          </p:nvSpPr>
          <p:spPr>
            <a:xfrm>
              <a:off x="2971800" y="1752600"/>
              <a:ext cx="1048685" cy="338554"/>
            </a:xfrm>
            <a:prstGeom prst="rect">
              <a:avLst/>
            </a:prstGeom>
            <a:noFill/>
          </p:spPr>
          <p:txBody>
            <a:bodyPr wrap="none" rtlCol="0">
              <a:spAutoFit/>
            </a:bodyPr>
            <a:lstStyle/>
            <a:p>
              <a:r>
                <a:rPr lang="en-US" sz="1600" b="1" dirty="0" smtClean="0">
                  <a:solidFill>
                    <a:srgbClr val="00B0F0"/>
                  </a:solidFill>
                  <a:latin typeface="+mn-lt"/>
                </a:rPr>
                <a:t>MIM_SiN</a:t>
              </a:r>
              <a:endParaRPr lang="en-US" sz="1600" b="1" dirty="0">
                <a:solidFill>
                  <a:srgbClr val="00B0F0"/>
                </a:solidFill>
                <a:latin typeface="+mn-lt"/>
              </a:endParaRPr>
            </a:p>
          </p:txBody>
        </p:sp>
        <p:sp>
          <p:nvSpPr>
            <p:cNvPr id="19" name="TextBox 18"/>
            <p:cNvSpPr txBox="1"/>
            <p:nvPr/>
          </p:nvSpPr>
          <p:spPr>
            <a:xfrm>
              <a:off x="2857500" y="1947446"/>
              <a:ext cx="1172116" cy="338554"/>
            </a:xfrm>
            <a:prstGeom prst="rect">
              <a:avLst/>
            </a:prstGeom>
            <a:noFill/>
          </p:spPr>
          <p:txBody>
            <a:bodyPr wrap="none" rtlCol="0">
              <a:spAutoFit/>
            </a:bodyPr>
            <a:lstStyle/>
            <a:p>
              <a:r>
                <a:rPr lang="en-US" sz="1600" b="1" dirty="0" smtClean="0">
                  <a:solidFill>
                    <a:srgbClr val="00B0F0"/>
                  </a:solidFill>
                  <a:latin typeface="+mn-lt"/>
                </a:rPr>
                <a:t>Pass_SiN</a:t>
              </a:r>
              <a:endParaRPr lang="en-US" sz="1600" b="1" dirty="0">
                <a:solidFill>
                  <a:srgbClr val="00B0F0"/>
                </a:solidFill>
                <a:latin typeface="+mn-lt"/>
              </a:endParaRPr>
            </a:p>
          </p:txBody>
        </p:sp>
      </p:grpSp>
      <p:sp>
        <p:nvSpPr>
          <p:cNvPr id="22" name="TextBox 21"/>
          <p:cNvSpPr txBox="1"/>
          <p:nvPr/>
        </p:nvSpPr>
        <p:spPr>
          <a:xfrm>
            <a:off x="5836273" y="1143000"/>
            <a:ext cx="3612527" cy="307777"/>
          </a:xfrm>
          <a:prstGeom prst="rect">
            <a:avLst/>
          </a:prstGeom>
          <a:noFill/>
        </p:spPr>
        <p:txBody>
          <a:bodyPr wrap="none" rtlCol="0">
            <a:spAutoFit/>
          </a:bodyPr>
          <a:lstStyle/>
          <a:p>
            <a:r>
              <a:rPr lang="en-US" sz="1400" dirty="0" smtClean="0">
                <a:latin typeface="Arial Narrow" pitchFamily="34" charset="0"/>
              </a:rPr>
              <a:t>Model: Thick (up), thickness: 3.3um, Real: 5.8e7S/m</a:t>
            </a:r>
            <a:endParaRPr lang="en-US" sz="1400" dirty="0">
              <a:latin typeface="Arial Narrow" pitchFamily="34" charset="0"/>
            </a:endParaRPr>
          </a:p>
        </p:txBody>
      </p:sp>
      <p:sp>
        <p:nvSpPr>
          <p:cNvPr id="23" name="TextBox 22"/>
          <p:cNvSpPr txBox="1"/>
          <p:nvPr/>
        </p:nvSpPr>
        <p:spPr>
          <a:xfrm>
            <a:off x="5912473" y="4191000"/>
            <a:ext cx="3864199" cy="307777"/>
          </a:xfrm>
          <a:prstGeom prst="rect">
            <a:avLst/>
          </a:prstGeom>
          <a:noFill/>
        </p:spPr>
        <p:txBody>
          <a:bodyPr wrap="none" rtlCol="0">
            <a:spAutoFit/>
          </a:bodyPr>
          <a:lstStyle/>
          <a:p>
            <a:r>
              <a:rPr lang="en-US" sz="1400" dirty="0" smtClean="0">
                <a:latin typeface="Arial Narrow" pitchFamily="34" charset="0"/>
              </a:rPr>
              <a:t>Model: Thick (down), thickness: 2.69mil, Real: 4.1e7S/m</a:t>
            </a:r>
            <a:endParaRPr lang="en-US" sz="1400" dirty="0">
              <a:latin typeface="Arial Narrow" pitchFamily="34" charset="0"/>
            </a:endParaRPr>
          </a:p>
        </p:txBody>
      </p:sp>
      <p:sp>
        <p:nvSpPr>
          <p:cNvPr id="24" name="Rectangle 23"/>
          <p:cNvSpPr/>
          <p:nvPr/>
        </p:nvSpPr>
        <p:spPr>
          <a:xfrm>
            <a:off x="4610100" y="1409700"/>
            <a:ext cx="190500" cy="22860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00600" y="1897380"/>
            <a:ext cx="228600" cy="45719"/>
          </a:xfrm>
          <a:prstGeom prst="rect">
            <a:avLst/>
          </a:prstGeom>
          <a:gradFill flip="none" rotWithShape="1">
            <a:gsLst>
              <a:gs pos="0">
                <a:srgbClr val="CCCC00">
                  <a:shade val="30000"/>
                  <a:satMod val="115000"/>
                </a:srgbClr>
              </a:gs>
              <a:gs pos="50000">
                <a:srgbClr val="CCCC00">
                  <a:shade val="67500"/>
                  <a:satMod val="115000"/>
                </a:srgbClr>
              </a:gs>
              <a:gs pos="100000">
                <a:srgbClr val="CCCC00">
                  <a:shade val="100000"/>
                  <a:satMod val="115000"/>
                </a:srgbClr>
              </a:gs>
            </a:gsLst>
            <a:lin ang="10800000" scaled="1"/>
            <a:tileRect/>
          </a:gra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19600" y="2133600"/>
            <a:ext cx="228600" cy="148590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762500" y="1399401"/>
            <a:ext cx="675570" cy="276999"/>
          </a:xfrm>
          <a:prstGeom prst="rect">
            <a:avLst/>
          </a:prstGeom>
          <a:noFill/>
        </p:spPr>
        <p:txBody>
          <a:bodyPr wrap="none" rtlCol="0">
            <a:spAutoFit/>
          </a:bodyPr>
          <a:lstStyle/>
          <a:p>
            <a:r>
              <a:rPr lang="en-US" sz="1200" b="1" dirty="0" smtClean="0">
                <a:solidFill>
                  <a:srgbClr val="C00000"/>
                </a:solidFill>
                <a:latin typeface="Arial Narrow" pitchFamily="34" charset="0"/>
              </a:rPr>
              <a:t>EL_VAB</a:t>
            </a:r>
            <a:endParaRPr lang="en-US" sz="1200" b="1" dirty="0">
              <a:solidFill>
                <a:srgbClr val="C00000"/>
              </a:solidFill>
              <a:latin typeface="Arial Narrow" pitchFamily="34" charset="0"/>
            </a:endParaRPr>
          </a:p>
        </p:txBody>
      </p:sp>
      <p:sp>
        <p:nvSpPr>
          <p:cNvPr id="30" name="TextBox 29"/>
          <p:cNvSpPr txBox="1"/>
          <p:nvPr/>
        </p:nvSpPr>
        <p:spPr>
          <a:xfrm>
            <a:off x="4995932" y="1780401"/>
            <a:ext cx="452368" cy="276999"/>
          </a:xfrm>
          <a:prstGeom prst="rect">
            <a:avLst/>
          </a:prstGeom>
          <a:noFill/>
        </p:spPr>
        <p:txBody>
          <a:bodyPr wrap="none" rtlCol="0">
            <a:spAutoFit/>
          </a:bodyPr>
          <a:lstStyle/>
          <a:p>
            <a:r>
              <a:rPr lang="en-US" sz="1200" b="1" dirty="0" smtClean="0">
                <a:solidFill>
                  <a:srgbClr val="C00000"/>
                </a:solidFill>
                <a:latin typeface="Arial Narrow" pitchFamily="34" charset="0"/>
              </a:rPr>
              <a:t>DPC</a:t>
            </a:r>
            <a:endParaRPr lang="en-US" sz="1200" b="1" dirty="0">
              <a:solidFill>
                <a:srgbClr val="C00000"/>
              </a:solidFill>
              <a:latin typeface="Arial Narrow" pitchFamily="34" charset="0"/>
            </a:endParaRPr>
          </a:p>
        </p:txBody>
      </p:sp>
      <p:sp>
        <p:nvSpPr>
          <p:cNvPr id="31" name="TextBox 30"/>
          <p:cNvSpPr txBox="1"/>
          <p:nvPr/>
        </p:nvSpPr>
        <p:spPr>
          <a:xfrm>
            <a:off x="4610100" y="2667000"/>
            <a:ext cx="896399" cy="276999"/>
          </a:xfrm>
          <a:prstGeom prst="rect">
            <a:avLst/>
          </a:prstGeom>
          <a:noFill/>
        </p:spPr>
        <p:txBody>
          <a:bodyPr wrap="none" rtlCol="0">
            <a:spAutoFit/>
          </a:bodyPr>
          <a:lstStyle/>
          <a:p>
            <a:r>
              <a:rPr lang="en-US" sz="1200" b="1" dirty="0" smtClean="0">
                <a:solidFill>
                  <a:srgbClr val="C00000"/>
                </a:solidFill>
                <a:latin typeface="Arial Narrow" pitchFamily="34" charset="0"/>
              </a:rPr>
              <a:t>EL_DUMMY</a:t>
            </a:r>
            <a:endParaRPr lang="en-US" sz="1200" b="1" dirty="0">
              <a:solidFill>
                <a:srgbClr val="C00000"/>
              </a:solidFill>
              <a:latin typeface="Arial Narrow" pitchFamily="34" charset="0"/>
            </a:endParaRPr>
          </a:p>
        </p:txBody>
      </p:sp>
      <p:sp>
        <p:nvSpPr>
          <p:cNvPr id="32" name="TextBox 31"/>
          <p:cNvSpPr txBox="1"/>
          <p:nvPr/>
        </p:nvSpPr>
        <p:spPr>
          <a:xfrm>
            <a:off x="5448447" y="5407223"/>
            <a:ext cx="2701381" cy="307777"/>
          </a:xfrm>
          <a:prstGeom prst="rect">
            <a:avLst/>
          </a:prstGeom>
          <a:noFill/>
        </p:spPr>
        <p:txBody>
          <a:bodyPr wrap="none" rtlCol="0">
            <a:spAutoFit/>
          </a:bodyPr>
          <a:lstStyle/>
          <a:p>
            <a:r>
              <a:rPr lang="en-US" sz="1400" dirty="0" smtClean="0">
                <a:latin typeface="Arial Narrow" pitchFamily="34" charset="0"/>
              </a:rPr>
              <a:t>Model: 2D Distributed, Real: 3.4e7S/m</a:t>
            </a:r>
            <a:endParaRPr lang="en-US" sz="1400" dirty="0">
              <a:latin typeface="Arial Narrow" pitchFamily="34" charset="0"/>
            </a:endParaRPr>
          </a:p>
        </p:txBody>
      </p:sp>
      <p:sp>
        <p:nvSpPr>
          <p:cNvPr id="33" name="TextBox 32"/>
          <p:cNvSpPr txBox="1"/>
          <p:nvPr/>
        </p:nvSpPr>
        <p:spPr>
          <a:xfrm>
            <a:off x="4224276" y="5410200"/>
            <a:ext cx="1213794" cy="307777"/>
          </a:xfrm>
          <a:prstGeom prst="rect">
            <a:avLst/>
          </a:prstGeom>
          <a:noFill/>
        </p:spPr>
        <p:txBody>
          <a:bodyPr wrap="none" rtlCol="0">
            <a:spAutoFit/>
          </a:bodyPr>
          <a:lstStyle/>
          <a:p>
            <a:r>
              <a:rPr lang="en-US" sz="1400" b="1" dirty="0" smtClean="0">
                <a:solidFill>
                  <a:srgbClr val="C00000"/>
                </a:solidFill>
                <a:latin typeface="Arial Narrow" pitchFamily="34" charset="0"/>
              </a:rPr>
              <a:t>DPC_VIA, DPC</a:t>
            </a:r>
            <a:endParaRPr lang="en-US" sz="1400" b="1" dirty="0">
              <a:solidFill>
                <a:srgbClr val="C00000"/>
              </a:solidFill>
              <a:latin typeface="Arial Narrow" pitchFamily="34" charset="0"/>
            </a:endParaRPr>
          </a:p>
        </p:txBody>
      </p:sp>
      <p:sp>
        <p:nvSpPr>
          <p:cNvPr id="34" name="TextBox 33"/>
          <p:cNvSpPr txBox="1"/>
          <p:nvPr/>
        </p:nvSpPr>
        <p:spPr>
          <a:xfrm>
            <a:off x="5715000" y="1600200"/>
            <a:ext cx="3612527" cy="307777"/>
          </a:xfrm>
          <a:prstGeom prst="rect">
            <a:avLst/>
          </a:prstGeom>
          <a:noFill/>
        </p:spPr>
        <p:txBody>
          <a:bodyPr wrap="none" rtlCol="0">
            <a:spAutoFit/>
          </a:bodyPr>
          <a:lstStyle/>
          <a:p>
            <a:r>
              <a:rPr lang="en-US" sz="1400" dirty="0" smtClean="0">
                <a:latin typeface="Arial Narrow" pitchFamily="34" charset="0"/>
              </a:rPr>
              <a:t>Model: Thick (up), thickness: 3.3um, Real: 5.8e7S/m</a:t>
            </a:r>
            <a:endParaRPr lang="en-US" sz="1400" dirty="0">
              <a:latin typeface="Arial Narrow" pitchFamily="34" charset="0"/>
            </a:endParaRPr>
          </a:p>
        </p:txBody>
      </p:sp>
      <p:sp>
        <p:nvSpPr>
          <p:cNvPr id="35" name="TextBox 34"/>
          <p:cNvSpPr txBox="1"/>
          <p:nvPr/>
        </p:nvSpPr>
        <p:spPr>
          <a:xfrm>
            <a:off x="5683873" y="1828800"/>
            <a:ext cx="3612527" cy="307777"/>
          </a:xfrm>
          <a:prstGeom prst="rect">
            <a:avLst/>
          </a:prstGeom>
          <a:noFill/>
        </p:spPr>
        <p:txBody>
          <a:bodyPr wrap="none" rtlCol="0">
            <a:spAutoFit/>
          </a:bodyPr>
          <a:lstStyle/>
          <a:p>
            <a:r>
              <a:rPr lang="en-US" sz="1400" dirty="0" smtClean="0">
                <a:latin typeface="Arial Narrow" pitchFamily="34" charset="0"/>
              </a:rPr>
              <a:t>Model: Thick (up), thickness: 0.5um, Real: 3.4e7S/m</a:t>
            </a:r>
            <a:endParaRPr lang="en-US" sz="1400" dirty="0">
              <a:latin typeface="Arial Narrow" pitchFamily="34" charset="0"/>
            </a:endParaRPr>
          </a:p>
        </p:txBody>
      </p:sp>
      <p:sp>
        <p:nvSpPr>
          <p:cNvPr id="36" name="TextBox 35"/>
          <p:cNvSpPr txBox="1"/>
          <p:nvPr/>
        </p:nvSpPr>
        <p:spPr>
          <a:xfrm>
            <a:off x="4152900" y="842546"/>
            <a:ext cx="1295547" cy="338554"/>
          </a:xfrm>
          <a:prstGeom prst="rect">
            <a:avLst/>
          </a:prstGeom>
          <a:noFill/>
        </p:spPr>
        <p:txBody>
          <a:bodyPr wrap="none" rtlCol="0">
            <a:spAutoFit/>
          </a:bodyPr>
          <a:lstStyle/>
          <a:p>
            <a:r>
              <a:rPr lang="en-US" sz="1600" b="1" dirty="0" smtClean="0">
                <a:solidFill>
                  <a:srgbClr val="00B0F0"/>
                </a:solidFill>
                <a:latin typeface="+mn-lt"/>
              </a:rPr>
              <a:t>FreeSpace</a:t>
            </a:r>
            <a:endParaRPr lang="en-US" sz="1600" b="1" dirty="0">
              <a:solidFill>
                <a:srgbClr val="00B0F0"/>
              </a:solidFill>
              <a:latin typeface="+mn-lt"/>
            </a:endParaRPr>
          </a:p>
        </p:txBody>
      </p:sp>
      <p:sp>
        <p:nvSpPr>
          <p:cNvPr id="37" name="TextBox 36"/>
          <p:cNvSpPr txBox="1"/>
          <p:nvPr/>
        </p:nvSpPr>
        <p:spPr>
          <a:xfrm>
            <a:off x="4152900" y="5071646"/>
            <a:ext cx="1418978" cy="338554"/>
          </a:xfrm>
          <a:prstGeom prst="rect">
            <a:avLst/>
          </a:prstGeom>
          <a:noFill/>
        </p:spPr>
        <p:txBody>
          <a:bodyPr wrap="none" rtlCol="0">
            <a:spAutoFit/>
          </a:bodyPr>
          <a:lstStyle/>
          <a:p>
            <a:r>
              <a:rPr lang="en-US" sz="1600" b="1" dirty="0" smtClean="0">
                <a:solidFill>
                  <a:srgbClr val="00B0F0"/>
                </a:solidFill>
                <a:latin typeface="+mn-lt"/>
              </a:rPr>
              <a:t>FreeSpace2</a:t>
            </a:r>
            <a:endParaRPr lang="en-US" sz="1600" b="1" dirty="0">
              <a:solidFill>
                <a:srgbClr val="00B0F0"/>
              </a:solidFill>
              <a:latin typeface="+mn-lt"/>
            </a:endParaRPr>
          </a:p>
        </p:txBody>
      </p:sp>
      <p:sp>
        <p:nvSpPr>
          <p:cNvPr id="38" name="TextBox 37"/>
          <p:cNvSpPr txBox="1"/>
          <p:nvPr/>
        </p:nvSpPr>
        <p:spPr>
          <a:xfrm>
            <a:off x="990600" y="876300"/>
            <a:ext cx="3168240" cy="307777"/>
          </a:xfrm>
          <a:prstGeom prst="rect">
            <a:avLst/>
          </a:prstGeom>
          <a:noFill/>
        </p:spPr>
        <p:txBody>
          <a:bodyPr wrap="none" rtlCol="0">
            <a:spAutoFit/>
          </a:bodyPr>
          <a:lstStyle/>
          <a:p>
            <a:r>
              <a:rPr lang="en-US" sz="1400" dirty="0" smtClean="0">
                <a:latin typeface="Arial Narrow" pitchFamily="34" charset="0"/>
              </a:rPr>
              <a:t>Boundary: Open, Er -Real: 1, Loss Tangent: 0</a:t>
            </a:r>
            <a:endParaRPr lang="en-US" sz="1400" dirty="0">
              <a:latin typeface="Arial Narrow" pitchFamily="34" charset="0"/>
            </a:endParaRPr>
          </a:p>
        </p:txBody>
      </p:sp>
      <p:sp>
        <p:nvSpPr>
          <p:cNvPr id="39" name="TextBox 38"/>
          <p:cNvSpPr txBox="1"/>
          <p:nvPr/>
        </p:nvSpPr>
        <p:spPr>
          <a:xfrm>
            <a:off x="5600700" y="5067300"/>
            <a:ext cx="3168240" cy="307777"/>
          </a:xfrm>
          <a:prstGeom prst="rect">
            <a:avLst/>
          </a:prstGeom>
          <a:noFill/>
        </p:spPr>
        <p:txBody>
          <a:bodyPr wrap="none" rtlCol="0">
            <a:spAutoFit/>
          </a:bodyPr>
          <a:lstStyle/>
          <a:p>
            <a:r>
              <a:rPr lang="en-US" sz="1400" dirty="0" smtClean="0">
                <a:latin typeface="Arial Narrow" pitchFamily="34" charset="0"/>
              </a:rPr>
              <a:t>Boundary: Open, Er -Real: 1, Loss Tangent: 0</a:t>
            </a:r>
            <a:endParaRPr lang="en-US" sz="1400" dirty="0">
              <a:latin typeface="Arial Narrow" pitchFamily="34" charset="0"/>
            </a:endParaRPr>
          </a:p>
        </p:txBody>
      </p:sp>
      <p:sp>
        <p:nvSpPr>
          <p:cNvPr id="40" name="TextBox 39"/>
          <p:cNvSpPr txBox="1"/>
          <p:nvPr/>
        </p:nvSpPr>
        <p:spPr>
          <a:xfrm>
            <a:off x="5922577" y="2552700"/>
            <a:ext cx="3907223" cy="307777"/>
          </a:xfrm>
          <a:prstGeom prst="rect">
            <a:avLst/>
          </a:prstGeom>
          <a:noFill/>
        </p:spPr>
        <p:txBody>
          <a:bodyPr wrap="none" rtlCol="0">
            <a:spAutoFit/>
          </a:bodyPr>
          <a:lstStyle/>
          <a:p>
            <a:r>
              <a:rPr lang="en-US" sz="1400" dirty="0" smtClean="0">
                <a:latin typeface="Arial Narrow" pitchFamily="34" charset="0"/>
              </a:rPr>
              <a:t>Thickness: 100 um, Er -Real: 12.8, Loss Tangent: 0.0003</a:t>
            </a:r>
            <a:endParaRPr lang="en-US" sz="1400" dirty="0">
              <a:latin typeface="Arial Narrow" pitchFamily="34" charset="0"/>
            </a:endParaRPr>
          </a:p>
        </p:txBody>
      </p:sp>
      <p:sp>
        <p:nvSpPr>
          <p:cNvPr id="41" name="TextBox 40"/>
          <p:cNvSpPr txBox="1"/>
          <p:nvPr/>
        </p:nvSpPr>
        <p:spPr>
          <a:xfrm>
            <a:off x="457200" y="1752600"/>
            <a:ext cx="2744790" cy="307777"/>
          </a:xfrm>
          <a:prstGeom prst="rect">
            <a:avLst/>
          </a:prstGeom>
          <a:noFill/>
        </p:spPr>
        <p:txBody>
          <a:bodyPr wrap="none" rtlCol="0">
            <a:spAutoFit/>
          </a:bodyPr>
          <a:lstStyle/>
          <a:p>
            <a:r>
              <a:rPr lang="en-US" sz="1400" dirty="0" smtClean="0">
                <a:latin typeface="Arial Narrow" pitchFamily="34" charset="0"/>
              </a:rPr>
              <a:t>T: 0.19 um, Er -Real: 7.2, TanD: 0.0004</a:t>
            </a:r>
            <a:endParaRPr lang="en-US" sz="1400" dirty="0">
              <a:latin typeface="Arial Narrow" pitchFamily="34" charset="0"/>
            </a:endParaRPr>
          </a:p>
        </p:txBody>
      </p:sp>
      <p:sp>
        <p:nvSpPr>
          <p:cNvPr id="42" name="TextBox 41"/>
          <p:cNvSpPr txBox="1"/>
          <p:nvPr/>
        </p:nvSpPr>
        <p:spPr>
          <a:xfrm>
            <a:off x="457200" y="1978223"/>
            <a:ext cx="2663037" cy="307777"/>
          </a:xfrm>
          <a:prstGeom prst="rect">
            <a:avLst/>
          </a:prstGeom>
          <a:noFill/>
        </p:spPr>
        <p:txBody>
          <a:bodyPr wrap="none" rtlCol="0">
            <a:spAutoFit/>
          </a:bodyPr>
          <a:lstStyle/>
          <a:p>
            <a:r>
              <a:rPr lang="en-US" sz="1400" dirty="0" smtClean="0">
                <a:latin typeface="Arial Narrow" pitchFamily="34" charset="0"/>
              </a:rPr>
              <a:t>T: 0.2 um, Er -Real: 7.2, TanD: 0.0004</a:t>
            </a:r>
            <a:endParaRPr lang="en-US" sz="1400" dirty="0">
              <a:latin typeface="Arial Narrow" pitchFamily="34" charset="0"/>
            </a:endParaRPr>
          </a:p>
        </p:txBody>
      </p:sp>
      <p:sp>
        <p:nvSpPr>
          <p:cNvPr id="44" name="TextBox 43"/>
          <p:cNvSpPr txBox="1"/>
          <p:nvPr/>
        </p:nvSpPr>
        <p:spPr>
          <a:xfrm>
            <a:off x="990600" y="1371600"/>
            <a:ext cx="3211520" cy="307777"/>
          </a:xfrm>
          <a:prstGeom prst="rect">
            <a:avLst/>
          </a:prstGeom>
          <a:noFill/>
        </p:spPr>
        <p:txBody>
          <a:bodyPr wrap="none" rtlCol="0">
            <a:spAutoFit/>
          </a:bodyPr>
          <a:lstStyle/>
          <a:p>
            <a:r>
              <a:rPr lang="en-US" sz="1400" dirty="0" smtClean="0">
                <a:latin typeface="Arial Narrow" pitchFamily="34" charset="0"/>
              </a:rPr>
              <a:t>Thickness: 2 um, Er -Real: 1, Loss Tangent: 0</a:t>
            </a:r>
            <a:endParaRPr lang="en-US" sz="1400" dirty="0">
              <a:latin typeface="Arial Narrow" pitchFamily="34" charset="0"/>
            </a:endParaRPr>
          </a:p>
        </p:txBody>
      </p:sp>
      <p:sp>
        <p:nvSpPr>
          <p:cNvPr id="43" name="Rectangle 42"/>
          <p:cNvSpPr/>
          <p:nvPr/>
        </p:nvSpPr>
        <p:spPr>
          <a:xfrm>
            <a:off x="4253048" y="2095500"/>
            <a:ext cx="1157151" cy="4571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914900" y="2049781"/>
            <a:ext cx="228600" cy="45719"/>
          </a:xfrm>
          <a:prstGeom prst="rect">
            <a:avLst/>
          </a:prstGeom>
          <a:gradFill flip="none" rotWithShape="1">
            <a:gsLst>
              <a:gs pos="0">
                <a:srgbClr val="44DC61">
                  <a:shade val="30000"/>
                  <a:satMod val="115000"/>
                </a:srgbClr>
              </a:gs>
              <a:gs pos="50000">
                <a:srgbClr val="44DC61">
                  <a:shade val="67500"/>
                  <a:satMod val="115000"/>
                </a:srgbClr>
              </a:gs>
              <a:gs pos="100000">
                <a:srgbClr val="44DC61">
                  <a:shade val="100000"/>
                  <a:satMod val="115000"/>
                </a:srgbClr>
              </a:gs>
            </a:gsLst>
            <a:lin ang="10800000" scaled="1"/>
            <a:tileRect/>
          </a:gra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256604" y="1932801"/>
            <a:ext cx="734496" cy="276999"/>
          </a:xfrm>
          <a:prstGeom prst="rect">
            <a:avLst/>
          </a:prstGeom>
          <a:noFill/>
        </p:spPr>
        <p:txBody>
          <a:bodyPr wrap="none" rtlCol="0">
            <a:spAutoFit/>
          </a:bodyPr>
          <a:lstStyle/>
          <a:p>
            <a:r>
              <a:rPr lang="en-US" sz="1200" b="1" dirty="0" smtClean="0">
                <a:solidFill>
                  <a:srgbClr val="C00000"/>
                </a:solidFill>
                <a:latin typeface="Arial Narrow" pitchFamily="34" charset="0"/>
              </a:rPr>
              <a:t>DPC_VIA</a:t>
            </a:r>
            <a:endParaRPr lang="en-US" sz="1200" b="1" dirty="0">
              <a:solidFill>
                <a:srgbClr val="C00000"/>
              </a:solidFill>
              <a:latin typeface="Arial Narrow" pitchFamily="34" charset="0"/>
            </a:endParaRPr>
          </a:p>
        </p:txBody>
      </p:sp>
      <p:sp>
        <p:nvSpPr>
          <p:cNvPr id="45" name="TextBox 44"/>
          <p:cNvSpPr txBox="1"/>
          <p:nvPr/>
        </p:nvSpPr>
        <p:spPr>
          <a:xfrm>
            <a:off x="5397772" y="1981200"/>
            <a:ext cx="431528" cy="338554"/>
          </a:xfrm>
          <a:prstGeom prst="rect">
            <a:avLst/>
          </a:prstGeom>
          <a:noFill/>
        </p:spPr>
        <p:txBody>
          <a:bodyPr wrap="none" rtlCol="0">
            <a:spAutoFit/>
          </a:bodyPr>
          <a:lstStyle/>
          <a:p>
            <a:r>
              <a:rPr lang="en-US" sz="1600" b="1" dirty="0" smtClean="0">
                <a:solidFill>
                  <a:srgbClr val="00B0F0"/>
                </a:solidFill>
                <a:latin typeface="+mn-lt"/>
              </a:rPr>
              <a:t>CO</a:t>
            </a:r>
            <a:endParaRPr lang="en-US" sz="1600" b="1" dirty="0">
              <a:solidFill>
                <a:srgbClr val="00B0F0"/>
              </a:solidFill>
              <a:latin typeface="+mn-lt"/>
            </a:endParaRPr>
          </a:p>
        </p:txBody>
      </p:sp>
      <p:sp>
        <p:nvSpPr>
          <p:cNvPr id="46" name="TextBox 45"/>
          <p:cNvSpPr txBox="1"/>
          <p:nvPr/>
        </p:nvSpPr>
        <p:spPr>
          <a:xfrm>
            <a:off x="5676900" y="2016323"/>
            <a:ext cx="3857787" cy="307777"/>
          </a:xfrm>
          <a:prstGeom prst="rect">
            <a:avLst/>
          </a:prstGeom>
          <a:noFill/>
        </p:spPr>
        <p:txBody>
          <a:bodyPr wrap="none" rtlCol="0">
            <a:spAutoFit/>
          </a:bodyPr>
          <a:lstStyle/>
          <a:p>
            <a:r>
              <a:rPr lang="en-US" sz="1400" dirty="0" smtClean="0">
                <a:latin typeface="Arial Narrow" pitchFamily="34" charset="0"/>
              </a:rPr>
              <a:t>Model: Thick (up), thickness: 0.19um, Real: 0.125e7S/m</a:t>
            </a:r>
            <a:endParaRPr lang="en-US" sz="1400" dirty="0">
              <a:latin typeface="Arial Narrow" pitchFamily="34" charset="0"/>
            </a:endParaRPr>
          </a:p>
        </p:txBody>
      </p:sp>
      <p:sp>
        <p:nvSpPr>
          <p:cNvPr id="47" name="TextBox 46"/>
          <p:cNvSpPr txBox="1"/>
          <p:nvPr/>
        </p:nvSpPr>
        <p:spPr>
          <a:xfrm>
            <a:off x="4229100" y="5600700"/>
            <a:ext cx="752578" cy="307777"/>
          </a:xfrm>
          <a:prstGeom prst="rect">
            <a:avLst/>
          </a:prstGeom>
          <a:noFill/>
        </p:spPr>
        <p:txBody>
          <a:bodyPr wrap="none" rtlCol="0">
            <a:spAutoFit/>
          </a:bodyPr>
          <a:lstStyle/>
          <a:p>
            <a:r>
              <a:rPr lang="en-US" sz="1400" b="1" dirty="0" smtClean="0">
                <a:solidFill>
                  <a:srgbClr val="C00000"/>
                </a:solidFill>
                <a:latin typeface="Arial Narrow" pitchFamily="34" charset="0"/>
              </a:rPr>
              <a:t>EL_VAB</a:t>
            </a:r>
            <a:endParaRPr lang="en-US" sz="1400" b="1" dirty="0">
              <a:solidFill>
                <a:srgbClr val="C00000"/>
              </a:solidFill>
              <a:latin typeface="Arial Narrow" pitchFamily="34" charset="0"/>
            </a:endParaRPr>
          </a:p>
        </p:txBody>
      </p:sp>
      <p:sp>
        <p:nvSpPr>
          <p:cNvPr id="48" name="TextBox 47"/>
          <p:cNvSpPr txBox="1"/>
          <p:nvPr/>
        </p:nvSpPr>
        <p:spPr>
          <a:xfrm>
            <a:off x="5448300" y="5597723"/>
            <a:ext cx="2783134" cy="307777"/>
          </a:xfrm>
          <a:prstGeom prst="rect">
            <a:avLst/>
          </a:prstGeom>
          <a:noFill/>
        </p:spPr>
        <p:txBody>
          <a:bodyPr wrap="none" rtlCol="0">
            <a:spAutoFit/>
          </a:bodyPr>
          <a:lstStyle/>
          <a:p>
            <a:r>
              <a:rPr lang="en-US" sz="1400" dirty="0" smtClean="0">
                <a:latin typeface="Arial Narrow" pitchFamily="34" charset="0"/>
              </a:rPr>
              <a:t>Model: 3D Distributed, Real: 3.4e7S/m</a:t>
            </a:r>
            <a:endParaRPr lang="en-US" sz="1400" dirty="0">
              <a:latin typeface="Arial Narrow" pitchFamily="34" charset="0"/>
            </a:endParaRPr>
          </a:p>
        </p:txBody>
      </p:sp>
      <p:sp>
        <p:nvSpPr>
          <p:cNvPr id="49" name="TextBox 48"/>
          <p:cNvSpPr txBox="1"/>
          <p:nvPr/>
        </p:nvSpPr>
        <p:spPr>
          <a:xfrm>
            <a:off x="5448300" y="5788223"/>
            <a:ext cx="2701381" cy="307777"/>
          </a:xfrm>
          <a:prstGeom prst="rect">
            <a:avLst/>
          </a:prstGeom>
          <a:noFill/>
        </p:spPr>
        <p:txBody>
          <a:bodyPr wrap="none" rtlCol="0">
            <a:spAutoFit/>
          </a:bodyPr>
          <a:lstStyle/>
          <a:p>
            <a:r>
              <a:rPr lang="en-US" sz="1400" dirty="0" smtClean="0">
                <a:latin typeface="Arial Narrow" pitchFamily="34" charset="0"/>
              </a:rPr>
              <a:t>Model: 3D Distributed, Real: 4.1e7S/m</a:t>
            </a:r>
            <a:endParaRPr lang="en-US" sz="1400" dirty="0">
              <a:latin typeface="Arial Narrow" pitchFamily="34" charset="0"/>
            </a:endParaRPr>
          </a:p>
        </p:txBody>
      </p:sp>
      <p:sp>
        <p:nvSpPr>
          <p:cNvPr id="50" name="TextBox 49"/>
          <p:cNvSpPr txBox="1"/>
          <p:nvPr/>
        </p:nvSpPr>
        <p:spPr>
          <a:xfrm>
            <a:off x="4229100" y="5788223"/>
            <a:ext cx="1010213" cy="307777"/>
          </a:xfrm>
          <a:prstGeom prst="rect">
            <a:avLst/>
          </a:prstGeom>
          <a:noFill/>
        </p:spPr>
        <p:txBody>
          <a:bodyPr wrap="none" rtlCol="0">
            <a:spAutoFit/>
          </a:bodyPr>
          <a:lstStyle/>
          <a:p>
            <a:r>
              <a:rPr lang="en-US" sz="1400" b="1" dirty="0" smtClean="0">
                <a:solidFill>
                  <a:srgbClr val="C00000"/>
                </a:solidFill>
                <a:latin typeface="Arial Narrow" pitchFamily="34" charset="0"/>
              </a:rPr>
              <a:t>EL_DUMMY</a:t>
            </a:r>
            <a:endParaRPr lang="en-US" sz="1400" b="1"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Microstrip Lines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14</a:t>
            </a:fld>
            <a:endParaRPr lang="en-US"/>
          </a:p>
        </p:txBody>
      </p:sp>
      <p:pic>
        <p:nvPicPr>
          <p:cNvPr id="44035" name="Picture 3" descr="Screenshot Studio capture #340"/>
          <p:cNvPicPr>
            <a:picLocks noChangeAspect="1" noChangeArrowheads="1"/>
          </p:cNvPicPr>
          <p:nvPr/>
        </p:nvPicPr>
        <p:blipFill>
          <a:blip r:embed="rId2"/>
          <a:srcRect/>
          <a:stretch>
            <a:fillRect/>
          </a:stretch>
        </p:blipFill>
        <p:spPr bwMode="auto">
          <a:xfrm>
            <a:off x="4152900" y="1981200"/>
            <a:ext cx="4619625" cy="1524000"/>
          </a:xfrm>
          <a:prstGeom prst="rect">
            <a:avLst/>
          </a:prstGeom>
          <a:noFill/>
        </p:spPr>
      </p:pic>
      <p:grpSp>
        <p:nvGrpSpPr>
          <p:cNvPr id="33" name="Group 32"/>
          <p:cNvGrpSpPr/>
          <p:nvPr/>
        </p:nvGrpSpPr>
        <p:grpSpPr>
          <a:xfrm>
            <a:off x="571500" y="1143000"/>
            <a:ext cx="3162300" cy="3619500"/>
            <a:chOff x="419100" y="723900"/>
            <a:chExt cx="3162300" cy="3619500"/>
          </a:xfrm>
        </p:grpSpPr>
        <p:sp>
          <p:nvSpPr>
            <p:cNvPr id="11" name="Cube 10"/>
            <p:cNvSpPr/>
            <p:nvPr/>
          </p:nvSpPr>
          <p:spPr>
            <a:xfrm>
              <a:off x="533400" y="1790700"/>
              <a:ext cx="3048000" cy="2552700"/>
            </a:xfrm>
            <a:prstGeom prst="cube">
              <a:avLst>
                <a:gd name="adj" fmla="val 55368"/>
              </a:avLst>
            </a:prstGeom>
            <a:solidFill>
              <a:srgbClr val="CCCC00"/>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33400" y="800100"/>
              <a:ext cx="3048000" cy="2400300"/>
              <a:chOff x="533400" y="800100"/>
              <a:chExt cx="3048000" cy="2400300"/>
            </a:xfrm>
          </p:grpSpPr>
          <p:sp>
            <p:nvSpPr>
              <p:cNvPr id="9" name="Cube 8"/>
              <p:cNvSpPr/>
              <p:nvPr/>
            </p:nvSpPr>
            <p:spPr>
              <a:xfrm>
                <a:off x="533400" y="1676400"/>
                <a:ext cx="3048000" cy="1524000"/>
              </a:xfrm>
              <a:prstGeom prst="cube">
                <a:avLst>
                  <a:gd name="adj" fmla="val 92747"/>
                </a:avLst>
              </a:prstGeom>
              <a:solidFill>
                <a:srgbClr val="FFC00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533400" y="914400"/>
                <a:ext cx="3048000" cy="2171700"/>
              </a:xfrm>
              <a:prstGeom prst="cube">
                <a:avLst>
                  <a:gd name="adj" fmla="val 65069"/>
                </a:avLst>
              </a:prstGeom>
              <a:solidFill>
                <a:srgbClr val="FFFF00"/>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p:cNvSpPr/>
              <p:nvPr/>
            </p:nvSpPr>
            <p:spPr>
              <a:xfrm>
                <a:off x="1143000" y="800100"/>
                <a:ext cx="1866900" cy="1524000"/>
              </a:xfrm>
              <a:prstGeom prst="cube">
                <a:avLst>
                  <a:gd name="adj" fmla="val 92747"/>
                </a:avLst>
              </a:prstGeom>
              <a:solidFill>
                <a:srgbClr val="FFC00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Arrow Connector 12"/>
            <p:cNvCxnSpPr/>
            <p:nvPr/>
          </p:nvCxnSpPr>
          <p:spPr>
            <a:xfrm>
              <a:off x="1143000" y="2400300"/>
              <a:ext cx="457200" cy="1588"/>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1028700" y="723900"/>
              <a:ext cx="1447800" cy="144780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943100" y="1638300"/>
              <a:ext cx="228600" cy="1588"/>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1943894" y="1980406"/>
              <a:ext cx="228600" cy="1588"/>
            </a:xfrm>
            <a:prstGeom prst="straightConnector1">
              <a:avLst/>
            </a:prstGeom>
            <a:ln w="952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447800" y="1676400"/>
              <a:ext cx="431528" cy="338554"/>
            </a:xfrm>
            <a:prstGeom prst="rect">
              <a:avLst/>
            </a:prstGeom>
            <a:noFill/>
          </p:spPr>
          <p:txBody>
            <a:bodyPr wrap="none" rtlCol="0">
              <a:spAutoFit/>
            </a:bodyPr>
            <a:lstStyle/>
            <a:p>
              <a:r>
                <a:rPr lang="en-US" sz="1600" b="1" dirty="0" smtClean="0">
                  <a:solidFill>
                    <a:srgbClr val="00B0F0"/>
                  </a:solidFill>
                  <a:latin typeface="+mn-lt"/>
                </a:rPr>
                <a:t>EL</a:t>
              </a:r>
              <a:endParaRPr lang="en-US" sz="1600" b="1" dirty="0">
                <a:solidFill>
                  <a:srgbClr val="00B0F0"/>
                </a:solidFill>
                <a:latin typeface="+mn-lt"/>
              </a:endParaRPr>
            </a:p>
          </p:txBody>
        </p:sp>
        <p:sp>
          <p:nvSpPr>
            <p:cNvPr id="26" name="TextBox 25"/>
            <p:cNvSpPr txBox="1"/>
            <p:nvPr/>
          </p:nvSpPr>
          <p:spPr>
            <a:xfrm>
              <a:off x="1050260" y="2595146"/>
              <a:ext cx="678391" cy="338554"/>
            </a:xfrm>
            <a:prstGeom prst="rect">
              <a:avLst/>
            </a:prstGeom>
            <a:noFill/>
          </p:spPr>
          <p:txBody>
            <a:bodyPr wrap="none" rtlCol="0">
              <a:spAutoFit/>
            </a:bodyPr>
            <a:lstStyle/>
            <a:p>
              <a:r>
                <a:rPr lang="en-US" sz="1600" b="1" dirty="0" smtClean="0">
                  <a:solidFill>
                    <a:srgbClr val="00B0F0"/>
                  </a:solidFill>
                  <a:latin typeface="+mn-lt"/>
                </a:rPr>
                <a:t>GaAs</a:t>
              </a:r>
              <a:endParaRPr lang="en-US" sz="1600" b="1" dirty="0">
                <a:solidFill>
                  <a:srgbClr val="00B0F0"/>
                </a:solidFill>
                <a:latin typeface="+mn-lt"/>
              </a:endParaRPr>
            </a:p>
          </p:txBody>
        </p:sp>
        <p:sp>
          <p:nvSpPr>
            <p:cNvPr id="27" name="TextBox 26"/>
            <p:cNvSpPr txBox="1"/>
            <p:nvPr/>
          </p:nvSpPr>
          <p:spPr>
            <a:xfrm>
              <a:off x="966651" y="3619500"/>
              <a:ext cx="678391" cy="338554"/>
            </a:xfrm>
            <a:prstGeom prst="rect">
              <a:avLst/>
            </a:prstGeom>
            <a:noFill/>
          </p:spPr>
          <p:txBody>
            <a:bodyPr wrap="none" rtlCol="0">
              <a:spAutoFit/>
            </a:bodyPr>
            <a:lstStyle/>
            <a:p>
              <a:r>
                <a:rPr lang="en-US" sz="1600" b="1" dirty="0" smtClean="0">
                  <a:solidFill>
                    <a:srgbClr val="00B0F0"/>
                  </a:solidFill>
                  <a:latin typeface="+mn-lt"/>
                </a:rPr>
                <a:t>Cond</a:t>
              </a:r>
              <a:endParaRPr lang="en-US" sz="1600" b="1" dirty="0">
                <a:solidFill>
                  <a:srgbClr val="00B0F0"/>
                </a:solidFill>
                <a:latin typeface="+mn-lt"/>
              </a:endParaRPr>
            </a:p>
          </p:txBody>
        </p:sp>
        <p:sp>
          <p:nvSpPr>
            <p:cNvPr id="28" name="TextBox 27"/>
            <p:cNvSpPr txBox="1"/>
            <p:nvPr/>
          </p:nvSpPr>
          <p:spPr>
            <a:xfrm>
              <a:off x="2019300" y="1676400"/>
              <a:ext cx="308098" cy="338554"/>
            </a:xfrm>
            <a:prstGeom prst="rect">
              <a:avLst/>
            </a:prstGeom>
            <a:noFill/>
          </p:spPr>
          <p:txBody>
            <a:bodyPr wrap="none" rtlCol="0">
              <a:spAutoFit/>
            </a:bodyPr>
            <a:lstStyle/>
            <a:p>
              <a:r>
                <a:rPr lang="en-US" sz="1600" b="1" dirty="0" smtClean="0">
                  <a:solidFill>
                    <a:srgbClr val="C00000"/>
                  </a:solidFill>
                  <a:latin typeface="+mn-lt"/>
                </a:rPr>
                <a:t>T</a:t>
              </a:r>
              <a:endParaRPr lang="en-US" sz="1600" b="1" dirty="0">
                <a:solidFill>
                  <a:srgbClr val="C00000"/>
                </a:solidFill>
                <a:latin typeface="+mn-lt"/>
              </a:endParaRPr>
            </a:p>
          </p:txBody>
        </p:sp>
        <p:sp>
          <p:nvSpPr>
            <p:cNvPr id="29" name="TextBox 28"/>
            <p:cNvSpPr txBox="1"/>
            <p:nvPr/>
          </p:nvSpPr>
          <p:spPr>
            <a:xfrm>
              <a:off x="1215902" y="2324100"/>
              <a:ext cx="308098" cy="338554"/>
            </a:xfrm>
            <a:prstGeom prst="rect">
              <a:avLst/>
            </a:prstGeom>
            <a:noFill/>
          </p:spPr>
          <p:txBody>
            <a:bodyPr wrap="none" rtlCol="0">
              <a:spAutoFit/>
            </a:bodyPr>
            <a:lstStyle/>
            <a:p>
              <a:r>
                <a:rPr lang="en-US" sz="1600" b="1" dirty="0" smtClean="0">
                  <a:solidFill>
                    <a:srgbClr val="C00000"/>
                  </a:solidFill>
                  <a:latin typeface="+mn-lt"/>
                </a:rPr>
                <a:t>W</a:t>
              </a:r>
              <a:endParaRPr lang="en-US" sz="1600" b="1" dirty="0">
                <a:solidFill>
                  <a:srgbClr val="C00000"/>
                </a:solidFill>
                <a:latin typeface="+mn-lt"/>
              </a:endParaRPr>
            </a:p>
          </p:txBody>
        </p:sp>
        <p:sp>
          <p:nvSpPr>
            <p:cNvPr id="30" name="TextBox 29"/>
            <p:cNvSpPr txBox="1"/>
            <p:nvPr/>
          </p:nvSpPr>
          <p:spPr>
            <a:xfrm>
              <a:off x="1485900" y="1219200"/>
              <a:ext cx="308098" cy="338554"/>
            </a:xfrm>
            <a:prstGeom prst="rect">
              <a:avLst/>
            </a:prstGeom>
            <a:noFill/>
          </p:spPr>
          <p:txBody>
            <a:bodyPr wrap="none" rtlCol="0">
              <a:spAutoFit/>
            </a:bodyPr>
            <a:lstStyle/>
            <a:p>
              <a:r>
                <a:rPr lang="en-US" sz="1600" b="1" dirty="0" smtClean="0">
                  <a:solidFill>
                    <a:srgbClr val="C00000"/>
                  </a:solidFill>
                  <a:latin typeface="+mn-lt"/>
                </a:rPr>
                <a:t>L</a:t>
              </a:r>
              <a:endParaRPr lang="en-US" sz="1600" b="1" dirty="0">
                <a:solidFill>
                  <a:srgbClr val="C00000"/>
                </a:solidFill>
                <a:latin typeface="+mn-lt"/>
              </a:endParaRPr>
            </a:p>
          </p:txBody>
        </p:sp>
        <p:cxnSp>
          <p:nvCxnSpPr>
            <p:cNvPr id="31" name="Straight Arrow Connector 30"/>
            <p:cNvCxnSpPr/>
            <p:nvPr/>
          </p:nvCxnSpPr>
          <p:spPr>
            <a:xfrm rot="5400000">
              <a:off x="38894" y="2705100"/>
              <a:ext cx="762000" cy="1588"/>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 Resistance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15</a:t>
            </a:fld>
            <a:endParaRPr lang="en-US"/>
          </a:p>
        </p:txBody>
      </p:sp>
      <p:pic>
        <p:nvPicPr>
          <p:cNvPr id="45058" name="Picture 2" descr="Screenshot Studio capture #341"/>
          <p:cNvPicPr>
            <a:picLocks noChangeAspect="1" noChangeArrowheads="1"/>
          </p:cNvPicPr>
          <p:nvPr/>
        </p:nvPicPr>
        <p:blipFill>
          <a:blip r:embed="rId2"/>
          <a:srcRect/>
          <a:stretch>
            <a:fillRect/>
          </a:stretch>
        </p:blipFill>
        <p:spPr bwMode="auto">
          <a:xfrm>
            <a:off x="839787" y="1133475"/>
            <a:ext cx="5534025" cy="2057400"/>
          </a:xfrm>
          <a:prstGeom prst="rect">
            <a:avLst/>
          </a:prstGeom>
          <a:noFill/>
        </p:spPr>
      </p:pic>
      <p:pic>
        <p:nvPicPr>
          <p:cNvPr id="45059" name="Picture 3" descr="Screenshot Studio capture #342"/>
          <p:cNvPicPr>
            <a:picLocks noChangeAspect="1" noChangeArrowheads="1"/>
          </p:cNvPicPr>
          <p:nvPr/>
        </p:nvPicPr>
        <p:blipFill>
          <a:blip r:embed="rId3"/>
          <a:srcRect/>
          <a:stretch>
            <a:fillRect/>
          </a:stretch>
        </p:blipFill>
        <p:spPr bwMode="auto">
          <a:xfrm>
            <a:off x="4305300" y="4194175"/>
            <a:ext cx="4229100" cy="10382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TiWSi Resistance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16</a:t>
            </a:fld>
            <a:endParaRPr lang="en-US"/>
          </a:p>
        </p:txBody>
      </p:sp>
      <p:pic>
        <p:nvPicPr>
          <p:cNvPr id="46082" name="Picture 2" descr="Screenshot Studio capture #343"/>
          <p:cNvPicPr>
            <a:picLocks noChangeAspect="1" noChangeArrowheads="1"/>
          </p:cNvPicPr>
          <p:nvPr/>
        </p:nvPicPr>
        <p:blipFill>
          <a:blip r:embed="rId2"/>
          <a:srcRect/>
          <a:stretch>
            <a:fillRect/>
          </a:stretch>
        </p:blipFill>
        <p:spPr bwMode="auto">
          <a:xfrm>
            <a:off x="704850" y="1143000"/>
            <a:ext cx="5734050" cy="2114550"/>
          </a:xfrm>
          <a:prstGeom prst="rect">
            <a:avLst/>
          </a:prstGeom>
          <a:noFill/>
        </p:spPr>
      </p:pic>
      <p:pic>
        <p:nvPicPr>
          <p:cNvPr id="46083" name="Picture 3" descr="Screenshot Studio capture #344"/>
          <p:cNvPicPr>
            <a:picLocks noChangeAspect="1" noChangeArrowheads="1"/>
          </p:cNvPicPr>
          <p:nvPr/>
        </p:nvPicPr>
        <p:blipFill>
          <a:blip r:embed="rId3"/>
          <a:srcRect/>
          <a:stretch>
            <a:fillRect/>
          </a:stretch>
        </p:blipFill>
        <p:spPr bwMode="auto">
          <a:xfrm>
            <a:off x="4267200" y="4191000"/>
            <a:ext cx="4257675" cy="1066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GaAs Resistance- SiN with Boron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17</a:t>
            </a:fld>
            <a:endParaRPr lang="en-US"/>
          </a:p>
        </p:txBody>
      </p:sp>
      <p:pic>
        <p:nvPicPr>
          <p:cNvPr id="47106" name="Picture 2" descr="Screenshot Studio capture #345"/>
          <p:cNvPicPr>
            <a:picLocks noChangeAspect="1" noChangeArrowheads="1"/>
          </p:cNvPicPr>
          <p:nvPr/>
        </p:nvPicPr>
        <p:blipFill>
          <a:blip r:embed="rId2"/>
          <a:srcRect/>
          <a:stretch>
            <a:fillRect/>
          </a:stretch>
        </p:blipFill>
        <p:spPr bwMode="auto">
          <a:xfrm>
            <a:off x="723900" y="1066800"/>
            <a:ext cx="5772150" cy="2200275"/>
          </a:xfrm>
          <a:prstGeom prst="rect">
            <a:avLst/>
          </a:prstGeom>
          <a:noFill/>
        </p:spPr>
      </p:pic>
      <p:pic>
        <p:nvPicPr>
          <p:cNvPr id="47107" name="Picture 3" descr="Screenshot Studio capture #346"/>
          <p:cNvPicPr>
            <a:picLocks noChangeAspect="1" noChangeArrowheads="1"/>
          </p:cNvPicPr>
          <p:nvPr/>
        </p:nvPicPr>
        <p:blipFill>
          <a:blip r:embed="rId3"/>
          <a:srcRect/>
          <a:stretch>
            <a:fillRect/>
          </a:stretch>
        </p:blipFill>
        <p:spPr bwMode="auto">
          <a:xfrm>
            <a:off x="4362450" y="3924300"/>
            <a:ext cx="4438650" cy="15144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Inductors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18</a:t>
            </a:fld>
            <a:endParaRPr lang="en-US"/>
          </a:p>
        </p:txBody>
      </p:sp>
      <p:pic>
        <p:nvPicPr>
          <p:cNvPr id="43011" name="Picture 3" descr="Screenshot Studio capture #335"/>
          <p:cNvPicPr>
            <a:picLocks noChangeAspect="1" noChangeArrowheads="1"/>
          </p:cNvPicPr>
          <p:nvPr/>
        </p:nvPicPr>
        <p:blipFill>
          <a:blip r:embed="rId2"/>
          <a:srcRect/>
          <a:stretch>
            <a:fillRect/>
          </a:stretch>
        </p:blipFill>
        <p:spPr bwMode="auto">
          <a:xfrm>
            <a:off x="4914900" y="3429000"/>
            <a:ext cx="4400204" cy="1828800"/>
          </a:xfrm>
          <a:prstGeom prst="rect">
            <a:avLst/>
          </a:prstGeom>
          <a:noFill/>
        </p:spPr>
      </p:pic>
      <p:grpSp>
        <p:nvGrpSpPr>
          <p:cNvPr id="73" name="Group 72"/>
          <p:cNvGrpSpPr/>
          <p:nvPr/>
        </p:nvGrpSpPr>
        <p:grpSpPr>
          <a:xfrm>
            <a:off x="381000" y="990600"/>
            <a:ext cx="5148227" cy="3812977"/>
            <a:chOff x="571500" y="990600"/>
            <a:chExt cx="5148227" cy="3812977"/>
          </a:xfrm>
        </p:grpSpPr>
        <p:grpSp>
          <p:nvGrpSpPr>
            <p:cNvPr id="70" name="Group 69"/>
            <p:cNvGrpSpPr/>
            <p:nvPr/>
          </p:nvGrpSpPr>
          <p:grpSpPr>
            <a:xfrm>
              <a:off x="571500" y="990600"/>
              <a:ext cx="5148227" cy="3812977"/>
              <a:chOff x="342900" y="1562100"/>
              <a:chExt cx="5148227" cy="3812977"/>
            </a:xfrm>
          </p:grpSpPr>
          <p:grpSp>
            <p:nvGrpSpPr>
              <p:cNvPr id="35" name="Group 34"/>
              <p:cNvGrpSpPr/>
              <p:nvPr/>
            </p:nvGrpSpPr>
            <p:grpSpPr>
              <a:xfrm>
                <a:off x="800100" y="1866900"/>
                <a:ext cx="3314700" cy="2476500"/>
                <a:chOff x="533400" y="1866900"/>
                <a:chExt cx="3314700" cy="2476500"/>
              </a:xfrm>
            </p:grpSpPr>
            <p:sp>
              <p:nvSpPr>
                <p:cNvPr id="32" name="Rectangle 31"/>
                <p:cNvSpPr/>
                <p:nvPr/>
              </p:nvSpPr>
              <p:spPr>
                <a:xfrm>
                  <a:off x="571500" y="2743200"/>
                  <a:ext cx="2171700" cy="571500"/>
                </a:xfrm>
                <a:prstGeom prst="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33800" y="3048000"/>
                  <a:ext cx="114300" cy="1295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381250" y="2990850"/>
                  <a:ext cx="114300" cy="25908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3000" y="3429000"/>
                  <a:ext cx="114300" cy="8001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2305050" y="704850"/>
                  <a:ext cx="114300" cy="2438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67100" y="1981200"/>
                  <a:ext cx="114300" cy="20955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5400000">
                  <a:off x="2381250" y="2990850"/>
                  <a:ext cx="114300" cy="2057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409700" y="3429000"/>
                  <a:ext cx="114300" cy="533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676400" y="3429000"/>
                  <a:ext cx="114300" cy="3048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5400000">
                  <a:off x="2438400" y="2971800"/>
                  <a:ext cx="114300" cy="16383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00400" y="2095500"/>
                  <a:ext cx="114300" cy="1676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2247900" y="1257300"/>
                  <a:ext cx="114300" cy="17907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2266950" y="1771650"/>
                  <a:ext cx="114300" cy="12954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71800" y="2362200"/>
                  <a:ext cx="114300" cy="7239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676400" y="2476500"/>
                  <a:ext cx="114300" cy="1905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409700" y="2209800"/>
                  <a:ext cx="114300" cy="4572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143000" y="1981200"/>
                  <a:ext cx="114300" cy="6858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rot="5400000">
                  <a:off x="2819400" y="2933700"/>
                  <a:ext cx="114300" cy="190500"/>
                </a:xfrm>
                <a:prstGeom prst="rect">
                  <a:avLst/>
                </a:prstGeom>
                <a:solidFill>
                  <a:srgbClr val="FFC0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95500" y="2705100"/>
                  <a:ext cx="685800" cy="647700"/>
                </a:xfrm>
                <a:prstGeom prst="rect">
                  <a:avLst/>
                </a:prstGeom>
                <a:solidFill>
                  <a:srgbClr val="FFC000">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43000" y="2628900"/>
                  <a:ext cx="114300" cy="800100"/>
                </a:xfrm>
                <a:prstGeom prst="rect">
                  <a:avLst/>
                </a:prstGeom>
                <a:solidFill>
                  <a:srgbClr val="FFFF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409700" y="2667000"/>
                  <a:ext cx="114300" cy="762000"/>
                </a:xfrm>
                <a:prstGeom prst="rect">
                  <a:avLst/>
                </a:prstGeom>
                <a:solidFill>
                  <a:srgbClr val="FFFF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676400" y="2667000"/>
                  <a:ext cx="114300" cy="762000"/>
                </a:xfrm>
                <a:prstGeom prst="rect">
                  <a:avLst/>
                </a:prstGeom>
                <a:solidFill>
                  <a:srgbClr val="FFFF00">
                    <a:alpha val="81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33400" y="2705100"/>
                  <a:ext cx="419100" cy="647700"/>
                </a:xfrm>
                <a:prstGeom prst="rect">
                  <a:avLst/>
                </a:prstGeom>
                <a:solidFill>
                  <a:srgbClr val="FFC000">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09600" y="2819400"/>
                  <a:ext cx="266700" cy="419100"/>
                </a:xfrm>
                <a:prstGeom prst="rect">
                  <a:avLst/>
                </a:prstGeom>
                <a:noFill/>
                <a:ln w="63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209800" y="2819400"/>
                  <a:ext cx="457200" cy="419100"/>
                </a:xfrm>
                <a:prstGeom prst="rect">
                  <a:avLst/>
                </a:prstGeom>
                <a:noFill/>
                <a:ln w="63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7" name="Straight Connector 36"/>
              <p:cNvCxnSpPr/>
              <p:nvPr/>
            </p:nvCxnSpPr>
            <p:spPr>
              <a:xfrm rot="5400000">
                <a:off x="1696244" y="4056856"/>
                <a:ext cx="2019300" cy="1588"/>
              </a:xfrm>
              <a:prstGeom prst="line">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229644" y="4056856"/>
                <a:ext cx="2019300" cy="1588"/>
              </a:xfrm>
              <a:prstGeom prst="line">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705100" y="4991100"/>
                <a:ext cx="5334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95500" y="5067300"/>
                <a:ext cx="1975221" cy="307777"/>
              </a:xfrm>
              <a:prstGeom prst="rect">
                <a:avLst/>
              </a:prstGeom>
              <a:noFill/>
            </p:spPr>
            <p:txBody>
              <a:bodyPr wrap="none" rtlCol="0">
                <a:spAutoFit/>
              </a:bodyPr>
              <a:lstStyle/>
              <a:p>
                <a:r>
                  <a:rPr lang="en-US" sz="1400" dirty="0" smtClean="0">
                    <a:latin typeface="Arial Narrow" pitchFamily="34" charset="0"/>
                  </a:rPr>
                  <a:t>Fixed inner radius n=20 um</a:t>
                </a:r>
                <a:endParaRPr lang="en-US" sz="1400" dirty="0">
                  <a:latin typeface="Arial Narrow" pitchFamily="34" charset="0"/>
                </a:endParaRPr>
              </a:p>
            </p:txBody>
          </p:sp>
          <p:cxnSp>
            <p:nvCxnSpPr>
              <p:cNvPr id="45" name="Straight Connector 44"/>
              <p:cNvCxnSpPr/>
              <p:nvPr/>
            </p:nvCxnSpPr>
            <p:spPr>
              <a:xfrm rot="16200000" flipH="1">
                <a:off x="647700" y="2171700"/>
                <a:ext cx="1104900" cy="495300"/>
              </a:xfrm>
              <a:prstGeom prst="line">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762000" y="2057400"/>
                <a:ext cx="1181100" cy="800100"/>
              </a:xfrm>
              <a:prstGeom prst="line">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876300" y="1943100"/>
                <a:ext cx="1181100" cy="1028700"/>
              </a:xfrm>
              <a:prstGeom prst="line">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100" y="1562100"/>
                <a:ext cx="880369" cy="307777"/>
              </a:xfrm>
              <a:prstGeom prst="rect">
                <a:avLst/>
              </a:prstGeom>
              <a:noFill/>
            </p:spPr>
            <p:txBody>
              <a:bodyPr wrap="none" rtlCol="0">
                <a:spAutoFit/>
              </a:bodyPr>
              <a:lstStyle/>
              <a:p>
                <a:r>
                  <a:rPr lang="en-US" sz="1400" dirty="0" smtClean="0">
                    <a:latin typeface="Arial Narrow" pitchFamily="34" charset="0"/>
                  </a:rPr>
                  <a:t>air-bridges</a:t>
                </a:r>
                <a:endParaRPr lang="en-US" sz="1400" dirty="0">
                  <a:latin typeface="Arial Narrow" pitchFamily="34" charset="0"/>
                </a:endParaRPr>
              </a:p>
            </p:txBody>
          </p:sp>
          <p:sp>
            <p:nvSpPr>
              <p:cNvPr id="55" name="TextBox 54"/>
              <p:cNvSpPr txBox="1"/>
              <p:nvPr/>
            </p:nvSpPr>
            <p:spPr>
              <a:xfrm>
                <a:off x="342900" y="3429000"/>
                <a:ext cx="881973" cy="307777"/>
              </a:xfrm>
              <a:prstGeom prst="rect">
                <a:avLst/>
              </a:prstGeom>
              <a:noFill/>
            </p:spPr>
            <p:txBody>
              <a:bodyPr wrap="none" rtlCol="0">
                <a:spAutoFit/>
              </a:bodyPr>
              <a:lstStyle/>
              <a:p>
                <a:r>
                  <a:rPr lang="en-US" sz="1400" dirty="0" smtClean="0">
                    <a:latin typeface="Arial Narrow" pitchFamily="34" charset="0"/>
                  </a:rPr>
                  <a:t>Input node</a:t>
                </a:r>
                <a:endParaRPr lang="en-US" sz="1400" dirty="0">
                  <a:latin typeface="Arial Narrow" pitchFamily="34" charset="0"/>
                </a:endParaRPr>
              </a:p>
            </p:txBody>
          </p:sp>
          <p:sp>
            <p:nvSpPr>
              <p:cNvPr id="56" name="TextBox 55"/>
              <p:cNvSpPr txBox="1"/>
              <p:nvPr/>
            </p:nvSpPr>
            <p:spPr>
              <a:xfrm>
                <a:off x="4152900" y="3086100"/>
                <a:ext cx="995785" cy="307777"/>
              </a:xfrm>
              <a:prstGeom prst="rect">
                <a:avLst/>
              </a:prstGeom>
              <a:noFill/>
            </p:spPr>
            <p:txBody>
              <a:bodyPr wrap="none" rtlCol="0">
                <a:spAutoFit/>
              </a:bodyPr>
              <a:lstStyle/>
              <a:p>
                <a:r>
                  <a:rPr lang="en-US" sz="1400" dirty="0" smtClean="0">
                    <a:latin typeface="Arial Narrow" pitchFamily="34" charset="0"/>
                  </a:rPr>
                  <a:t>Output node</a:t>
                </a:r>
                <a:endParaRPr lang="en-US" sz="1400" dirty="0">
                  <a:latin typeface="Arial Narrow" pitchFamily="34" charset="0"/>
                </a:endParaRPr>
              </a:p>
            </p:txBody>
          </p:sp>
          <p:cxnSp>
            <p:nvCxnSpPr>
              <p:cNvPr id="57" name="Straight Arrow Connector 56"/>
              <p:cNvCxnSpPr/>
              <p:nvPr/>
            </p:nvCxnSpPr>
            <p:spPr>
              <a:xfrm>
                <a:off x="2324100" y="3390900"/>
                <a:ext cx="7239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986091" y="3387923"/>
                <a:ext cx="1595309" cy="307777"/>
              </a:xfrm>
              <a:prstGeom prst="rect">
                <a:avLst/>
              </a:prstGeom>
              <a:noFill/>
            </p:spPr>
            <p:txBody>
              <a:bodyPr wrap="none" rtlCol="0">
                <a:spAutoFit/>
              </a:bodyPr>
              <a:lstStyle/>
              <a:p>
                <a:r>
                  <a:rPr lang="en-US" sz="1400" dirty="0" smtClean="0">
                    <a:latin typeface="Arial Narrow" pitchFamily="34" charset="0"/>
                  </a:rPr>
                  <a:t>Fixed 26 um x 26 um</a:t>
                </a:r>
                <a:endParaRPr lang="en-US" sz="1400" dirty="0">
                  <a:latin typeface="Arial Narrow" pitchFamily="34" charset="0"/>
                </a:endParaRPr>
              </a:p>
            </p:txBody>
          </p:sp>
          <p:cxnSp>
            <p:nvCxnSpPr>
              <p:cNvPr id="60" name="Straight Arrow Connector 59"/>
              <p:cNvCxnSpPr/>
              <p:nvPr/>
            </p:nvCxnSpPr>
            <p:spPr>
              <a:xfrm>
                <a:off x="3581400" y="2514600"/>
                <a:ext cx="152400"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886200" y="2362200"/>
                <a:ext cx="1604927" cy="307777"/>
              </a:xfrm>
              <a:prstGeom prst="rect">
                <a:avLst/>
              </a:prstGeom>
              <a:noFill/>
            </p:spPr>
            <p:txBody>
              <a:bodyPr wrap="none" rtlCol="0">
                <a:spAutoFit/>
              </a:bodyPr>
              <a:lstStyle/>
              <a:p>
                <a:r>
                  <a:rPr lang="en-US" sz="1400" dirty="0" smtClean="0">
                    <a:latin typeface="Arial Narrow" pitchFamily="34" charset="0"/>
                  </a:rPr>
                  <a:t>Fixed Spacing s=5um</a:t>
                </a:r>
                <a:endParaRPr lang="en-US" sz="1400" dirty="0">
                  <a:latin typeface="Arial Narrow" pitchFamily="34" charset="0"/>
                </a:endParaRPr>
              </a:p>
            </p:txBody>
          </p:sp>
          <p:sp>
            <p:nvSpPr>
              <p:cNvPr id="66" name="TextBox 65"/>
              <p:cNvSpPr txBox="1"/>
              <p:nvPr/>
            </p:nvSpPr>
            <p:spPr>
              <a:xfrm>
                <a:off x="3886200" y="2590800"/>
                <a:ext cx="1479892" cy="523220"/>
              </a:xfrm>
              <a:prstGeom prst="rect">
                <a:avLst/>
              </a:prstGeom>
              <a:noFill/>
            </p:spPr>
            <p:txBody>
              <a:bodyPr wrap="none" rtlCol="0">
                <a:spAutoFit/>
              </a:bodyPr>
              <a:lstStyle/>
              <a:p>
                <a:r>
                  <a:rPr lang="en-US" sz="1400" dirty="0" smtClean="0">
                    <a:latin typeface="Arial Narrow" pitchFamily="34" charset="0"/>
                  </a:rPr>
                  <a:t>Variable Width </a:t>
                </a:r>
              </a:p>
              <a:p>
                <a:r>
                  <a:rPr lang="en-US" sz="1400" dirty="0" smtClean="0">
                    <a:latin typeface="Arial Narrow" pitchFamily="34" charset="0"/>
                  </a:rPr>
                  <a:t>W=5, 10, 15, 20 um</a:t>
                </a:r>
                <a:endParaRPr lang="en-US" sz="1400" dirty="0">
                  <a:latin typeface="Arial Narrow" pitchFamily="34" charset="0"/>
                </a:endParaRPr>
              </a:p>
            </p:txBody>
          </p:sp>
          <p:cxnSp>
            <p:nvCxnSpPr>
              <p:cNvPr id="67" name="Straight Arrow Connector 66"/>
              <p:cNvCxnSpPr/>
              <p:nvPr/>
            </p:nvCxnSpPr>
            <p:spPr>
              <a:xfrm>
                <a:off x="3771900" y="3124200"/>
                <a:ext cx="2286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4114800" y="3124200"/>
                <a:ext cx="228600" cy="1588"/>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905000" y="1066800"/>
              <a:ext cx="399468" cy="307777"/>
            </a:xfrm>
            <a:prstGeom prst="rect">
              <a:avLst/>
            </a:prstGeom>
            <a:noFill/>
          </p:spPr>
          <p:txBody>
            <a:bodyPr wrap="none" rtlCol="0">
              <a:spAutoFit/>
            </a:bodyPr>
            <a:lstStyle/>
            <a:p>
              <a:r>
                <a:rPr lang="en-US" sz="1400" b="1" dirty="0" smtClean="0">
                  <a:solidFill>
                    <a:srgbClr val="00B0F0"/>
                  </a:solidFill>
                  <a:latin typeface="+mj-lt"/>
                </a:rPr>
                <a:t>EL</a:t>
              </a:r>
              <a:endParaRPr lang="en-US" sz="1400" b="1" dirty="0">
                <a:solidFill>
                  <a:srgbClr val="00B0F0"/>
                </a:solidFill>
                <a:latin typeface="+mj-lt"/>
              </a:endParaRPr>
            </a:p>
          </p:txBody>
        </p:sp>
        <p:sp>
          <p:nvSpPr>
            <p:cNvPr id="72" name="TextBox 71"/>
            <p:cNvSpPr txBox="1"/>
            <p:nvPr/>
          </p:nvSpPr>
          <p:spPr>
            <a:xfrm>
              <a:off x="2247900" y="1940123"/>
              <a:ext cx="399468" cy="307777"/>
            </a:xfrm>
            <a:prstGeom prst="rect">
              <a:avLst/>
            </a:prstGeom>
            <a:noFill/>
          </p:spPr>
          <p:txBody>
            <a:bodyPr wrap="none" rtlCol="0">
              <a:spAutoFit/>
            </a:bodyPr>
            <a:lstStyle/>
            <a:p>
              <a:r>
                <a:rPr lang="en-US" sz="1400" b="1" dirty="0" smtClean="0">
                  <a:solidFill>
                    <a:srgbClr val="00B0F0"/>
                  </a:solidFill>
                  <a:latin typeface="+mj-lt"/>
                </a:rPr>
                <a:t>N1</a:t>
              </a:r>
              <a:endParaRPr lang="en-US" sz="1400" b="1" dirty="0">
                <a:solidFill>
                  <a:srgbClr val="00B0F0"/>
                </a:solidFill>
                <a:latin typeface="+mj-lt"/>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Current Ratings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19</a:t>
            </a:fld>
            <a:endParaRPr lang="en-US"/>
          </a:p>
        </p:txBody>
      </p:sp>
      <p:graphicFrame>
        <p:nvGraphicFramePr>
          <p:cNvPr id="6" name="Table 5"/>
          <p:cNvGraphicFramePr>
            <a:graphicFrameLocks noGrp="1"/>
          </p:cNvGraphicFramePr>
          <p:nvPr/>
        </p:nvGraphicFramePr>
        <p:xfrm>
          <a:off x="1371600" y="1752600"/>
          <a:ext cx="6921500" cy="2829560"/>
        </p:xfrm>
        <a:graphic>
          <a:graphicData uri="http://schemas.openxmlformats.org/drawingml/2006/table">
            <a:tbl>
              <a:tblPr firstRow="1" bandRow="1">
                <a:tableStyleId>{BC89EF96-8CEA-46FF-86C4-4CE0E7609802}</a:tableStyleId>
              </a:tblPr>
              <a:tblGrid>
                <a:gridCol w="1100667"/>
                <a:gridCol w="1379347"/>
                <a:gridCol w="1100667"/>
                <a:gridCol w="1169119"/>
                <a:gridCol w="1143000"/>
                <a:gridCol w="1028700"/>
              </a:tblGrid>
              <a:tr h="370840">
                <a:tc>
                  <a:txBody>
                    <a:bodyPr/>
                    <a:lstStyle/>
                    <a:p>
                      <a:pPr algn="ctr"/>
                      <a:r>
                        <a:rPr lang="en-US" sz="1400" dirty="0" smtClean="0">
                          <a:latin typeface="Arial Narrow" pitchFamily="34" charset="0"/>
                        </a:rPr>
                        <a:t>Layer</a:t>
                      </a:r>
                      <a:endParaRPr lang="en-US" sz="1400" dirty="0">
                        <a:latin typeface="Arial Narrow" pitchFamily="34" charset="0"/>
                      </a:endParaRPr>
                    </a:p>
                  </a:txBody>
                  <a:tcPr/>
                </a:tc>
                <a:tc>
                  <a:txBody>
                    <a:bodyPr/>
                    <a:lstStyle/>
                    <a:p>
                      <a:pPr algn="ctr"/>
                      <a:r>
                        <a:rPr lang="en-US" sz="1400" dirty="0" smtClean="0">
                          <a:latin typeface="Arial Narrow" pitchFamily="34" charset="0"/>
                        </a:rPr>
                        <a:t>Component</a:t>
                      </a:r>
                      <a:endParaRPr lang="en-US" sz="1400" dirty="0">
                        <a:latin typeface="Arial Narrow" pitchFamily="34" charset="0"/>
                      </a:endParaRPr>
                    </a:p>
                  </a:txBody>
                  <a:tcPr/>
                </a:tc>
                <a:tc>
                  <a:txBody>
                    <a:bodyPr/>
                    <a:lstStyle/>
                    <a:p>
                      <a:pPr algn="ctr"/>
                      <a:r>
                        <a:rPr lang="en-US" sz="1400" dirty="0" smtClean="0">
                          <a:latin typeface="Arial Narrow" pitchFamily="34" charset="0"/>
                        </a:rPr>
                        <a:t>Max. DC current</a:t>
                      </a:r>
                      <a:endParaRPr lang="en-US" sz="1400" dirty="0">
                        <a:latin typeface="Arial Narrow" pitchFamily="34" charset="0"/>
                      </a:endParaRPr>
                    </a:p>
                  </a:txBody>
                  <a:tcPr/>
                </a:tc>
                <a:tc>
                  <a:txBody>
                    <a:bodyPr/>
                    <a:lstStyle/>
                    <a:p>
                      <a:pPr algn="ctr"/>
                      <a:r>
                        <a:rPr lang="en-US" sz="1400" dirty="0" smtClean="0">
                          <a:latin typeface="Arial Narrow" pitchFamily="34" charset="0"/>
                        </a:rPr>
                        <a:t>Max. RF Power</a:t>
                      </a:r>
                      <a:endParaRPr lang="en-US" sz="1400" dirty="0">
                        <a:latin typeface="Arial Narrow" pitchFamily="34" charset="0"/>
                      </a:endParaRPr>
                    </a:p>
                  </a:txBody>
                  <a:tcPr/>
                </a:tc>
                <a:tc>
                  <a:txBody>
                    <a:bodyPr/>
                    <a:lstStyle/>
                    <a:p>
                      <a:pPr algn="ctr"/>
                      <a:r>
                        <a:rPr lang="en-US" sz="1400" dirty="0" smtClean="0">
                          <a:latin typeface="Arial Narrow" pitchFamily="34" charset="0"/>
                        </a:rPr>
                        <a:t>Imax1(Mean)</a:t>
                      </a:r>
                      <a:endParaRPr lang="en-US" sz="1400" dirty="0">
                        <a:latin typeface="Arial Narrow" pitchFamily="34" charset="0"/>
                      </a:endParaRPr>
                    </a:p>
                  </a:txBody>
                  <a:tcPr/>
                </a:tc>
                <a:tc>
                  <a:txBody>
                    <a:bodyPr/>
                    <a:lstStyle/>
                    <a:p>
                      <a:pPr algn="ctr"/>
                      <a:r>
                        <a:rPr lang="en-US" sz="1400" dirty="0" smtClean="0">
                          <a:latin typeface="Arial Narrow" pitchFamily="34" charset="0"/>
                        </a:rPr>
                        <a:t>Imax2(RMS)</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EL</a:t>
                      </a:r>
                      <a:endParaRPr lang="en-US" sz="1400" dirty="0">
                        <a:latin typeface="Arial Narrow" pitchFamily="34" charset="0"/>
                      </a:endParaRPr>
                    </a:p>
                  </a:txBody>
                  <a:tcPr/>
                </a:tc>
                <a:tc>
                  <a:txBody>
                    <a:bodyPr/>
                    <a:lstStyle/>
                    <a:p>
                      <a:pPr algn="ctr"/>
                      <a:r>
                        <a:rPr lang="en-US" sz="1200" dirty="0" smtClean="0">
                          <a:latin typeface="Arial Narrow" pitchFamily="34" charset="0"/>
                        </a:rPr>
                        <a:t>Line, inductor, bridge</a:t>
                      </a:r>
                      <a:endParaRPr lang="en-US" sz="1200" dirty="0">
                        <a:latin typeface="Arial Narrow" pitchFamily="34" charset="0"/>
                      </a:endParaRPr>
                    </a:p>
                  </a:txBody>
                  <a:tcPr/>
                </a:tc>
                <a:tc>
                  <a:txBody>
                    <a:bodyPr/>
                    <a:lstStyle/>
                    <a:p>
                      <a:pPr algn="ctr"/>
                      <a:r>
                        <a:rPr lang="en-US" sz="1400" dirty="0" smtClean="0">
                          <a:latin typeface="Arial Narrow" pitchFamily="34" charset="0"/>
                        </a:rPr>
                        <a:t>7.5 mA/ um</a:t>
                      </a:r>
                      <a:endParaRPr lang="en-US" sz="1400" dirty="0">
                        <a:latin typeface="Arial Narrow" pitchFamily="34" charset="0"/>
                      </a:endParaRPr>
                    </a:p>
                  </a:txBody>
                  <a:tcPr/>
                </a:tc>
                <a:tc>
                  <a:txBody>
                    <a:bodyPr/>
                    <a:lstStyle/>
                    <a:p>
                      <a:pPr algn="ctr"/>
                      <a:endParaRPr lang="en-US" sz="1400" dirty="0">
                        <a:latin typeface="Arial Narrow" pitchFamily="34" charset="0"/>
                      </a:endParaRPr>
                    </a:p>
                  </a:txBody>
                  <a:tcPr/>
                </a:tc>
                <a:tc>
                  <a:txBody>
                    <a:bodyPr/>
                    <a:lstStyle/>
                    <a:p>
                      <a:pPr algn="ctr"/>
                      <a:r>
                        <a:rPr lang="en-US" sz="1400" dirty="0" smtClean="0">
                          <a:latin typeface="Arial Narrow" pitchFamily="34" charset="0"/>
                        </a:rPr>
                        <a:t>7.5 mA/ um</a:t>
                      </a:r>
                      <a:endParaRPr lang="en-US" sz="1400" dirty="0">
                        <a:latin typeface="Arial Narrow" pitchFamily="34" charset="0"/>
                      </a:endParaRPr>
                    </a:p>
                  </a:txBody>
                  <a:tcPr/>
                </a:tc>
                <a:tc>
                  <a:txBody>
                    <a:bodyPr/>
                    <a:lstStyle/>
                    <a:p>
                      <a:pPr algn="ctr"/>
                      <a:r>
                        <a:rPr lang="en-US" sz="1400" dirty="0" smtClean="0">
                          <a:latin typeface="Arial Narrow" pitchFamily="34" charset="0"/>
                        </a:rPr>
                        <a:t>47</a:t>
                      </a:r>
                      <a:r>
                        <a:rPr lang="en-US" sz="1400" baseline="0" dirty="0" smtClean="0">
                          <a:latin typeface="Arial Narrow" pitchFamily="34" charset="0"/>
                        </a:rPr>
                        <a:t> mA/ um</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GR/PL</a:t>
                      </a:r>
                      <a:endParaRPr lang="en-US" sz="1400" dirty="0">
                        <a:latin typeface="Arial Narrow" pitchFamily="34" charset="0"/>
                      </a:endParaRPr>
                    </a:p>
                  </a:txBody>
                  <a:tcPr/>
                </a:tc>
                <a:tc>
                  <a:txBody>
                    <a:bodyPr/>
                    <a:lstStyle/>
                    <a:p>
                      <a:pPr algn="ctr"/>
                      <a:r>
                        <a:rPr lang="en-US" sz="1200" dirty="0" smtClean="0">
                          <a:latin typeface="Arial Narrow" pitchFamily="34" charset="0"/>
                        </a:rPr>
                        <a:t>FET gate</a:t>
                      </a:r>
                      <a:endParaRPr lang="en-US" sz="1200" dirty="0">
                        <a:latin typeface="Arial Narrow" pitchFamily="34" charset="0"/>
                      </a:endParaRPr>
                    </a:p>
                  </a:txBody>
                  <a:tcPr/>
                </a:tc>
                <a:tc>
                  <a:txBody>
                    <a:bodyPr/>
                    <a:lstStyle/>
                    <a:p>
                      <a:pPr algn="ctr"/>
                      <a:r>
                        <a:rPr lang="en-US" sz="1400" dirty="0" smtClean="0">
                          <a:latin typeface="Arial Narrow" pitchFamily="34" charset="0"/>
                        </a:rPr>
                        <a:t>-</a:t>
                      </a:r>
                      <a:endParaRPr lang="en-US" sz="1400" dirty="0">
                        <a:latin typeface="Arial Narrow" pitchFamily="34" charset="0"/>
                      </a:endParaRPr>
                    </a:p>
                  </a:txBody>
                  <a:tcPr/>
                </a:tc>
                <a:tc>
                  <a:txBody>
                    <a:bodyPr/>
                    <a:lstStyle/>
                    <a:p>
                      <a:pPr algn="ctr"/>
                      <a:endParaRPr lang="en-US" sz="1400">
                        <a:latin typeface="Arial Narrow" pitchFamily="34" charset="0"/>
                      </a:endParaRPr>
                    </a:p>
                  </a:txBody>
                  <a:tcPr/>
                </a:tc>
                <a:tc>
                  <a:txBody>
                    <a:bodyPr/>
                    <a:lstStyle/>
                    <a:p>
                      <a:pPr algn="ctr"/>
                      <a:r>
                        <a:rPr lang="en-US" sz="1400" dirty="0" smtClean="0">
                          <a:latin typeface="Arial Narrow" pitchFamily="34" charset="0"/>
                        </a:rPr>
                        <a:t>3 mA/ um</a:t>
                      </a:r>
                      <a:endParaRPr lang="en-US" sz="1400" dirty="0">
                        <a:latin typeface="Arial Narrow" pitchFamily="34" charset="0"/>
                      </a:endParaRPr>
                    </a:p>
                  </a:txBody>
                  <a:tcPr/>
                </a:tc>
                <a:tc>
                  <a:txBody>
                    <a:bodyPr/>
                    <a:lstStyle/>
                    <a:p>
                      <a:pPr algn="ctr"/>
                      <a:r>
                        <a:rPr lang="en-US" sz="1400" dirty="0" smtClean="0">
                          <a:latin typeface="Arial Narrow" pitchFamily="34" charset="0"/>
                        </a:rPr>
                        <a:t>3mA/ um</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RM</a:t>
                      </a:r>
                      <a:endParaRPr lang="en-US" sz="1400" dirty="0">
                        <a:latin typeface="Arial Narrow" pitchFamily="34" charset="0"/>
                      </a:endParaRPr>
                    </a:p>
                  </a:txBody>
                  <a:tcPr/>
                </a:tc>
                <a:tc>
                  <a:txBody>
                    <a:bodyPr/>
                    <a:lstStyle/>
                    <a:p>
                      <a:pPr algn="ctr"/>
                      <a:r>
                        <a:rPr lang="en-US" sz="1200" dirty="0" smtClean="0">
                          <a:latin typeface="Arial Narrow" pitchFamily="34" charset="0"/>
                        </a:rPr>
                        <a:t>TaN resistor</a:t>
                      </a:r>
                      <a:endParaRPr lang="en-US" sz="1200" dirty="0">
                        <a:latin typeface="Arial Narrow" pitchFamily="34" charset="0"/>
                      </a:endParaRPr>
                    </a:p>
                  </a:txBody>
                  <a:tcPr/>
                </a:tc>
                <a:tc>
                  <a:txBody>
                    <a:bodyPr/>
                    <a:lstStyle/>
                    <a:p>
                      <a:pPr algn="ctr"/>
                      <a:r>
                        <a:rPr lang="en-US" sz="1400" dirty="0" smtClean="0">
                          <a:latin typeface="Arial Narrow" pitchFamily="34" charset="0"/>
                        </a:rPr>
                        <a:t>0.4 mA/ um</a:t>
                      </a:r>
                      <a:endParaRPr lang="en-US" sz="1400" dirty="0">
                        <a:latin typeface="Arial Narrow" pitchFamily="34" charset="0"/>
                      </a:endParaRPr>
                    </a:p>
                  </a:txBody>
                  <a:tcPr/>
                </a:tc>
                <a:tc>
                  <a:txBody>
                    <a:bodyPr/>
                    <a:lstStyle/>
                    <a:p>
                      <a:pPr algn="ctr"/>
                      <a:r>
                        <a:rPr lang="en-US" sz="1400" dirty="0" smtClean="0">
                          <a:latin typeface="Arial Narrow" pitchFamily="34" charset="0"/>
                        </a:rPr>
                        <a:t>5 uW/ um sqr.</a:t>
                      </a:r>
                      <a:endParaRPr lang="en-US" sz="1400" dirty="0">
                        <a:latin typeface="Arial Narrow" pitchFamily="34" charset="0"/>
                      </a:endParaRPr>
                    </a:p>
                  </a:txBody>
                  <a:tcPr/>
                </a:tc>
                <a:tc>
                  <a:txBody>
                    <a:bodyPr/>
                    <a:lstStyle/>
                    <a:p>
                      <a:pPr algn="ctr"/>
                      <a:r>
                        <a:rPr lang="en-US" sz="1400" dirty="0" smtClean="0">
                          <a:latin typeface="Arial Narrow" pitchFamily="34" charset="0"/>
                        </a:rPr>
                        <a:t>0.45 mA/ um</a:t>
                      </a:r>
                      <a:endParaRPr lang="en-US" sz="1400" dirty="0">
                        <a:latin typeface="Arial Narrow" pitchFamily="34" charset="0"/>
                      </a:endParaRPr>
                    </a:p>
                  </a:txBody>
                  <a:tcPr/>
                </a:tc>
                <a:tc>
                  <a:txBody>
                    <a:bodyPr/>
                    <a:lstStyle/>
                    <a:p>
                      <a:pPr algn="ctr"/>
                      <a:r>
                        <a:rPr lang="en-US" sz="1400" dirty="0" smtClean="0">
                          <a:latin typeface="Arial Narrow" pitchFamily="34" charset="0"/>
                        </a:rPr>
                        <a:t>1 mA/ um</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RHRW</a:t>
                      </a:r>
                      <a:endParaRPr lang="en-US" sz="1400" dirty="0">
                        <a:latin typeface="Arial Narrow" pitchFamily="34" charset="0"/>
                      </a:endParaRPr>
                    </a:p>
                  </a:txBody>
                  <a:tcPr/>
                </a:tc>
                <a:tc>
                  <a:txBody>
                    <a:bodyPr/>
                    <a:lstStyle/>
                    <a:p>
                      <a:pPr algn="ctr"/>
                      <a:r>
                        <a:rPr lang="en-US" sz="1200" dirty="0" smtClean="0">
                          <a:latin typeface="Arial Narrow" pitchFamily="34" charset="0"/>
                        </a:rPr>
                        <a:t>TiWSi resistor</a:t>
                      </a:r>
                      <a:endParaRPr lang="en-US" sz="1200" dirty="0">
                        <a:latin typeface="Arial Narrow" pitchFamily="34" charset="0"/>
                      </a:endParaRPr>
                    </a:p>
                  </a:txBody>
                  <a:tcPr/>
                </a:tc>
                <a:tc>
                  <a:txBody>
                    <a:bodyPr/>
                    <a:lstStyle/>
                    <a:p>
                      <a:pPr algn="ctr"/>
                      <a:r>
                        <a:rPr lang="en-US" sz="1400" dirty="0" smtClean="0">
                          <a:latin typeface="Arial Narrow" pitchFamily="34" charset="0"/>
                        </a:rPr>
                        <a:t>0.1 mA/ um</a:t>
                      </a:r>
                      <a:endParaRPr lang="en-US" sz="1400" dirty="0">
                        <a:latin typeface="Arial Narrow"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10 uW/ um sqr.</a:t>
                      </a:r>
                    </a:p>
                  </a:txBody>
                  <a:tcPr/>
                </a:tc>
                <a:tc>
                  <a:txBody>
                    <a:bodyPr/>
                    <a:lstStyle/>
                    <a:p>
                      <a:pPr algn="ctr"/>
                      <a:r>
                        <a:rPr lang="en-US" sz="1400" dirty="0" smtClean="0">
                          <a:latin typeface="Arial Narrow" pitchFamily="34" charset="0"/>
                        </a:rPr>
                        <a:t>0.4 mA/ um</a:t>
                      </a:r>
                      <a:endParaRPr lang="en-US" sz="1400" dirty="0">
                        <a:latin typeface="Arial Narrow" pitchFamily="34" charset="0"/>
                      </a:endParaRPr>
                    </a:p>
                  </a:txBody>
                  <a:tcPr/>
                </a:tc>
                <a:tc>
                  <a:txBody>
                    <a:bodyPr/>
                    <a:lstStyle/>
                    <a:p>
                      <a:pPr algn="ctr"/>
                      <a:r>
                        <a:rPr lang="en-US" sz="1400" dirty="0" smtClean="0">
                          <a:latin typeface="Arial Narrow" pitchFamily="34" charset="0"/>
                        </a:rPr>
                        <a:t>0.2 mA/ um</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N1</a:t>
                      </a:r>
                      <a:endParaRPr lang="en-US" sz="1400" dirty="0">
                        <a:latin typeface="Arial Narrow" pitchFamily="34" charset="0"/>
                      </a:endParaRPr>
                    </a:p>
                  </a:txBody>
                  <a:tcPr/>
                </a:tc>
                <a:tc>
                  <a:txBody>
                    <a:bodyPr/>
                    <a:lstStyle/>
                    <a:p>
                      <a:pPr algn="ctr"/>
                      <a:r>
                        <a:rPr lang="en-US" sz="1200" dirty="0" smtClean="0">
                          <a:latin typeface="Arial Narrow" pitchFamily="34" charset="0"/>
                        </a:rPr>
                        <a:t>Inductor, interconnection</a:t>
                      </a:r>
                      <a:endParaRPr lang="en-US" sz="1200" dirty="0">
                        <a:latin typeface="Arial Narrow" pitchFamily="34" charset="0"/>
                      </a:endParaRPr>
                    </a:p>
                  </a:txBody>
                  <a:tcPr/>
                </a:tc>
                <a:tc>
                  <a:txBody>
                    <a:bodyPr/>
                    <a:lstStyle/>
                    <a:p>
                      <a:pPr algn="ctr"/>
                      <a:r>
                        <a:rPr lang="en-US" sz="1400" dirty="0" smtClean="0">
                          <a:latin typeface="Arial Narrow" pitchFamily="34" charset="0"/>
                        </a:rPr>
                        <a:t>2 mA/ um</a:t>
                      </a:r>
                      <a:endParaRPr lang="en-US" sz="1400" dirty="0">
                        <a:latin typeface="Arial Narrow" pitchFamily="34" charset="0"/>
                      </a:endParaRPr>
                    </a:p>
                  </a:txBody>
                  <a:tcPr/>
                </a:tc>
                <a:tc>
                  <a:txBody>
                    <a:bodyPr/>
                    <a:lstStyle/>
                    <a:p>
                      <a:pPr algn="ctr"/>
                      <a:endParaRPr lang="en-US" sz="1400" dirty="0">
                        <a:latin typeface="Arial Narrow" pitchFamily="34" charset="0"/>
                      </a:endParaRPr>
                    </a:p>
                  </a:txBody>
                  <a:tcPr/>
                </a:tc>
                <a:tc>
                  <a:txBody>
                    <a:bodyPr/>
                    <a:lstStyle/>
                    <a:p>
                      <a:pPr algn="ctr"/>
                      <a:r>
                        <a:rPr lang="en-US" sz="1400" dirty="0" smtClean="0">
                          <a:latin typeface="Arial Narrow" pitchFamily="34" charset="0"/>
                        </a:rPr>
                        <a:t>2 mA/ um</a:t>
                      </a:r>
                      <a:endParaRPr lang="en-US" sz="1400" dirty="0">
                        <a:latin typeface="Arial Narrow" pitchFamily="34" charset="0"/>
                      </a:endParaRPr>
                    </a:p>
                  </a:txBody>
                  <a:tcPr/>
                </a:tc>
                <a:tc>
                  <a:txBody>
                    <a:bodyPr/>
                    <a:lstStyle/>
                    <a:p>
                      <a:pPr algn="ctr"/>
                      <a:r>
                        <a:rPr lang="en-US" sz="1400" dirty="0" smtClean="0">
                          <a:latin typeface="Arial Narrow" pitchFamily="34" charset="0"/>
                        </a:rPr>
                        <a:t>22 mA/ um</a:t>
                      </a:r>
                      <a:endParaRPr lang="en-US" sz="1400" dirty="0">
                        <a:latin typeface="Arial Narrow" pitchFamily="34" charset="0"/>
                      </a:endParaRPr>
                    </a:p>
                  </a:txBody>
                  <a:tcPr/>
                </a:tc>
              </a:tr>
              <a:tr h="370840">
                <a:tc>
                  <a:txBody>
                    <a:bodyPr/>
                    <a:lstStyle/>
                    <a:p>
                      <a:pPr algn="ctr"/>
                      <a:r>
                        <a:rPr lang="en-US" sz="1400" dirty="0" smtClean="0">
                          <a:latin typeface="Arial Narrow" pitchFamily="34" charset="0"/>
                        </a:rPr>
                        <a:t>ZAL</a:t>
                      </a:r>
                      <a:endParaRPr lang="en-US" sz="1400" dirty="0">
                        <a:latin typeface="Arial Narrow" pitchFamily="34" charset="0"/>
                      </a:endParaRPr>
                    </a:p>
                  </a:txBody>
                  <a:tcPr/>
                </a:tc>
                <a:tc>
                  <a:txBody>
                    <a:bodyPr/>
                    <a:lstStyle/>
                    <a:p>
                      <a:pPr algn="ctr"/>
                      <a:r>
                        <a:rPr lang="en-US" sz="1200" dirty="0" smtClean="0">
                          <a:latin typeface="Arial Narrow" pitchFamily="34" charset="0"/>
                        </a:rPr>
                        <a:t>GaAs resistor</a:t>
                      </a:r>
                      <a:endParaRPr lang="en-US" sz="1200" dirty="0">
                        <a:latin typeface="Arial Narrow" pitchFamily="34" charset="0"/>
                      </a:endParaRPr>
                    </a:p>
                  </a:txBody>
                  <a:tcPr/>
                </a:tc>
                <a:tc>
                  <a:txBody>
                    <a:bodyPr/>
                    <a:lstStyle/>
                    <a:p>
                      <a:pPr algn="ctr"/>
                      <a:r>
                        <a:rPr lang="en-US" sz="1400" dirty="0" smtClean="0">
                          <a:latin typeface="Arial Narrow" pitchFamily="34" charset="0"/>
                        </a:rPr>
                        <a:t>0.8 ma/ um</a:t>
                      </a:r>
                      <a:endParaRPr lang="en-US" sz="1400" dirty="0">
                        <a:latin typeface="Arial Narrow"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Narrow" pitchFamily="34" charset="0"/>
                        </a:rPr>
                        <a:t>77 uW/ um sqr.</a:t>
                      </a:r>
                    </a:p>
                  </a:txBody>
                  <a:tcPr/>
                </a:tc>
                <a:tc>
                  <a:txBody>
                    <a:bodyPr/>
                    <a:lstStyle/>
                    <a:p>
                      <a:pPr algn="ctr"/>
                      <a:r>
                        <a:rPr lang="en-US" sz="1400" dirty="0" smtClean="0">
                          <a:latin typeface="Arial Narrow" pitchFamily="34" charset="0"/>
                        </a:rPr>
                        <a:t>0.8 mA/ um</a:t>
                      </a:r>
                      <a:endParaRPr lang="en-US" sz="1400" dirty="0">
                        <a:latin typeface="Arial Narrow" pitchFamily="34" charset="0"/>
                      </a:endParaRPr>
                    </a:p>
                  </a:txBody>
                  <a:tcPr/>
                </a:tc>
                <a:tc>
                  <a:txBody>
                    <a:bodyPr/>
                    <a:lstStyle/>
                    <a:p>
                      <a:pPr algn="ctr"/>
                      <a:r>
                        <a:rPr lang="en-US" sz="1400" dirty="0" smtClean="0">
                          <a:latin typeface="Arial Narrow" pitchFamily="34" charset="0"/>
                        </a:rPr>
                        <a:t>0.8 mA/ um</a:t>
                      </a:r>
                      <a:endParaRPr lang="en-US" sz="1400" dirty="0">
                        <a:latin typeface="Arial Narrow"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2</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a:t>
            </a:fld>
            <a:endParaRPr lang="en-US"/>
          </a:p>
        </p:txBody>
      </p:sp>
      <p:sp>
        <p:nvSpPr>
          <p:cNvPr id="132" name="TextBox 131"/>
          <p:cNvSpPr txBox="1"/>
          <p:nvPr/>
        </p:nvSpPr>
        <p:spPr>
          <a:xfrm>
            <a:off x="4038600" y="5219700"/>
            <a:ext cx="1415772" cy="707886"/>
          </a:xfrm>
          <a:prstGeom prst="rect">
            <a:avLst/>
          </a:prstGeom>
          <a:noFill/>
        </p:spPr>
        <p:txBody>
          <a:bodyPr wrap="none" rtlCol="0">
            <a:spAutoFit/>
          </a:bodyPr>
          <a:lstStyle/>
          <a:p>
            <a:r>
              <a:rPr lang="en-US" sz="4000" b="1" dirty="0" smtClean="0">
                <a:solidFill>
                  <a:srgbClr val="33CCFF"/>
                </a:solidFill>
                <a:latin typeface="+mn-lt"/>
              </a:rPr>
              <a:t>Day1</a:t>
            </a:r>
            <a:endParaRPr lang="en-US" sz="4000" b="1" dirty="0">
              <a:solidFill>
                <a:srgbClr val="33CCFF"/>
              </a:solidFill>
              <a:latin typeface="+mn-lt"/>
            </a:endParaRPr>
          </a:p>
        </p:txBody>
      </p:sp>
      <p:sp>
        <p:nvSpPr>
          <p:cNvPr id="133" name="Rounded Rectangle 132"/>
          <p:cNvSpPr/>
          <p:nvPr/>
        </p:nvSpPr>
        <p:spPr>
          <a:xfrm>
            <a:off x="1181100" y="1066800"/>
            <a:ext cx="7543800" cy="4191000"/>
          </a:xfrm>
          <a:prstGeom prst="roundRect">
            <a:avLst>
              <a:gd name="adj" fmla="val 5985"/>
            </a:avLst>
          </a:prstGeom>
          <a:noFill/>
          <a:ln>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p:cNvGrpSpPr/>
          <p:nvPr/>
        </p:nvGrpSpPr>
        <p:grpSpPr>
          <a:xfrm>
            <a:off x="1676400" y="1257300"/>
            <a:ext cx="3648075" cy="2283758"/>
            <a:chOff x="609600" y="1096962"/>
            <a:chExt cx="3648075" cy="2283758"/>
          </a:xfrm>
        </p:grpSpPr>
        <p:grpSp>
          <p:nvGrpSpPr>
            <p:cNvPr id="119" name="Group 90"/>
            <p:cNvGrpSpPr/>
            <p:nvPr/>
          </p:nvGrpSpPr>
          <p:grpSpPr>
            <a:xfrm>
              <a:off x="609600" y="1096962"/>
              <a:ext cx="3648075" cy="2255838"/>
              <a:chOff x="914400" y="944562"/>
              <a:chExt cx="3648075" cy="2255838"/>
            </a:xfrm>
          </p:grpSpPr>
          <p:grpSp>
            <p:nvGrpSpPr>
              <p:cNvPr id="130" name="Group 71"/>
              <p:cNvGrpSpPr/>
              <p:nvPr/>
            </p:nvGrpSpPr>
            <p:grpSpPr>
              <a:xfrm>
                <a:off x="1028700" y="1181100"/>
                <a:ext cx="3352800" cy="2019300"/>
                <a:chOff x="1600200" y="1066800"/>
                <a:chExt cx="3352800" cy="2019300"/>
              </a:xfrm>
            </p:grpSpPr>
            <p:sp>
              <p:nvSpPr>
                <p:cNvPr id="145" name="Freeform 144"/>
                <p:cNvSpPr/>
                <p:nvPr/>
              </p:nvSpPr>
              <p:spPr>
                <a:xfrm>
                  <a:off x="3412999" y="2324100"/>
                  <a:ext cx="243333" cy="304800"/>
                </a:xfrm>
                <a:custGeom>
                  <a:avLst/>
                  <a:gdLst>
                    <a:gd name="connsiteX0" fmla="*/ 314325 w 323850"/>
                    <a:gd name="connsiteY0" fmla="*/ 0 h 409575"/>
                    <a:gd name="connsiteX1" fmla="*/ 0 w 323850"/>
                    <a:gd name="connsiteY1" fmla="*/ 0 h 409575"/>
                    <a:gd name="connsiteX2" fmla="*/ 0 w 323850"/>
                    <a:gd name="connsiteY2" fmla="*/ 409575 h 409575"/>
                    <a:gd name="connsiteX3" fmla="*/ 323850 w 323850"/>
                    <a:gd name="connsiteY3" fmla="*/ 409575 h 409575"/>
                  </a:gdLst>
                  <a:ahLst/>
                  <a:cxnLst>
                    <a:cxn ang="0">
                      <a:pos x="connsiteX0" y="connsiteY0"/>
                    </a:cxn>
                    <a:cxn ang="0">
                      <a:pos x="connsiteX1" y="connsiteY1"/>
                    </a:cxn>
                    <a:cxn ang="0">
                      <a:pos x="connsiteX2" y="connsiteY2"/>
                    </a:cxn>
                    <a:cxn ang="0">
                      <a:pos x="connsiteX3" y="connsiteY3"/>
                    </a:cxn>
                  </a:cxnLst>
                  <a:rect l="l" t="t" r="r" b="b"/>
                  <a:pathLst>
                    <a:path w="323850" h="409575">
                      <a:moveTo>
                        <a:pt x="314325" y="0"/>
                      </a:moveTo>
                      <a:lnTo>
                        <a:pt x="0" y="0"/>
                      </a:lnTo>
                      <a:lnTo>
                        <a:pt x="0" y="409575"/>
                      </a:lnTo>
                      <a:lnTo>
                        <a:pt x="323850" y="409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6" name="Straight Connector 145"/>
                <p:cNvCxnSpPr/>
                <p:nvPr/>
              </p:nvCxnSpPr>
              <p:spPr>
                <a:xfrm rot="5400000">
                  <a:off x="3200717" y="2476183"/>
                  <a:ext cx="304800" cy="6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3028316" y="1694816"/>
                  <a:ext cx="1257300" cy="1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45" idx="3"/>
                </p:cNvCxnSpPr>
                <p:nvPr/>
              </p:nvCxnSpPr>
              <p:spPr>
                <a:xfrm>
                  <a:off x="3656332" y="2628900"/>
                  <a:ext cx="1588"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Rounded Rectangle 148"/>
                <p:cNvSpPr/>
                <p:nvPr/>
              </p:nvSpPr>
              <p:spPr>
                <a:xfrm>
                  <a:off x="3543300" y="13716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p:cNvCxnSpPr/>
                <p:nvPr/>
              </p:nvCxnSpPr>
              <p:spPr>
                <a:xfrm rot="5400000">
                  <a:off x="2190750" y="1771650"/>
                  <a:ext cx="14097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2895600" y="24765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2" name="Rounded Rectangle 151"/>
                <p:cNvSpPr/>
                <p:nvPr/>
              </p:nvSpPr>
              <p:spPr>
                <a:xfrm>
                  <a:off x="2781300" y="13716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Isosceles Triangle 152"/>
                <p:cNvSpPr/>
                <p:nvPr/>
              </p:nvSpPr>
              <p:spPr>
                <a:xfrm rot="10800000">
                  <a:off x="3619500" y="30099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Isosceles Triangle 153"/>
                <p:cNvSpPr/>
                <p:nvPr/>
              </p:nvSpPr>
              <p:spPr>
                <a:xfrm rot="5400000">
                  <a:off x="4076700" y="11430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49"/>
                <p:cNvGrpSpPr/>
                <p:nvPr/>
              </p:nvGrpSpPr>
              <p:grpSpPr>
                <a:xfrm>
                  <a:off x="3657600" y="1143000"/>
                  <a:ext cx="419100" cy="76200"/>
                  <a:chOff x="4114800" y="1562100"/>
                  <a:chExt cx="419100" cy="76200"/>
                </a:xfrm>
              </p:grpSpPr>
              <p:cxnSp>
                <p:nvCxnSpPr>
                  <p:cNvPr id="172" name="Straight Connector 171"/>
                  <p:cNvCxnSpPr/>
                  <p:nvPr/>
                </p:nvCxnSpPr>
                <p:spPr>
                  <a:xfrm>
                    <a:off x="41148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43434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42679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43060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6" name="Isosceles Triangle 155"/>
                <p:cNvSpPr/>
                <p:nvPr/>
              </p:nvSpPr>
              <p:spPr>
                <a:xfrm rot="16200000" flipH="1">
                  <a:off x="2400300" y="11430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51"/>
                <p:cNvGrpSpPr/>
                <p:nvPr/>
              </p:nvGrpSpPr>
              <p:grpSpPr>
                <a:xfrm>
                  <a:off x="2476500" y="1143000"/>
                  <a:ext cx="419100" cy="76200"/>
                  <a:chOff x="4114800" y="1562100"/>
                  <a:chExt cx="419100" cy="76200"/>
                </a:xfrm>
              </p:grpSpPr>
              <p:cxnSp>
                <p:nvCxnSpPr>
                  <p:cNvPr id="168" name="Straight Connector 167"/>
                  <p:cNvCxnSpPr/>
                  <p:nvPr/>
                </p:nvCxnSpPr>
                <p:spPr>
                  <a:xfrm>
                    <a:off x="41148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3434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42679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43060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8" name="Straight Connector 157"/>
                <p:cNvCxnSpPr/>
                <p:nvPr/>
              </p:nvCxnSpPr>
              <p:spPr>
                <a:xfrm>
                  <a:off x="3657600" y="21336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886200" y="2133600"/>
                  <a:ext cx="1066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3810794" y="21328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3848894" y="21328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1600200" y="2476500"/>
                  <a:ext cx="1066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705100" y="24765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2629694" y="24757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2667794" y="24757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Rounded Rectangle 165"/>
                <p:cNvSpPr/>
                <p:nvPr/>
              </p:nvSpPr>
              <p:spPr>
                <a:xfrm rot="5400000">
                  <a:off x="4267200" y="18288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ounded Rectangle 166"/>
                <p:cNvSpPr/>
                <p:nvPr/>
              </p:nvSpPr>
              <p:spPr>
                <a:xfrm rot="5400000">
                  <a:off x="2057400" y="21717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31" name="Object 130"/>
              <p:cNvGraphicFramePr>
                <a:graphicFrameLocks noChangeAspect="1"/>
              </p:cNvGraphicFramePr>
              <p:nvPr/>
            </p:nvGraphicFramePr>
            <p:xfrm>
              <a:off x="914400" y="2209800"/>
              <a:ext cx="323851" cy="388620"/>
            </p:xfrm>
            <a:graphic>
              <a:graphicData uri="http://schemas.openxmlformats.org/presentationml/2006/ole">
                <p:oleObj spid="_x0000_s19465" name="Equation" r:id="rId3" imgW="190440" imgH="228600" progId="Equation.3">
                  <p:embed/>
                </p:oleObj>
              </a:graphicData>
            </a:graphic>
          </p:graphicFrame>
          <p:graphicFrame>
            <p:nvGraphicFramePr>
              <p:cNvPr id="134" name="Object 3"/>
              <p:cNvGraphicFramePr>
                <a:graphicFrameLocks noChangeAspect="1"/>
              </p:cNvGraphicFramePr>
              <p:nvPr/>
            </p:nvGraphicFramePr>
            <p:xfrm>
              <a:off x="4152900" y="1897062"/>
              <a:ext cx="409575" cy="388938"/>
            </p:xfrm>
            <a:graphic>
              <a:graphicData uri="http://schemas.openxmlformats.org/presentationml/2006/ole">
                <p:oleObj spid="_x0000_s19466" name="Equation" r:id="rId4" imgW="241200" imgH="228600" progId="Equation.3">
                  <p:embed/>
                </p:oleObj>
              </a:graphicData>
            </a:graphic>
          </p:graphicFrame>
          <p:graphicFrame>
            <p:nvGraphicFramePr>
              <p:cNvPr id="135" name="Object 4"/>
              <p:cNvGraphicFramePr>
                <a:graphicFrameLocks noChangeAspect="1"/>
              </p:cNvGraphicFramePr>
              <p:nvPr/>
            </p:nvGraphicFramePr>
            <p:xfrm>
              <a:off x="2736850" y="944562"/>
              <a:ext cx="387350" cy="388938"/>
            </p:xfrm>
            <a:graphic>
              <a:graphicData uri="http://schemas.openxmlformats.org/presentationml/2006/ole">
                <p:oleObj spid="_x0000_s19467" name="Equation" r:id="rId5" imgW="228600" imgH="228600" progId="Equation.3">
                  <p:embed/>
                </p:oleObj>
              </a:graphicData>
            </a:graphic>
          </p:graphicFrame>
          <p:graphicFrame>
            <p:nvGraphicFramePr>
              <p:cNvPr id="136" name="Object 5"/>
              <p:cNvGraphicFramePr>
                <a:graphicFrameLocks noChangeAspect="1"/>
              </p:cNvGraphicFramePr>
              <p:nvPr/>
            </p:nvGraphicFramePr>
            <p:xfrm>
              <a:off x="2324100" y="952500"/>
              <a:ext cx="387350" cy="411162"/>
            </p:xfrm>
            <a:graphic>
              <a:graphicData uri="http://schemas.openxmlformats.org/presentationml/2006/ole">
                <p:oleObj spid="_x0000_s19468" name="Equation" r:id="rId6" imgW="228600" imgH="241200" progId="Equation.3">
                  <p:embed/>
                </p:oleObj>
              </a:graphicData>
            </a:graphic>
          </p:graphicFrame>
          <p:graphicFrame>
            <p:nvGraphicFramePr>
              <p:cNvPr id="137" name="Object 6"/>
              <p:cNvGraphicFramePr>
                <a:graphicFrameLocks noChangeAspect="1"/>
              </p:cNvGraphicFramePr>
              <p:nvPr/>
            </p:nvGraphicFramePr>
            <p:xfrm>
              <a:off x="3200400" y="1295400"/>
              <a:ext cx="284117" cy="342900"/>
            </p:xfrm>
            <a:graphic>
              <a:graphicData uri="http://schemas.openxmlformats.org/presentationml/2006/ole">
                <p:oleObj spid="_x0000_s19469" name="Equation" r:id="rId7" imgW="190440" imgH="228600" progId="Equation.3">
                  <p:embed/>
                </p:oleObj>
              </a:graphicData>
            </a:graphic>
          </p:graphicFrame>
          <p:graphicFrame>
            <p:nvGraphicFramePr>
              <p:cNvPr id="138" name="Object 7"/>
              <p:cNvGraphicFramePr>
                <a:graphicFrameLocks noChangeAspect="1"/>
              </p:cNvGraphicFramePr>
              <p:nvPr/>
            </p:nvGraphicFramePr>
            <p:xfrm>
              <a:off x="1905000" y="1295400"/>
              <a:ext cx="284162" cy="342900"/>
            </p:xfrm>
            <a:graphic>
              <a:graphicData uri="http://schemas.openxmlformats.org/presentationml/2006/ole">
                <p:oleObj spid="_x0000_s19470" name="Equation" r:id="rId8" imgW="190440" imgH="228600" progId="Equation.3">
                  <p:embed/>
                </p:oleObj>
              </a:graphicData>
            </a:graphic>
          </p:graphicFrame>
          <p:graphicFrame>
            <p:nvGraphicFramePr>
              <p:cNvPr id="139" name="Object 9"/>
              <p:cNvGraphicFramePr>
                <a:graphicFrameLocks noChangeAspect="1"/>
              </p:cNvGraphicFramePr>
              <p:nvPr/>
            </p:nvGraphicFramePr>
            <p:xfrm>
              <a:off x="1981200" y="2590800"/>
              <a:ext cx="284162" cy="342900"/>
            </p:xfrm>
            <a:graphic>
              <a:graphicData uri="http://schemas.openxmlformats.org/presentationml/2006/ole">
                <p:oleObj spid="_x0000_s19471" name="Equation" r:id="rId9" imgW="190440" imgH="228600" progId="Equation.3">
                  <p:embed/>
                </p:oleObj>
              </a:graphicData>
            </a:graphic>
          </p:graphicFrame>
          <p:graphicFrame>
            <p:nvGraphicFramePr>
              <p:cNvPr id="140" name="Object 10"/>
              <p:cNvGraphicFramePr>
                <a:graphicFrameLocks noChangeAspect="1"/>
              </p:cNvGraphicFramePr>
              <p:nvPr/>
            </p:nvGraphicFramePr>
            <p:xfrm>
              <a:off x="3162300" y="2247900"/>
              <a:ext cx="284162" cy="342900"/>
            </p:xfrm>
            <a:graphic>
              <a:graphicData uri="http://schemas.openxmlformats.org/presentationml/2006/ole">
                <p:oleObj spid="_x0000_s19472" name="Equation" r:id="rId10" imgW="190440" imgH="228600" progId="Equation.3">
                  <p:embed/>
                </p:oleObj>
              </a:graphicData>
            </a:graphic>
          </p:graphicFrame>
          <p:sp>
            <p:nvSpPr>
              <p:cNvPr id="141" name="TextBox 140"/>
              <p:cNvSpPr txBox="1"/>
              <p:nvPr/>
            </p:nvSpPr>
            <p:spPr>
              <a:xfrm>
                <a:off x="3162301" y="1524000"/>
                <a:ext cx="1295399" cy="523220"/>
              </a:xfrm>
              <a:prstGeom prst="rect">
                <a:avLst/>
              </a:prstGeom>
              <a:noFill/>
            </p:spPr>
            <p:txBody>
              <a:bodyPr wrap="square" rtlCol="0">
                <a:spAutoFit/>
              </a:bodyPr>
              <a:lstStyle/>
              <a:p>
                <a:r>
                  <a:rPr lang="en-US" sz="1400" dirty="0" smtClean="0">
                    <a:latin typeface="Arial Narrow" pitchFamily="34" charset="0"/>
                  </a:rPr>
                  <a:t>Bias Decoupling or Matching</a:t>
                </a:r>
                <a:endParaRPr lang="en-US" sz="1400" dirty="0">
                  <a:latin typeface="Arial Narrow" pitchFamily="34" charset="0"/>
                </a:endParaRPr>
              </a:p>
            </p:txBody>
          </p:sp>
          <p:sp>
            <p:nvSpPr>
              <p:cNvPr id="142" name="TextBox 141"/>
              <p:cNvSpPr txBox="1"/>
              <p:nvPr/>
            </p:nvSpPr>
            <p:spPr>
              <a:xfrm>
                <a:off x="1028701" y="1524000"/>
                <a:ext cx="1295399" cy="523220"/>
              </a:xfrm>
              <a:prstGeom prst="rect">
                <a:avLst/>
              </a:prstGeom>
              <a:noFill/>
            </p:spPr>
            <p:txBody>
              <a:bodyPr wrap="square" rtlCol="0">
                <a:spAutoFit/>
              </a:bodyPr>
              <a:lstStyle/>
              <a:p>
                <a:r>
                  <a:rPr lang="en-US" sz="1400" dirty="0" smtClean="0">
                    <a:latin typeface="Arial Narrow" pitchFamily="34" charset="0"/>
                  </a:rPr>
                  <a:t>Bias Decoupling or Matching</a:t>
                </a:r>
                <a:endParaRPr lang="en-US" sz="1400" dirty="0">
                  <a:latin typeface="Arial Narrow" pitchFamily="34" charset="0"/>
                </a:endParaRPr>
              </a:p>
            </p:txBody>
          </p:sp>
          <p:sp>
            <p:nvSpPr>
              <p:cNvPr id="143" name="TextBox 142"/>
              <p:cNvSpPr txBox="1"/>
              <p:nvPr/>
            </p:nvSpPr>
            <p:spPr>
              <a:xfrm>
                <a:off x="3390900" y="2362200"/>
                <a:ext cx="838201" cy="523220"/>
              </a:xfrm>
              <a:prstGeom prst="rect">
                <a:avLst/>
              </a:prstGeom>
              <a:noFill/>
            </p:spPr>
            <p:txBody>
              <a:bodyPr wrap="square" rtlCol="0">
                <a:spAutoFit/>
              </a:bodyPr>
              <a:lstStyle/>
              <a:p>
                <a:pPr algn="ctr"/>
                <a:r>
                  <a:rPr lang="en-US" sz="1400" dirty="0" smtClean="0">
                    <a:latin typeface="Arial Narrow" pitchFamily="34" charset="0"/>
                  </a:rPr>
                  <a:t>Output Matching</a:t>
                </a:r>
                <a:endParaRPr lang="en-US" sz="1400" dirty="0">
                  <a:latin typeface="Arial Narrow" pitchFamily="34" charset="0"/>
                </a:endParaRPr>
              </a:p>
            </p:txBody>
          </p:sp>
          <p:sp>
            <p:nvSpPr>
              <p:cNvPr id="144" name="TextBox 143"/>
              <p:cNvSpPr txBox="1"/>
              <p:nvPr/>
            </p:nvSpPr>
            <p:spPr>
              <a:xfrm>
                <a:off x="1181100" y="2677180"/>
                <a:ext cx="838201" cy="523220"/>
              </a:xfrm>
              <a:prstGeom prst="rect">
                <a:avLst/>
              </a:prstGeom>
              <a:noFill/>
            </p:spPr>
            <p:txBody>
              <a:bodyPr wrap="square" rtlCol="0">
                <a:spAutoFit/>
              </a:bodyPr>
              <a:lstStyle/>
              <a:p>
                <a:pPr algn="ctr"/>
                <a:r>
                  <a:rPr lang="en-US" sz="1400" dirty="0" smtClean="0">
                    <a:latin typeface="Arial Narrow" pitchFamily="34" charset="0"/>
                  </a:rPr>
                  <a:t>Input Matching</a:t>
                </a:r>
                <a:endParaRPr lang="en-US" sz="1400" dirty="0">
                  <a:latin typeface="Arial Narrow" pitchFamily="34" charset="0"/>
                </a:endParaRPr>
              </a:p>
            </p:txBody>
          </p:sp>
        </p:grpSp>
        <p:sp>
          <p:nvSpPr>
            <p:cNvPr id="122" name="TextBox 121"/>
            <p:cNvSpPr txBox="1"/>
            <p:nvPr/>
          </p:nvSpPr>
          <p:spPr>
            <a:xfrm>
              <a:off x="2057400" y="2857500"/>
              <a:ext cx="723901" cy="523220"/>
            </a:xfrm>
            <a:prstGeom prst="rect">
              <a:avLst/>
            </a:prstGeom>
            <a:noFill/>
          </p:spPr>
          <p:txBody>
            <a:bodyPr wrap="square" rtlCol="0">
              <a:spAutoFit/>
            </a:bodyPr>
            <a:lstStyle/>
            <a:p>
              <a:pPr algn="ctr"/>
              <a:r>
                <a:rPr lang="en-US" sz="1400" dirty="0" smtClean="0">
                  <a:latin typeface="Arial Narrow" pitchFamily="34" charset="0"/>
                </a:rPr>
                <a:t>Active Device</a:t>
              </a:r>
              <a:endParaRPr lang="en-US" sz="1400" dirty="0">
                <a:latin typeface="Arial Narrow" pitchFamily="34" charset="0"/>
              </a:endParaRPr>
            </a:p>
          </p:txBody>
        </p:sp>
      </p:grpSp>
      <p:grpSp>
        <p:nvGrpSpPr>
          <p:cNvPr id="176" name="Group 175"/>
          <p:cNvGrpSpPr/>
          <p:nvPr/>
        </p:nvGrpSpPr>
        <p:grpSpPr>
          <a:xfrm>
            <a:off x="4800600" y="2247900"/>
            <a:ext cx="3854450" cy="2954338"/>
            <a:chOff x="679450" y="1371600"/>
            <a:chExt cx="3854450" cy="2954338"/>
          </a:xfrm>
        </p:grpSpPr>
        <p:grpSp>
          <p:nvGrpSpPr>
            <p:cNvPr id="177" name="Group 187"/>
            <p:cNvGrpSpPr/>
            <p:nvPr/>
          </p:nvGrpSpPr>
          <p:grpSpPr>
            <a:xfrm>
              <a:off x="723900" y="1638300"/>
              <a:ext cx="3581401" cy="2362200"/>
              <a:chOff x="723900" y="1638300"/>
              <a:chExt cx="3124200" cy="1988819"/>
            </a:xfrm>
          </p:grpSpPr>
          <p:grpSp>
            <p:nvGrpSpPr>
              <p:cNvPr id="198" name="Group 60"/>
              <p:cNvGrpSpPr/>
              <p:nvPr/>
            </p:nvGrpSpPr>
            <p:grpSpPr>
              <a:xfrm>
                <a:off x="1371600" y="1676400"/>
                <a:ext cx="685800" cy="800100"/>
                <a:chOff x="1371600" y="1676400"/>
                <a:chExt cx="685800" cy="800100"/>
              </a:xfrm>
            </p:grpSpPr>
            <p:grpSp>
              <p:nvGrpSpPr>
                <p:cNvPr id="319" name="Group 19"/>
                <p:cNvGrpSpPr/>
                <p:nvPr/>
              </p:nvGrpSpPr>
              <p:grpSpPr>
                <a:xfrm>
                  <a:off x="1371600" y="1676400"/>
                  <a:ext cx="685800" cy="381794"/>
                  <a:chOff x="1371600" y="1676400"/>
                  <a:chExt cx="685800" cy="381794"/>
                </a:xfrm>
              </p:grpSpPr>
              <p:grpSp>
                <p:nvGrpSpPr>
                  <p:cNvPr id="331" name="Group 17"/>
                  <p:cNvGrpSpPr/>
                  <p:nvPr/>
                </p:nvGrpSpPr>
                <p:grpSpPr>
                  <a:xfrm>
                    <a:off x="1371600" y="1676400"/>
                    <a:ext cx="685800" cy="230188"/>
                    <a:chOff x="1371600" y="1676400"/>
                    <a:chExt cx="703008" cy="230188"/>
                  </a:xfrm>
                </p:grpSpPr>
                <p:sp>
                  <p:nvSpPr>
                    <p:cNvPr id="333" name="Freeform 9"/>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34" name="Straight Connector 11"/>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2" name="Straight Connector 331"/>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0" name="Group 47"/>
                <p:cNvGrpSpPr/>
                <p:nvPr/>
              </p:nvGrpSpPr>
              <p:grpSpPr>
                <a:xfrm>
                  <a:off x="1676400" y="2057400"/>
                  <a:ext cx="76200" cy="419100"/>
                  <a:chOff x="1676400" y="2057400"/>
                  <a:chExt cx="76200" cy="419100"/>
                </a:xfrm>
              </p:grpSpPr>
              <p:cxnSp>
                <p:nvCxnSpPr>
                  <p:cNvPr id="321" name="Straight Connector 32"/>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Straight Connector 40"/>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42"/>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9" name="Group 59"/>
              <p:cNvGrpSpPr/>
              <p:nvPr/>
            </p:nvGrpSpPr>
            <p:grpSpPr>
              <a:xfrm>
                <a:off x="1371600" y="2705100"/>
                <a:ext cx="685799" cy="800100"/>
                <a:chOff x="1371600" y="2628900"/>
                <a:chExt cx="685799" cy="800100"/>
              </a:xfrm>
            </p:grpSpPr>
            <p:grpSp>
              <p:nvGrpSpPr>
                <p:cNvPr id="303" name="Group 20"/>
                <p:cNvGrpSpPr/>
                <p:nvPr/>
              </p:nvGrpSpPr>
              <p:grpSpPr>
                <a:xfrm>
                  <a:off x="1371600" y="2628900"/>
                  <a:ext cx="685799" cy="381000"/>
                  <a:chOff x="1371600" y="1676400"/>
                  <a:chExt cx="685799" cy="381000"/>
                </a:xfrm>
              </p:grpSpPr>
              <p:grpSp>
                <p:nvGrpSpPr>
                  <p:cNvPr id="315" name="Group 17"/>
                  <p:cNvGrpSpPr/>
                  <p:nvPr/>
                </p:nvGrpSpPr>
                <p:grpSpPr>
                  <a:xfrm>
                    <a:off x="1371600" y="1676400"/>
                    <a:ext cx="685799" cy="230188"/>
                    <a:chOff x="1371600" y="1676400"/>
                    <a:chExt cx="703007" cy="230188"/>
                  </a:xfrm>
                </p:grpSpPr>
                <p:sp>
                  <p:nvSpPr>
                    <p:cNvPr id="317" name="Freeform 23"/>
                    <p:cNvSpPr/>
                    <p:nvPr/>
                  </p:nvSpPr>
                  <p:spPr>
                    <a:xfrm>
                      <a:off x="1371600" y="1676400"/>
                      <a:ext cx="703007"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8" name="Straight Connector 24"/>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6" name="Straight Connector 315"/>
                  <p:cNvCxnSpPr/>
                  <p:nvPr/>
                </p:nvCxnSpPr>
                <p:spPr>
                  <a:xfrm rot="5400000">
                    <a:off x="1639094" y="19804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4" name="Group 48"/>
                <p:cNvGrpSpPr/>
                <p:nvPr/>
              </p:nvGrpSpPr>
              <p:grpSpPr>
                <a:xfrm>
                  <a:off x="1676400" y="3009900"/>
                  <a:ext cx="76200" cy="419100"/>
                  <a:chOff x="1676400" y="2057400"/>
                  <a:chExt cx="76200" cy="419100"/>
                </a:xfrm>
              </p:grpSpPr>
              <p:cxnSp>
                <p:nvCxnSpPr>
                  <p:cNvPr id="305" name="Straight Connector 304"/>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0" name="Group 67"/>
              <p:cNvGrpSpPr/>
              <p:nvPr/>
            </p:nvGrpSpPr>
            <p:grpSpPr>
              <a:xfrm>
                <a:off x="1714500" y="2362200"/>
                <a:ext cx="342900" cy="76200"/>
                <a:chOff x="1714500" y="2362200"/>
                <a:chExt cx="342900" cy="76200"/>
              </a:xfrm>
            </p:grpSpPr>
            <p:cxnSp>
              <p:nvCxnSpPr>
                <p:cNvPr id="299" name="Straight Connector 298"/>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1" name="Group 68"/>
              <p:cNvGrpSpPr/>
              <p:nvPr/>
            </p:nvGrpSpPr>
            <p:grpSpPr>
              <a:xfrm>
                <a:off x="1714500" y="3390900"/>
                <a:ext cx="342900" cy="76200"/>
                <a:chOff x="1714500" y="2362200"/>
                <a:chExt cx="342900" cy="76200"/>
              </a:xfrm>
            </p:grpSpPr>
            <p:cxnSp>
              <p:nvCxnSpPr>
                <p:cNvPr id="295" name="Straight Connector 294"/>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2" name="Isosceles Triangle 201"/>
              <p:cNvSpPr/>
              <p:nvPr/>
            </p:nvSpPr>
            <p:spPr>
              <a:xfrm rot="5400000">
                <a:off x="2057400" y="23622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Isosceles Triangle 202"/>
              <p:cNvSpPr/>
              <p:nvPr/>
            </p:nvSpPr>
            <p:spPr>
              <a:xfrm rot="5400000">
                <a:off x="2057400" y="33909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4" name="Group 98"/>
              <p:cNvGrpSpPr/>
              <p:nvPr/>
            </p:nvGrpSpPr>
            <p:grpSpPr>
              <a:xfrm rot="5400000">
                <a:off x="2724150" y="1657350"/>
                <a:ext cx="762000" cy="800100"/>
                <a:chOff x="3200400" y="1790700"/>
                <a:chExt cx="762000" cy="800100"/>
              </a:xfrm>
            </p:grpSpPr>
            <p:grpSp>
              <p:nvGrpSpPr>
                <p:cNvPr id="272" name="Group 75"/>
                <p:cNvGrpSpPr/>
                <p:nvPr/>
              </p:nvGrpSpPr>
              <p:grpSpPr>
                <a:xfrm>
                  <a:off x="3200400" y="1790700"/>
                  <a:ext cx="685800" cy="800100"/>
                  <a:chOff x="1371600" y="1676400"/>
                  <a:chExt cx="685800" cy="800100"/>
                </a:xfrm>
              </p:grpSpPr>
              <p:grpSp>
                <p:nvGrpSpPr>
                  <p:cNvPr id="279" name="Group 19"/>
                  <p:cNvGrpSpPr/>
                  <p:nvPr/>
                </p:nvGrpSpPr>
                <p:grpSpPr>
                  <a:xfrm>
                    <a:off x="1371600" y="1676400"/>
                    <a:ext cx="685800" cy="381794"/>
                    <a:chOff x="1371600" y="1676400"/>
                    <a:chExt cx="685800" cy="381794"/>
                  </a:xfrm>
                </p:grpSpPr>
                <p:grpSp>
                  <p:nvGrpSpPr>
                    <p:cNvPr id="291" name="Group 17"/>
                    <p:cNvGrpSpPr/>
                    <p:nvPr/>
                  </p:nvGrpSpPr>
                  <p:grpSpPr>
                    <a:xfrm>
                      <a:off x="1371600" y="1676400"/>
                      <a:ext cx="685800" cy="230188"/>
                      <a:chOff x="1371600" y="1676400"/>
                      <a:chExt cx="703008" cy="230188"/>
                    </a:xfrm>
                  </p:grpSpPr>
                  <p:sp>
                    <p:nvSpPr>
                      <p:cNvPr id="293" name="Freeform 292"/>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4" name="Straight Connector 293"/>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2" name="Straight Connector 291"/>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0" name="Group 47"/>
                  <p:cNvGrpSpPr/>
                  <p:nvPr/>
                </p:nvGrpSpPr>
                <p:grpSpPr>
                  <a:xfrm>
                    <a:off x="1676400" y="2057400"/>
                    <a:ext cx="76200" cy="419100"/>
                    <a:chOff x="1676400" y="2057400"/>
                    <a:chExt cx="76200" cy="419100"/>
                  </a:xfrm>
                </p:grpSpPr>
                <p:cxnSp>
                  <p:nvCxnSpPr>
                    <p:cNvPr id="281" name="Straight Connector 280"/>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81"/>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82"/>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73" name="Group 92"/>
                <p:cNvGrpSpPr/>
                <p:nvPr/>
              </p:nvGrpSpPr>
              <p:grpSpPr>
                <a:xfrm>
                  <a:off x="3543300" y="2476500"/>
                  <a:ext cx="342900" cy="76200"/>
                  <a:chOff x="1714500" y="2362200"/>
                  <a:chExt cx="342900" cy="76200"/>
                </a:xfrm>
              </p:grpSpPr>
              <p:cxnSp>
                <p:nvCxnSpPr>
                  <p:cNvPr id="275" name="Straight Connector 93"/>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4" name="Isosceles Triangle 97"/>
                <p:cNvSpPr/>
                <p:nvPr/>
              </p:nvSpPr>
              <p:spPr>
                <a:xfrm rot="5400000">
                  <a:off x="3886200" y="24765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Isosceles Triangle 204"/>
              <p:cNvSpPr/>
              <p:nvPr/>
            </p:nvSpPr>
            <p:spPr>
              <a:xfrm rot="10800000">
                <a:off x="3467100" y="2552700"/>
                <a:ext cx="76200" cy="45719"/>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 name="Group 98"/>
              <p:cNvGrpSpPr/>
              <p:nvPr/>
            </p:nvGrpSpPr>
            <p:grpSpPr>
              <a:xfrm rot="5400000">
                <a:off x="2724150" y="2686050"/>
                <a:ext cx="762000" cy="800100"/>
                <a:chOff x="3200400" y="1790700"/>
                <a:chExt cx="762000" cy="800100"/>
              </a:xfrm>
            </p:grpSpPr>
            <p:grpSp>
              <p:nvGrpSpPr>
                <p:cNvPr id="249" name="Group 248"/>
                <p:cNvGrpSpPr/>
                <p:nvPr/>
              </p:nvGrpSpPr>
              <p:grpSpPr>
                <a:xfrm>
                  <a:off x="3200400" y="1790700"/>
                  <a:ext cx="685800" cy="800100"/>
                  <a:chOff x="1371600" y="1676400"/>
                  <a:chExt cx="685800" cy="800100"/>
                </a:xfrm>
              </p:grpSpPr>
              <p:grpSp>
                <p:nvGrpSpPr>
                  <p:cNvPr id="256" name="Group 19"/>
                  <p:cNvGrpSpPr/>
                  <p:nvPr/>
                </p:nvGrpSpPr>
                <p:grpSpPr>
                  <a:xfrm>
                    <a:off x="1371600" y="1676400"/>
                    <a:ext cx="685800" cy="381794"/>
                    <a:chOff x="1371600" y="1676400"/>
                    <a:chExt cx="685800" cy="381794"/>
                  </a:xfrm>
                </p:grpSpPr>
                <p:grpSp>
                  <p:nvGrpSpPr>
                    <p:cNvPr id="268" name="Group 17"/>
                    <p:cNvGrpSpPr/>
                    <p:nvPr/>
                  </p:nvGrpSpPr>
                  <p:grpSpPr>
                    <a:xfrm>
                      <a:off x="1371600" y="1676400"/>
                      <a:ext cx="685800" cy="230188"/>
                      <a:chOff x="1371600" y="1676400"/>
                      <a:chExt cx="703008" cy="230188"/>
                    </a:xfrm>
                  </p:grpSpPr>
                  <p:sp>
                    <p:nvSpPr>
                      <p:cNvPr id="270" name="Freeform 269"/>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1" name="Straight Connector 270"/>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9" name="Straight Connector 268"/>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7" name="Group 47"/>
                  <p:cNvGrpSpPr/>
                  <p:nvPr/>
                </p:nvGrpSpPr>
                <p:grpSpPr>
                  <a:xfrm>
                    <a:off x="1676400" y="2057400"/>
                    <a:ext cx="76200" cy="419100"/>
                    <a:chOff x="1676400" y="2057400"/>
                    <a:chExt cx="76200" cy="419100"/>
                  </a:xfrm>
                </p:grpSpPr>
                <p:cxnSp>
                  <p:nvCxnSpPr>
                    <p:cNvPr id="258" name="Straight Connector 257"/>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50" name="Group 92"/>
                <p:cNvGrpSpPr/>
                <p:nvPr/>
              </p:nvGrpSpPr>
              <p:grpSpPr>
                <a:xfrm>
                  <a:off x="3543300" y="2476500"/>
                  <a:ext cx="342900" cy="76200"/>
                  <a:chOff x="1714500" y="2362200"/>
                  <a:chExt cx="342900" cy="76200"/>
                </a:xfrm>
              </p:grpSpPr>
              <p:cxnSp>
                <p:nvCxnSpPr>
                  <p:cNvPr id="252" name="Straight Connector 251"/>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1" name="Isosceles Triangle 250"/>
                <p:cNvSpPr/>
                <p:nvPr/>
              </p:nvSpPr>
              <p:spPr>
                <a:xfrm rot="5400000">
                  <a:off x="3886200" y="24765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7" name="Group 127"/>
              <p:cNvGrpSpPr/>
              <p:nvPr/>
            </p:nvGrpSpPr>
            <p:grpSpPr>
              <a:xfrm>
                <a:off x="1028700" y="2171700"/>
                <a:ext cx="342900" cy="76200"/>
                <a:chOff x="1714500" y="2362200"/>
                <a:chExt cx="342900" cy="76200"/>
              </a:xfrm>
            </p:grpSpPr>
            <p:cxnSp>
              <p:nvCxnSpPr>
                <p:cNvPr id="245" name="Straight Connector 244"/>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8" name="Group 132"/>
              <p:cNvGrpSpPr/>
              <p:nvPr/>
            </p:nvGrpSpPr>
            <p:grpSpPr>
              <a:xfrm>
                <a:off x="3505200" y="1638300"/>
                <a:ext cx="342900" cy="76200"/>
                <a:chOff x="1714500" y="2362200"/>
                <a:chExt cx="342900" cy="76200"/>
              </a:xfrm>
            </p:grpSpPr>
            <p:cxnSp>
              <p:nvCxnSpPr>
                <p:cNvPr id="241" name="Straight Connector 240"/>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9" name="Group 137"/>
              <p:cNvGrpSpPr/>
              <p:nvPr/>
            </p:nvGrpSpPr>
            <p:grpSpPr>
              <a:xfrm>
                <a:off x="3505200" y="2667000"/>
                <a:ext cx="342900" cy="76200"/>
                <a:chOff x="1714500" y="2362200"/>
                <a:chExt cx="342900" cy="76200"/>
              </a:xfrm>
            </p:grpSpPr>
            <p:cxnSp>
              <p:nvCxnSpPr>
                <p:cNvPr id="237" name="Straight Connector 236"/>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0" name="Straight Connector 209"/>
              <p:cNvCxnSpPr>
                <a:stCxn id="326" idx="5"/>
              </p:cNvCxnSpPr>
              <p:nvPr/>
            </p:nvCxnSpPr>
            <p:spPr>
              <a:xfrm>
                <a:off x="2057400" y="1676400"/>
                <a:ext cx="1447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a:stCxn id="326" idx="0"/>
              </p:cNvCxnSpPr>
              <p:nvPr/>
            </p:nvCxnSpPr>
            <p:spPr>
              <a:xfrm>
                <a:off x="1371600" y="1676400"/>
                <a:ext cx="1588" cy="10287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a:endCxn id="270" idx="0"/>
              </p:cNvCxnSpPr>
              <p:nvPr/>
            </p:nvCxnSpPr>
            <p:spPr>
              <a:xfrm>
                <a:off x="2057399" y="2705100"/>
                <a:ext cx="144780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Freeform 212"/>
              <p:cNvSpPr/>
              <p:nvPr/>
            </p:nvSpPr>
            <p:spPr>
              <a:xfrm>
                <a:off x="1720516" y="2476500"/>
                <a:ext cx="990600" cy="571500"/>
              </a:xfrm>
              <a:custGeom>
                <a:avLst/>
                <a:gdLst>
                  <a:gd name="connsiteX0" fmla="*/ 0 w 990600"/>
                  <a:gd name="connsiteY0" fmla="*/ 0 h 565484"/>
                  <a:gd name="connsiteX1" fmla="*/ 581526 w 990600"/>
                  <a:gd name="connsiteY1" fmla="*/ 0 h 565484"/>
                  <a:gd name="connsiteX2" fmla="*/ 581526 w 990600"/>
                  <a:gd name="connsiteY2" fmla="*/ 565484 h 565484"/>
                  <a:gd name="connsiteX3" fmla="*/ 990600 w 990600"/>
                  <a:gd name="connsiteY3" fmla="*/ 565484 h 565484"/>
                </a:gdLst>
                <a:ahLst/>
                <a:cxnLst>
                  <a:cxn ang="0">
                    <a:pos x="connsiteX0" y="connsiteY0"/>
                  </a:cxn>
                  <a:cxn ang="0">
                    <a:pos x="connsiteX1" y="connsiteY1"/>
                  </a:cxn>
                  <a:cxn ang="0">
                    <a:pos x="connsiteX2" y="connsiteY2"/>
                  </a:cxn>
                  <a:cxn ang="0">
                    <a:pos x="connsiteX3" y="connsiteY3"/>
                  </a:cxn>
                </a:cxnLst>
                <a:rect l="l" t="t" r="r" b="b"/>
                <a:pathLst>
                  <a:path w="990600" h="565484">
                    <a:moveTo>
                      <a:pt x="0" y="0"/>
                    </a:moveTo>
                    <a:lnTo>
                      <a:pt x="581526" y="0"/>
                    </a:lnTo>
                    <a:lnTo>
                      <a:pt x="581526" y="565484"/>
                    </a:lnTo>
                    <a:lnTo>
                      <a:pt x="990600" y="565484"/>
                    </a:lnTo>
                  </a:path>
                </a:pathLst>
              </a:cu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4" name="Straight Connector 213"/>
              <p:cNvCxnSpPr>
                <a:stCxn id="213" idx="0"/>
              </p:cNvCxnSpPr>
              <p:nvPr/>
            </p:nvCxnSpPr>
            <p:spPr>
              <a:xfrm flipH="1">
                <a:off x="723900" y="2476500"/>
                <a:ext cx="996616"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15" name="Group 166"/>
              <p:cNvGrpSpPr/>
              <p:nvPr/>
            </p:nvGrpSpPr>
            <p:grpSpPr>
              <a:xfrm rot="16200000">
                <a:off x="3409953" y="2419327"/>
                <a:ext cx="190502" cy="76200"/>
                <a:chOff x="3695701" y="2362200"/>
                <a:chExt cx="419111" cy="76200"/>
              </a:xfrm>
            </p:grpSpPr>
            <p:cxnSp>
              <p:nvCxnSpPr>
                <p:cNvPr id="228" name="Straight Connector 227"/>
                <p:cNvCxnSpPr>
                  <a:endCxn id="293" idx="5"/>
                </p:cNvCxnSpPr>
                <p:nvPr/>
              </p:nvCxnSpPr>
              <p:spPr>
                <a:xfrm rot="5400000" flipV="1">
                  <a:off x="4076707" y="2362193"/>
                  <a:ext cx="38098" cy="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40195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flipV="1">
                  <a:off x="39814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39433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flipV="1">
                  <a:off x="39052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V="1">
                  <a:off x="38290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3695701" y="2400298"/>
                  <a:ext cx="83818"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a:off x="38671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3795549" y="2346960"/>
                  <a:ext cx="37304" cy="6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6" name="Isosceles Triangle 215"/>
              <p:cNvSpPr/>
              <p:nvPr/>
            </p:nvSpPr>
            <p:spPr>
              <a:xfrm rot="10800000">
                <a:off x="3467100" y="3581400"/>
                <a:ext cx="76200" cy="45719"/>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7" name="Group 176"/>
              <p:cNvGrpSpPr/>
              <p:nvPr/>
            </p:nvGrpSpPr>
            <p:grpSpPr>
              <a:xfrm rot="16200000">
                <a:off x="3409953" y="3448027"/>
                <a:ext cx="190502" cy="76200"/>
                <a:chOff x="3695701" y="2362200"/>
                <a:chExt cx="419111" cy="76200"/>
              </a:xfrm>
            </p:grpSpPr>
            <p:cxnSp>
              <p:nvCxnSpPr>
                <p:cNvPr id="219" name="Straight Connector 218"/>
                <p:cNvCxnSpPr/>
                <p:nvPr/>
              </p:nvCxnSpPr>
              <p:spPr>
                <a:xfrm rot="5400000" flipV="1">
                  <a:off x="4076707" y="2362193"/>
                  <a:ext cx="38098" cy="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a:off x="40195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V="1">
                  <a:off x="39814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39433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V="1">
                  <a:off x="39052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flipV="1">
                  <a:off x="38290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H="1">
                  <a:off x="3695701" y="2400298"/>
                  <a:ext cx="83818"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38671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3795549" y="2346960"/>
                  <a:ext cx="37304" cy="6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8" name="Freeform 217"/>
              <p:cNvSpPr/>
              <p:nvPr/>
            </p:nvSpPr>
            <p:spPr>
              <a:xfrm>
                <a:off x="747275" y="2019300"/>
                <a:ext cx="1957825" cy="1491276"/>
              </a:xfrm>
              <a:custGeom>
                <a:avLst/>
                <a:gdLst>
                  <a:gd name="connsiteX0" fmla="*/ 1957825 w 1957825"/>
                  <a:gd name="connsiteY0" fmla="*/ 0 h 1514650"/>
                  <a:gd name="connsiteX1" fmla="*/ 1761482 w 1957825"/>
                  <a:gd name="connsiteY1" fmla="*/ 0 h 1514650"/>
                  <a:gd name="connsiteX2" fmla="*/ 1761482 w 1957825"/>
                  <a:gd name="connsiteY2" fmla="*/ 1514650 h 1514650"/>
                  <a:gd name="connsiteX3" fmla="*/ 0 w 1957825"/>
                  <a:gd name="connsiteY3" fmla="*/ 1514650 h 1514650"/>
                </a:gdLst>
                <a:ahLst/>
                <a:cxnLst>
                  <a:cxn ang="0">
                    <a:pos x="connsiteX0" y="connsiteY0"/>
                  </a:cxn>
                  <a:cxn ang="0">
                    <a:pos x="connsiteX1" y="connsiteY1"/>
                  </a:cxn>
                  <a:cxn ang="0">
                    <a:pos x="connsiteX2" y="connsiteY2"/>
                  </a:cxn>
                  <a:cxn ang="0">
                    <a:pos x="connsiteX3" y="connsiteY3"/>
                  </a:cxn>
                </a:cxnLst>
                <a:rect l="l" t="t" r="r" b="b"/>
                <a:pathLst>
                  <a:path w="1957825" h="1514650">
                    <a:moveTo>
                      <a:pt x="1957825" y="0"/>
                    </a:moveTo>
                    <a:lnTo>
                      <a:pt x="1761482" y="0"/>
                    </a:lnTo>
                    <a:lnTo>
                      <a:pt x="1761482" y="1514650"/>
                    </a:lnTo>
                    <a:lnTo>
                      <a:pt x="0" y="1514650"/>
                    </a:lnTo>
                  </a:path>
                </a:pathLst>
              </a:custGeom>
              <a:ln>
                <a:solidFill>
                  <a:srgbClr val="00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78" name="Object 177"/>
            <p:cNvGraphicFramePr>
              <a:graphicFrameLocks noChangeAspect="1"/>
            </p:cNvGraphicFramePr>
            <p:nvPr/>
          </p:nvGraphicFramePr>
          <p:xfrm>
            <a:off x="679450" y="2667000"/>
            <a:ext cx="317500" cy="381000"/>
          </p:xfrm>
          <a:graphic>
            <a:graphicData uri="http://schemas.openxmlformats.org/presentationml/2006/ole">
              <p:oleObj spid="_x0000_s19473" name="Equation" r:id="rId11" imgW="190440" imgH="228600" progId="Equation.3">
                <p:embed/>
              </p:oleObj>
            </a:graphicData>
          </a:graphic>
        </p:graphicFrame>
        <p:graphicFrame>
          <p:nvGraphicFramePr>
            <p:cNvPr id="179" name="Object 3"/>
            <p:cNvGraphicFramePr>
              <a:graphicFrameLocks noChangeAspect="1"/>
            </p:cNvGraphicFramePr>
            <p:nvPr/>
          </p:nvGraphicFramePr>
          <p:xfrm>
            <a:off x="712788" y="3903663"/>
            <a:ext cx="339725" cy="422275"/>
          </p:xfrm>
          <a:graphic>
            <a:graphicData uri="http://schemas.openxmlformats.org/presentationml/2006/ole">
              <p:oleObj spid="_x0000_s19474" name="Equation" r:id="rId12" imgW="203040" imgH="253800" progId="Equation.3">
                <p:embed/>
              </p:oleObj>
            </a:graphicData>
          </a:graphic>
        </p:graphicFrame>
        <p:sp>
          <p:nvSpPr>
            <p:cNvPr id="180" name="TextBox 179"/>
            <p:cNvSpPr txBox="1"/>
            <p:nvPr/>
          </p:nvSpPr>
          <p:spPr>
            <a:xfrm>
              <a:off x="876300" y="2171700"/>
              <a:ext cx="266420" cy="307777"/>
            </a:xfrm>
            <a:prstGeom prst="rect">
              <a:avLst/>
            </a:prstGeom>
            <a:noFill/>
          </p:spPr>
          <p:txBody>
            <a:bodyPr wrap="none" rtlCol="0">
              <a:spAutoFit/>
            </a:bodyPr>
            <a:lstStyle/>
            <a:p>
              <a:r>
                <a:rPr lang="en-US" sz="1400" dirty="0" smtClean="0">
                  <a:latin typeface="Arial Narrow" pitchFamily="34" charset="0"/>
                </a:rPr>
                <a:t>1</a:t>
              </a:r>
              <a:endParaRPr lang="en-US" sz="1400" dirty="0">
                <a:latin typeface="Arial Narrow" pitchFamily="34" charset="0"/>
              </a:endParaRPr>
            </a:p>
          </p:txBody>
        </p:sp>
        <p:sp>
          <p:nvSpPr>
            <p:cNvPr id="181" name="TextBox 180"/>
            <p:cNvSpPr txBox="1"/>
            <p:nvPr/>
          </p:nvSpPr>
          <p:spPr>
            <a:xfrm>
              <a:off x="4267480" y="1524000"/>
              <a:ext cx="266420" cy="307777"/>
            </a:xfrm>
            <a:prstGeom prst="rect">
              <a:avLst/>
            </a:prstGeom>
            <a:noFill/>
          </p:spPr>
          <p:txBody>
            <a:bodyPr wrap="none" rtlCol="0">
              <a:spAutoFit/>
            </a:bodyPr>
            <a:lstStyle/>
            <a:p>
              <a:r>
                <a:rPr lang="en-US" sz="1400" dirty="0" smtClean="0">
                  <a:latin typeface="Arial Narrow" pitchFamily="34" charset="0"/>
                </a:rPr>
                <a:t>2</a:t>
              </a:r>
              <a:endParaRPr lang="en-US" sz="1400" dirty="0">
                <a:latin typeface="Arial Narrow" pitchFamily="34" charset="0"/>
              </a:endParaRPr>
            </a:p>
          </p:txBody>
        </p:sp>
        <p:sp>
          <p:nvSpPr>
            <p:cNvPr id="182" name="TextBox 181"/>
            <p:cNvSpPr txBox="1"/>
            <p:nvPr/>
          </p:nvSpPr>
          <p:spPr>
            <a:xfrm>
              <a:off x="4267200" y="2743200"/>
              <a:ext cx="266420" cy="307777"/>
            </a:xfrm>
            <a:prstGeom prst="rect">
              <a:avLst/>
            </a:prstGeom>
            <a:noFill/>
          </p:spPr>
          <p:txBody>
            <a:bodyPr wrap="none" rtlCol="0">
              <a:spAutoFit/>
            </a:bodyPr>
            <a:lstStyle/>
            <a:p>
              <a:r>
                <a:rPr lang="en-US" sz="1400" dirty="0" smtClean="0">
                  <a:latin typeface="Arial Narrow" pitchFamily="34" charset="0"/>
                </a:rPr>
                <a:t>3</a:t>
              </a:r>
              <a:endParaRPr lang="en-US" sz="1400" dirty="0">
                <a:latin typeface="Arial Narrow" pitchFamily="34" charset="0"/>
              </a:endParaRPr>
            </a:p>
          </p:txBody>
        </p:sp>
        <p:graphicFrame>
          <p:nvGraphicFramePr>
            <p:cNvPr id="183" name="Object 4"/>
            <p:cNvGraphicFramePr>
              <a:graphicFrameLocks noChangeAspect="1"/>
            </p:cNvGraphicFramePr>
            <p:nvPr/>
          </p:nvGraphicFramePr>
          <p:xfrm>
            <a:off x="4000500" y="1371600"/>
            <a:ext cx="287337" cy="305137"/>
          </p:xfrm>
          <a:graphic>
            <a:graphicData uri="http://schemas.openxmlformats.org/presentationml/2006/ole">
              <p:oleObj spid="_x0000_s19475" name="Equation" r:id="rId13" imgW="215640" imgH="228600" progId="Equation.3">
                <p:embed/>
              </p:oleObj>
            </a:graphicData>
          </a:graphic>
        </p:graphicFrame>
        <p:graphicFrame>
          <p:nvGraphicFramePr>
            <p:cNvPr id="184" name="Object 5"/>
            <p:cNvGraphicFramePr>
              <a:graphicFrameLocks noChangeAspect="1"/>
            </p:cNvGraphicFramePr>
            <p:nvPr/>
          </p:nvGraphicFramePr>
          <p:xfrm>
            <a:off x="4017963" y="2590800"/>
            <a:ext cx="287337" cy="304800"/>
          </p:xfrm>
          <a:graphic>
            <a:graphicData uri="http://schemas.openxmlformats.org/presentationml/2006/ole">
              <p:oleObj spid="_x0000_s19476" name="Equation" r:id="rId14" imgW="215640" imgH="228600" progId="Equation.3">
                <p:embed/>
              </p:oleObj>
            </a:graphicData>
          </a:graphic>
        </p:graphicFrame>
        <p:graphicFrame>
          <p:nvGraphicFramePr>
            <p:cNvPr id="185" name="Object 6"/>
            <p:cNvGraphicFramePr>
              <a:graphicFrameLocks noChangeAspect="1"/>
            </p:cNvGraphicFramePr>
            <p:nvPr/>
          </p:nvGraphicFramePr>
          <p:xfrm>
            <a:off x="1160462" y="2019300"/>
            <a:ext cx="287338" cy="304800"/>
          </p:xfrm>
          <a:graphic>
            <a:graphicData uri="http://schemas.openxmlformats.org/presentationml/2006/ole">
              <p:oleObj spid="_x0000_s19477" name="Equation" r:id="rId15" imgW="215640" imgH="228600" progId="Equation.3">
                <p:embed/>
              </p:oleObj>
            </a:graphicData>
          </a:graphic>
        </p:graphicFrame>
        <p:graphicFrame>
          <p:nvGraphicFramePr>
            <p:cNvPr id="186" name="Object 7"/>
            <p:cNvGraphicFramePr>
              <a:graphicFrameLocks noChangeAspect="1"/>
            </p:cNvGraphicFramePr>
            <p:nvPr/>
          </p:nvGraphicFramePr>
          <p:xfrm>
            <a:off x="3136900" y="2209800"/>
            <a:ext cx="254000" cy="304800"/>
          </p:xfrm>
          <a:graphic>
            <a:graphicData uri="http://schemas.openxmlformats.org/presentationml/2006/ole">
              <p:oleObj spid="_x0000_s19478" name="Equation" r:id="rId16" imgW="190440" imgH="228600" progId="Equation.3">
                <p:embed/>
              </p:oleObj>
            </a:graphicData>
          </a:graphic>
        </p:graphicFrame>
        <p:graphicFrame>
          <p:nvGraphicFramePr>
            <p:cNvPr id="187" name="Object 8"/>
            <p:cNvGraphicFramePr>
              <a:graphicFrameLocks noChangeAspect="1"/>
            </p:cNvGraphicFramePr>
            <p:nvPr/>
          </p:nvGraphicFramePr>
          <p:xfrm>
            <a:off x="3136900" y="3390900"/>
            <a:ext cx="254000" cy="304800"/>
          </p:xfrm>
          <a:graphic>
            <a:graphicData uri="http://schemas.openxmlformats.org/presentationml/2006/ole">
              <p:oleObj spid="_x0000_s19479" name="Equation" r:id="rId17" imgW="190440" imgH="228600" progId="Equation.3">
                <p:embed/>
              </p:oleObj>
            </a:graphicData>
          </a:graphic>
        </p:graphicFrame>
        <p:graphicFrame>
          <p:nvGraphicFramePr>
            <p:cNvPr id="188" name="Object 9"/>
            <p:cNvGraphicFramePr>
              <a:graphicFrameLocks noChangeAspect="1"/>
            </p:cNvGraphicFramePr>
            <p:nvPr/>
          </p:nvGraphicFramePr>
          <p:xfrm>
            <a:off x="1981200" y="2247900"/>
            <a:ext cx="254000" cy="304800"/>
          </p:xfrm>
          <a:graphic>
            <a:graphicData uri="http://schemas.openxmlformats.org/presentationml/2006/ole">
              <p:oleObj spid="_x0000_s19480" name="Equation" r:id="rId18" imgW="190440" imgH="228600" progId="Equation.3">
                <p:embed/>
              </p:oleObj>
            </a:graphicData>
          </a:graphic>
        </p:graphicFrame>
        <p:graphicFrame>
          <p:nvGraphicFramePr>
            <p:cNvPr id="189" name="Object 10"/>
            <p:cNvGraphicFramePr>
              <a:graphicFrameLocks noChangeAspect="1"/>
            </p:cNvGraphicFramePr>
            <p:nvPr/>
          </p:nvGraphicFramePr>
          <p:xfrm>
            <a:off x="1981200" y="3467100"/>
            <a:ext cx="254000" cy="304800"/>
          </p:xfrm>
          <a:graphic>
            <a:graphicData uri="http://schemas.openxmlformats.org/presentationml/2006/ole">
              <p:oleObj spid="_x0000_s19481" name="Equation" r:id="rId19" imgW="190440" imgH="228600" progId="Equation.3">
                <p:embed/>
              </p:oleObj>
            </a:graphicData>
          </a:graphic>
        </p:graphicFrame>
        <p:graphicFrame>
          <p:nvGraphicFramePr>
            <p:cNvPr id="190" name="Object 11"/>
            <p:cNvGraphicFramePr>
              <a:graphicFrameLocks noChangeAspect="1"/>
            </p:cNvGraphicFramePr>
            <p:nvPr/>
          </p:nvGraphicFramePr>
          <p:xfrm>
            <a:off x="3195638" y="1752600"/>
            <a:ext cx="271462" cy="304800"/>
          </p:xfrm>
          <a:graphic>
            <a:graphicData uri="http://schemas.openxmlformats.org/presentationml/2006/ole">
              <p:oleObj spid="_x0000_s19482" name="Equation" r:id="rId20" imgW="203040" imgH="228600" progId="Equation.3">
                <p:embed/>
              </p:oleObj>
            </a:graphicData>
          </a:graphic>
        </p:graphicFrame>
        <p:graphicFrame>
          <p:nvGraphicFramePr>
            <p:cNvPr id="191" name="Object 12"/>
            <p:cNvGraphicFramePr>
              <a:graphicFrameLocks noChangeAspect="1"/>
            </p:cNvGraphicFramePr>
            <p:nvPr/>
          </p:nvGraphicFramePr>
          <p:xfrm>
            <a:off x="3233737" y="2971800"/>
            <a:ext cx="271463" cy="304800"/>
          </p:xfrm>
          <a:graphic>
            <a:graphicData uri="http://schemas.openxmlformats.org/presentationml/2006/ole">
              <p:oleObj spid="_x0000_s19483" name="Equation" r:id="rId21" imgW="203040" imgH="228600" progId="Equation.3">
                <p:embed/>
              </p:oleObj>
            </a:graphicData>
          </a:graphic>
        </p:graphicFrame>
        <p:graphicFrame>
          <p:nvGraphicFramePr>
            <p:cNvPr id="192" name="Object 13"/>
            <p:cNvGraphicFramePr>
              <a:graphicFrameLocks noChangeAspect="1"/>
            </p:cNvGraphicFramePr>
            <p:nvPr/>
          </p:nvGraphicFramePr>
          <p:xfrm>
            <a:off x="1562100" y="2171700"/>
            <a:ext cx="271463" cy="304800"/>
          </p:xfrm>
          <a:graphic>
            <a:graphicData uri="http://schemas.openxmlformats.org/presentationml/2006/ole">
              <p:oleObj spid="_x0000_s19484" name="Equation" r:id="rId22" imgW="203040" imgH="228600" progId="Equation.3">
                <p:embed/>
              </p:oleObj>
            </a:graphicData>
          </a:graphic>
        </p:graphicFrame>
        <p:graphicFrame>
          <p:nvGraphicFramePr>
            <p:cNvPr id="193" name="Object 14"/>
            <p:cNvGraphicFramePr>
              <a:graphicFrameLocks noChangeAspect="1"/>
            </p:cNvGraphicFramePr>
            <p:nvPr/>
          </p:nvGraphicFramePr>
          <p:xfrm>
            <a:off x="1562100" y="3352800"/>
            <a:ext cx="271462" cy="304800"/>
          </p:xfrm>
          <a:graphic>
            <a:graphicData uri="http://schemas.openxmlformats.org/presentationml/2006/ole">
              <p:oleObj spid="_x0000_s19485" name="Equation" r:id="rId23" imgW="203040" imgH="228600" progId="Equation.3">
                <p:embed/>
              </p:oleObj>
            </a:graphicData>
          </a:graphic>
        </p:graphicFrame>
        <p:graphicFrame>
          <p:nvGraphicFramePr>
            <p:cNvPr id="194" name="Object 15"/>
            <p:cNvGraphicFramePr>
              <a:graphicFrameLocks noChangeAspect="1"/>
            </p:cNvGraphicFramePr>
            <p:nvPr/>
          </p:nvGraphicFramePr>
          <p:xfrm>
            <a:off x="1778000" y="1425575"/>
            <a:ext cx="203200" cy="288925"/>
          </p:xfrm>
          <a:graphic>
            <a:graphicData uri="http://schemas.openxmlformats.org/presentationml/2006/ole">
              <p:oleObj spid="_x0000_s19486" name="Equation" r:id="rId24" imgW="152280" imgH="215640" progId="Equation.3">
                <p:embed/>
              </p:oleObj>
            </a:graphicData>
          </a:graphic>
        </p:graphicFrame>
        <p:graphicFrame>
          <p:nvGraphicFramePr>
            <p:cNvPr id="195" name="Object 16"/>
            <p:cNvGraphicFramePr>
              <a:graphicFrameLocks noChangeAspect="1"/>
            </p:cNvGraphicFramePr>
            <p:nvPr/>
          </p:nvGraphicFramePr>
          <p:xfrm>
            <a:off x="3916363" y="3200400"/>
            <a:ext cx="220662" cy="288925"/>
          </p:xfrm>
          <a:graphic>
            <a:graphicData uri="http://schemas.openxmlformats.org/presentationml/2006/ole">
              <p:oleObj spid="_x0000_s19487" name="Equation" r:id="rId25" imgW="164880" imgH="215640" progId="Equation.3">
                <p:embed/>
              </p:oleObj>
            </a:graphicData>
          </a:graphic>
        </p:graphicFrame>
        <p:graphicFrame>
          <p:nvGraphicFramePr>
            <p:cNvPr id="196" name="Object 17"/>
            <p:cNvGraphicFramePr>
              <a:graphicFrameLocks noChangeAspect="1"/>
            </p:cNvGraphicFramePr>
            <p:nvPr/>
          </p:nvGraphicFramePr>
          <p:xfrm>
            <a:off x="3924300" y="1958975"/>
            <a:ext cx="220663" cy="288925"/>
          </p:xfrm>
          <a:graphic>
            <a:graphicData uri="http://schemas.openxmlformats.org/presentationml/2006/ole">
              <p:oleObj spid="_x0000_s19488" name="Equation" r:id="rId26" imgW="164880" imgH="215640" progId="Equation.3">
                <p:embed/>
              </p:oleObj>
            </a:graphicData>
          </a:graphic>
        </p:graphicFrame>
        <p:graphicFrame>
          <p:nvGraphicFramePr>
            <p:cNvPr id="197" name="Object 18"/>
            <p:cNvGraphicFramePr>
              <a:graphicFrameLocks noChangeAspect="1"/>
            </p:cNvGraphicFramePr>
            <p:nvPr/>
          </p:nvGraphicFramePr>
          <p:xfrm>
            <a:off x="1760538" y="2659063"/>
            <a:ext cx="203200" cy="306387"/>
          </p:xfrm>
          <a:graphic>
            <a:graphicData uri="http://schemas.openxmlformats.org/presentationml/2006/ole">
              <p:oleObj spid="_x0000_s19489" name="Equation" r:id="rId27" imgW="152280" imgH="228600" progId="Equation.3">
                <p:embed/>
              </p:oleObj>
            </a:graphicData>
          </a:graphic>
        </p:graphicFrame>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Dicing Street Rules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20</a:t>
            </a:fld>
            <a:endParaRPr lang="en-US"/>
          </a:p>
        </p:txBody>
      </p:sp>
      <p:pic>
        <p:nvPicPr>
          <p:cNvPr id="45058" name="Picture 2" descr="Screenshot Studio capture #355"/>
          <p:cNvPicPr>
            <a:picLocks noChangeAspect="1" noChangeArrowheads="1"/>
          </p:cNvPicPr>
          <p:nvPr/>
        </p:nvPicPr>
        <p:blipFill>
          <a:blip r:embed="rId2"/>
          <a:srcRect/>
          <a:stretch>
            <a:fillRect/>
          </a:stretch>
        </p:blipFill>
        <p:spPr bwMode="auto">
          <a:xfrm>
            <a:off x="304800" y="952500"/>
            <a:ext cx="5000625" cy="4352925"/>
          </a:xfrm>
          <a:prstGeom prst="rect">
            <a:avLst/>
          </a:prstGeom>
          <a:noFill/>
        </p:spPr>
      </p:pic>
      <p:pic>
        <p:nvPicPr>
          <p:cNvPr id="45059" name="Picture 3" descr="Screenshot Studio capture #356"/>
          <p:cNvPicPr>
            <a:picLocks noChangeAspect="1" noChangeArrowheads="1"/>
          </p:cNvPicPr>
          <p:nvPr/>
        </p:nvPicPr>
        <p:blipFill>
          <a:blip r:embed="rId3"/>
          <a:srcRect/>
          <a:stretch>
            <a:fillRect/>
          </a:stretch>
        </p:blipFill>
        <p:spPr bwMode="auto">
          <a:xfrm>
            <a:off x="5372100" y="4838700"/>
            <a:ext cx="4295775" cy="11144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PHEMT Device Models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21</a:t>
            </a:fld>
            <a:endParaRPr lang="en-US"/>
          </a:p>
        </p:txBody>
      </p:sp>
      <p:grpSp>
        <p:nvGrpSpPr>
          <p:cNvPr id="46083" name="Group 3"/>
          <p:cNvGrpSpPr>
            <a:grpSpLocks/>
          </p:cNvGrpSpPr>
          <p:nvPr/>
        </p:nvGrpSpPr>
        <p:grpSpPr bwMode="auto">
          <a:xfrm>
            <a:off x="266700" y="1104900"/>
            <a:ext cx="4819650" cy="2482850"/>
            <a:chOff x="3411" y="2614"/>
            <a:chExt cx="7590" cy="3910"/>
          </a:xfrm>
        </p:grpSpPr>
        <p:pic>
          <p:nvPicPr>
            <p:cNvPr id="46084" name="Picture 4" descr="Screenshot Studio capture #160"/>
            <p:cNvPicPr preferRelativeResize="0">
              <a:picLocks noChangeArrowheads="1"/>
            </p:cNvPicPr>
            <p:nvPr/>
          </p:nvPicPr>
          <p:blipFill>
            <a:blip r:embed="rId2"/>
            <a:srcRect/>
            <a:stretch>
              <a:fillRect/>
            </a:stretch>
          </p:blipFill>
          <p:spPr bwMode="auto">
            <a:xfrm>
              <a:off x="3411" y="2614"/>
              <a:ext cx="4215" cy="3720"/>
            </a:xfrm>
            <a:prstGeom prst="rect">
              <a:avLst/>
            </a:prstGeom>
            <a:noFill/>
            <a:ln w="9525">
              <a:noFill/>
              <a:miter lim="800000"/>
              <a:headEnd/>
              <a:tailEnd/>
            </a:ln>
          </p:spPr>
        </p:pic>
        <p:sp>
          <p:nvSpPr>
            <p:cNvPr id="46085" name="Line 5"/>
            <p:cNvSpPr>
              <a:spLocks noChangeShapeType="1"/>
            </p:cNvSpPr>
            <p:nvPr/>
          </p:nvSpPr>
          <p:spPr bwMode="auto">
            <a:xfrm>
              <a:off x="6907" y="5213"/>
              <a:ext cx="851" cy="322"/>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86" name="Text Box 6"/>
            <p:cNvSpPr txBox="1">
              <a:spLocks noChangeArrowheads="1"/>
            </p:cNvSpPr>
            <p:nvPr/>
          </p:nvSpPr>
          <p:spPr bwMode="auto">
            <a:xfrm>
              <a:off x="7666" y="5374"/>
              <a:ext cx="943" cy="414"/>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GaAs</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87" name="Line 7"/>
            <p:cNvSpPr>
              <a:spLocks noChangeShapeType="1"/>
            </p:cNvSpPr>
            <p:nvPr/>
          </p:nvSpPr>
          <p:spPr bwMode="auto">
            <a:xfrm>
              <a:off x="6424" y="4454"/>
              <a:ext cx="1196" cy="437"/>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88" name="Text Box 8"/>
            <p:cNvSpPr txBox="1">
              <a:spLocks noChangeArrowheads="1"/>
            </p:cNvSpPr>
            <p:nvPr/>
          </p:nvSpPr>
          <p:spPr bwMode="auto">
            <a:xfrm>
              <a:off x="7551" y="4707"/>
              <a:ext cx="1219" cy="414"/>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InGaAs</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89" name="Line 9"/>
            <p:cNvSpPr>
              <a:spLocks noChangeShapeType="1"/>
            </p:cNvSpPr>
            <p:nvPr/>
          </p:nvSpPr>
          <p:spPr bwMode="auto">
            <a:xfrm>
              <a:off x="5435" y="4316"/>
              <a:ext cx="276" cy="1817"/>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90" name="Text Box 10"/>
            <p:cNvSpPr txBox="1">
              <a:spLocks noChangeArrowheads="1"/>
            </p:cNvSpPr>
            <p:nvPr/>
          </p:nvSpPr>
          <p:spPr bwMode="auto">
            <a:xfrm>
              <a:off x="5412" y="6087"/>
              <a:ext cx="1173" cy="414"/>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AlGaAs</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91" name="Line 11"/>
            <p:cNvSpPr>
              <a:spLocks noChangeShapeType="1"/>
            </p:cNvSpPr>
            <p:nvPr/>
          </p:nvSpPr>
          <p:spPr bwMode="auto">
            <a:xfrm>
              <a:off x="6815" y="4178"/>
              <a:ext cx="851" cy="276"/>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92" name="Text Box 12"/>
            <p:cNvSpPr txBox="1">
              <a:spLocks noChangeArrowheads="1"/>
            </p:cNvSpPr>
            <p:nvPr/>
          </p:nvSpPr>
          <p:spPr bwMode="auto">
            <a:xfrm>
              <a:off x="7551" y="4247"/>
              <a:ext cx="2346" cy="414"/>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Ohmic metal (CO)</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93" name="Line 13"/>
            <p:cNvSpPr>
              <a:spLocks noChangeShapeType="1"/>
            </p:cNvSpPr>
            <p:nvPr/>
          </p:nvSpPr>
          <p:spPr bwMode="auto">
            <a:xfrm>
              <a:off x="5550" y="4178"/>
              <a:ext cx="1173" cy="1863"/>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94" name="Text Box 14"/>
            <p:cNvSpPr txBox="1">
              <a:spLocks noChangeArrowheads="1"/>
            </p:cNvSpPr>
            <p:nvPr/>
          </p:nvSpPr>
          <p:spPr bwMode="auto">
            <a:xfrm>
              <a:off x="6930" y="6087"/>
              <a:ext cx="2231" cy="437"/>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T-shaped Al Gate</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95" name="Line 15"/>
            <p:cNvSpPr>
              <a:spLocks noChangeShapeType="1"/>
            </p:cNvSpPr>
            <p:nvPr/>
          </p:nvSpPr>
          <p:spPr bwMode="auto">
            <a:xfrm flipV="1">
              <a:off x="7229" y="4040"/>
              <a:ext cx="529" cy="115"/>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96" name="Text Box 16"/>
            <p:cNvSpPr txBox="1">
              <a:spLocks noChangeArrowheads="1"/>
            </p:cNvSpPr>
            <p:nvPr/>
          </p:nvSpPr>
          <p:spPr bwMode="auto">
            <a:xfrm>
              <a:off x="7643" y="3787"/>
              <a:ext cx="3358" cy="414"/>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Silicon Nitride Passivation</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97" name="Line 17"/>
            <p:cNvSpPr>
              <a:spLocks noChangeShapeType="1"/>
            </p:cNvSpPr>
            <p:nvPr/>
          </p:nvSpPr>
          <p:spPr bwMode="auto">
            <a:xfrm flipV="1">
              <a:off x="6746" y="3695"/>
              <a:ext cx="874" cy="299"/>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098" name="Text Box 18"/>
            <p:cNvSpPr txBox="1">
              <a:spLocks noChangeArrowheads="1"/>
            </p:cNvSpPr>
            <p:nvPr/>
          </p:nvSpPr>
          <p:spPr bwMode="auto">
            <a:xfrm>
              <a:off x="7528" y="3396"/>
              <a:ext cx="2507" cy="460"/>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TiPtAu (N1 Metal) </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099" name="Line 19"/>
            <p:cNvSpPr>
              <a:spLocks noChangeShapeType="1"/>
            </p:cNvSpPr>
            <p:nvPr/>
          </p:nvSpPr>
          <p:spPr bwMode="auto">
            <a:xfrm flipV="1">
              <a:off x="6976" y="3327"/>
              <a:ext cx="552" cy="368"/>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100" name="Text Box 20"/>
            <p:cNvSpPr txBox="1">
              <a:spLocks noChangeArrowheads="1"/>
            </p:cNvSpPr>
            <p:nvPr/>
          </p:nvSpPr>
          <p:spPr bwMode="auto">
            <a:xfrm>
              <a:off x="7413" y="3005"/>
              <a:ext cx="2852" cy="368"/>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smtClean="0">
                  <a:ln>
                    <a:noFill/>
                  </a:ln>
                  <a:solidFill>
                    <a:schemeClr val="tx1"/>
                  </a:solidFill>
                  <a:effectLst/>
                  <a:latin typeface="Arial Narrow" pitchFamily="34" charset="0"/>
                  <a:cs typeface="Arial" pitchFamily="34" charset="0"/>
                </a:rPr>
                <a:t>Silicon Nitride Dielectric</a:t>
              </a:r>
              <a:endParaRPr kumimoji="0" lang="en-US" sz="1400" b="0" i="0" u="none" strike="noStrike" cap="none" normalizeH="0" baseline="0" smtClean="0">
                <a:ln>
                  <a:noFill/>
                </a:ln>
                <a:solidFill>
                  <a:schemeClr val="tx1"/>
                </a:solidFill>
                <a:effectLst/>
                <a:latin typeface="Arial Narrow" pitchFamily="34" charset="0"/>
                <a:cs typeface="Arial" pitchFamily="34" charset="0"/>
              </a:endParaRPr>
            </a:p>
          </p:txBody>
        </p:sp>
        <p:sp>
          <p:nvSpPr>
            <p:cNvPr id="46101" name="Line 21"/>
            <p:cNvSpPr>
              <a:spLocks noChangeShapeType="1"/>
            </p:cNvSpPr>
            <p:nvPr/>
          </p:nvSpPr>
          <p:spPr bwMode="auto">
            <a:xfrm flipV="1">
              <a:off x="6792" y="2959"/>
              <a:ext cx="667" cy="483"/>
            </a:xfrm>
            <a:prstGeom prst="line">
              <a:avLst/>
            </a:prstGeom>
            <a:noFill/>
            <a:ln w="19050">
              <a:solidFill>
                <a:srgbClr val="C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46102" name="Text Box 22"/>
            <p:cNvSpPr txBox="1">
              <a:spLocks noChangeArrowheads="1"/>
            </p:cNvSpPr>
            <p:nvPr/>
          </p:nvSpPr>
          <p:spPr bwMode="auto">
            <a:xfrm>
              <a:off x="7344" y="2660"/>
              <a:ext cx="2852" cy="368"/>
            </a:xfrm>
            <a:prstGeom prst="rect">
              <a:avLst/>
            </a:prstGeom>
            <a:noFill/>
            <a:ln w="190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MY" sz="1400" b="0" i="0" u="none" strike="noStrike" cap="none" normalizeH="0" baseline="0" dirty="0" smtClean="0">
                  <a:ln>
                    <a:noFill/>
                  </a:ln>
                  <a:solidFill>
                    <a:schemeClr val="tx1"/>
                  </a:solidFill>
                  <a:effectLst/>
                  <a:latin typeface="Arial Narrow" pitchFamily="34" charset="0"/>
                  <a:cs typeface="Arial" pitchFamily="34" charset="0"/>
                </a:rPr>
                <a:t>Gold Plated Metal (EL)</a:t>
              </a:r>
              <a:endParaRPr kumimoji="0" lang="en-US" sz="1400" b="0" i="0" u="none" strike="noStrike" cap="none" normalizeH="0" baseline="0" dirty="0" smtClean="0">
                <a:ln>
                  <a:noFill/>
                </a:ln>
                <a:solidFill>
                  <a:schemeClr val="tx1"/>
                </a:solidFill>
                <a:effectLst/>
                <a:latin typeface="Arial Narrow" pitchFamily="34" charset="0"/>
                <a:cs typeface="Arial" pitchFamily="34" charset="0"/>
              </a:endParaRPr>
            </a:p>
          </p:txBody>
        </p:sp>
      </p:grpSp>
      <p:pic>
        <p:nvPicPr>
          <p:cNvPr id="43010" name="Picture 2" descr="C:\Users\Anurag\UES Pictrues\Screenshot Studio capture #111.png"/>
          <p:cNvPicPr>
            <a:picLocks noChangeAspect="1" noChangeArrowheads="1"/>
          </p:cNvPicPr>
          <p:nvPr/>
        </p:nvPicPr>
        <p:blipFill>
          <a:blip r:embed="rId3"/>
          <a:srcRect/>
          <a:stretch>
            <a:fillRect/>
          </a:stretch>
        </p:blipFill>
        <p:spPr bwMode="auto">
          <a:xfrm>
            <a:off x="4762500" y="1104900"/>
            <a:ext cx="4676775" cy="4124325"/>
          </a:xfrm>
          <a:prstGeom prst="rect">
            <a:avLst/>
          </a:prstGeom>
          <a:noFill/>
        </p:spPr>
      </p:pic>
      <p:sp>
        <p:nvSpPr>
          <p:cNvPr id="29" name="Line Callout 2 28"/>
          <p:cNvSpPr/>
          <p:nvPr/>
        </p:nvSpPr>
        <p:spPr>
          <a:xfrm>
            <a:off x="7200900" y="2133600"/>
            <a:ext cx="1866900" cy="571500"/>
          </a:xfrm>
          <a:prstGeom prst="borderCallout2">
            <a:avLst>
              <a:gd name="adj1" fmla="val 18750"/>
              <a:gd name="adj2" fmla="val -8333"/>
              <a:gd name="adj3" fmla="val 18750"/>
              <a:gd name="adj4" fmla="val -16667"/>
              <a:gd name="adj5" fmla="val 182500"/>
              <a:gd name="adj6" fmla="val -41565"/>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Linear Model for Low Noise Amplifier Design</a:t>
            </a:r>
            <a:endParaRPr lang="en-US" sz="1400" b="1" dirty="0">
              <a:solidFill>
                <a:srgbClr val="00B0F0"/>
              </a:solidFill>
              <a:latin typeface="Arial Narrow" pitchFamily="34" charset="0"/>
            </a:endParaRPr>
          </a:p>
        </p:txBody>
      </p:sp>
      <p:sp>
        <p:nvSpPr>
          <p:cNvPr id="30" name="Line Callout 2 29"/>
          <p:cNvSpPr/>
          <p:nvPr/>
        </p:nvSpPr>
        <p:spPr>
          <a:xfrm>
            <a:off x="7162800" y="3009900"/>
            <a:ext cx="1866900" cy="571500"/>
          </a:xfrm>
          <a:prstGeom prst="borderCallout2">
            <a:avLst>
              <a:gd name="adj1" fmla="val 112083"/>
              <a:gd name="adj2" fmla="val 36565"/>
              <a:gd name="adj3" fmla="val 183750"/>
              <a:gd name="adj4" fmla="val 23129"/>
              <a:gd name="adj5" fmla="val 182500"/>
              <a:gd name="adj6" fmla="val -41565"/>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Non-Linear Cold Model for Switching Circuits</a:t>
            </a:r>
            <a:endParaRPr lang="en-US" sz="1400" b="1" dirty="0">
              <a:solidFill>
                <a:srgbClr val="00B0F0"/>
              </a:solidFill>
              <a:latin typeface="Arial Narrow" pitchFamily="34" charset="0"/>
            </a:endParaRPr>
          </a:p>
        </p:txBody>
      </p:sp>
      <p:sp>
        <p:nvSpPr>
          <p:cNvPr id="31" name="Line Callout 2 30"/>
          <p:cNvSpPr/>
          <p:nvPr/>
        </p:nvSpPr>
        <p:spPr>
          <a:xfrm>
            <a:off x="6667500" y="4152900"/>
            <a:ext cx="1866900" cy="571500"/>
          </a:xfrm>
          <a:prstGeom prst="borderCallout2">
            <a:avLst>
              <a:gd name="adj1" fmla="val 73750"/>
              <a:gd name="adj2" fmla="val -4251"/>
              <a:gd name="adj3" fmla="val 73750"/>
              <a:gd name="adj4" fmla="val -40136"/>
              <a:gd name="adj5" fmla="val 19167"/>
              <a:gd name="adj6" fmla="val -62483"/>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0F0"/>
                </a:solidFill>
                <a:latin typeface="Arial Narrow" pitchFamily="34" charset="0"/>
              </a:rPr>
              <a:t>Non-Linear Hot Model for Power Circuits</a:t>
            </a:r>
            <a:endParaRPr lang="en-US" sz="1400" b="1" dirty="0">
              <a:solidFill>
                <a:srgbClr val="00B0F0"/>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DC Ratings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22</a:t>
            </a:fld>
            <a:endParaRPr lang="en-US"/>
          </a:p>
        </p:txBody>
      </p:sp>
      <p:pic>
        <p:nvPicPr>
          <p:cNvPr id="5" name="Picture 5" descr="Screenshot Studio capture #354"/>
          <p:cNvPicPr>
            <a:picLocks noChangeAspect="1" noChangeArrowheads="1"/>
          </p:cNvPicPr>
          <p:nvPr/>
        </p:nvPicPr>
        <p:blipFill>
          <a:blip r:embed="rId2"/>
          <a:stretch>
            <a:fillRect/>
          </a:stretch>
        </p:blipFill>
        <p:spPr bwMode="auto">
          <a:xfrm>
            <a:off x="1331913" y="1854200"/>
            <a:ext cx="6105525" cy="1866900"/>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 Guidelines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23</a:t>
            </a:fld>
            <a:endParaRPr lang="en-US"/>
          </a:p>
        </p:txBody>
      </p:sp>
      <p:graphicFrame>
        <p:nvGraphicFramePr>
          <p:cNvPr id="5" name="Table 4"/>
          <p:cNvGraphicFramePr>
            <a:graphicFrameLocks noGrp="1"/>
          </p:cNvGraphicFramePr>
          <p:nvPr/>
        </p:nvGraphicFramePr>
        <p:xfrm>
          <a:off x="1104900" y="1150620"/>
          <a:ext cx="7744142" cy="4160520"/>
        </p:xfrm>
        <a:graphic>
          <a:graphicData uri="http://schemas.openxmlformats.org/drawingml/2006/table">
            <a:tbl>
              <a:tblPr firstRow="1" bandRow="1">
                <a:tableStyleId>{69CF1AB2-1976-4502-BF36-3FF5EA218861}</a:tableStyleId>
              </a:tblPr>
              <a:tblGrid>
                <a:gridCol w="1651000"/>
                <a:gridCol w="1651000"/>
                <a:gridCol w="2791142"/>
                <a:gridCol w="1651000"/>
              </a:tblGrid>
              <a:tr h="250031">
                <a:tc>
                  <a:txBody>
                    <a:bodyPr/>
                    <a:lstStyle/>
                    <a:p>
                      <a:pPr algn="ctr"/>
                      <a:r>
                        <a:rPr lang="en-US" sz="1200" b="1" dirty="0" smtClean="0">
                          <a:solidFill>
                            <a:srgbClr val="0070C0"/>
                          </a:solidFill>
                        </a:rPr>
                        <a:t>Layer Name</a:t>
                      </a:r>
                      <a:endParaRPr lang="en-US" sz="1200" b="1" dirty="0">
                        <a:solidFill>
                          <a:srgbClr val="0070C0"/>
                        </a:solidFill>
                      </a:endParaRPr>
                    </a:p>
                  </a:txBody>
                  <a:tcPr/>
                </a:tc>
                <a:tc>
                  <a:txBody>
                    <a:bodyPr/>
                    <a:lstStyle/>
                    <a:p>
                      <a:pPr algn="ctr"/>
                      <a:r>
                        <a:rPr lang="en-US" sz="1200" dirty="0" smtClean="0">
                          <a:solidFill>
                            <a:srgbClr val="0070C0"/>
                          </a:solidFill>
                        </a:rPr>
                        <a:t>GDSII Num.</a:t>
                      </a:r>
                      <a:endParaRPr lang="en-US" sz="1200" dirty="0">
                        <a:solidFill>
                          <a:srgbClr val="0070C0"/>
                        </a:solidFill>
                      </a:endParaRPr>
                    </a:p>
                  </a:txBody>
                  <a:tcPr/>
                </a:tc>
                <a:tc>
                  <a:txBody>
                    <a:bodyPr/>
                    <a:lstStyle/>
                    <a:p>
                      <a:pPr algn="ctr"/>
                      <a:r>
                        <a:rPr lang="en-US" sz="1200" dirty="0" smtClean="0">
                          <a:solidFill>
                            <a:srgbClr val="0070C0"/>
                          </a:solidFill>
                        </a:rPr>
                        <a:t>Technological process step</a:t>
                      </a:r>
                      <a:endParaRPr lang="en-US" sz="1200" dirty="0">
                        <a:solidFill>
                          <a:srgbClr val="0070C0"/>
                        </a:solidFill>
                      </a:endParaRPr>
                    </a:p>
                  </a:txBody>
                  <a:tcPr/>
                </a:tc>
                <a:tc>
                  <a:txBody>
                    <a:bodyPr/>
                    <a:lstStyle/>
                    <a:p>
                      <a:pPr algn="ctr"/>
                      <a:r>
                        <a:rPr lang="en-US" sz="1200" dirty="0" smtClean="0">
                          <a:solidFill>
                            <a:srgbClr val="0070C0"/>
                          </a:solidFill>
                        </a:rPr>
                        <a:t>Min. Grid</a:t>
                      </a:r>
                      <a:endParaRPr lang="en-US" sz="1200" dirty="0">
                        <a:solidFill>
                          <a:srgbClr val="0070C0"/>
                        </a:solidFill>
                      </a:endParaRPr>
                    </a:p>
                  </a:txBody>
                  <a:tcPr/>
                </a:tc>
              </a:tr>
              <a:tr h="250031">
                <a:tc>
                  <a:txBody>
                    <a:bodyPr/>
                    <a:lstStyle/>
                    <a:p>
                      <a:pPr algn="ctr"/>
                      <a:r>
                        <a:rPr lang="en-US" sz="1100" dirty="0" smtClean="0"/>
                        <a:t>ZAL</a:t>
                      </a:r>
                      <a:endParaRPr lang="en-US" sz="1100" dirty="0"/>
                    </a:p>
                  </a:txBody>
                  <a:tcPr/>
                </a:tc>
                <a:tc>
                  <a:txBody>
                    <a:bodyPr/>
                    <a:lstStyle/>
                    <a:p>
                      <a:pPr algn="ctr"/>
                      <a:r>
                        <a:rPr lang="en-US" sz="1100" dirty="0" smtClean="0"/>
                        <a:t>02</a:t>
                      </a:r>
                      <a:endParaRPr lang="en-US" sz="1100" dirty="0"/>
                    </a:p>
                  </a:txBody>
                  <a:tcPr/>
                </a:tc>
                <a:tc>
                  <a:txBody>
                    <a:bodyPr/>
                    <a:lstStyle/>
                    <a:p>
                      <a:pPr algn="ctr"/>
                      <a:r>
                        <a:rPr lang="en-US" sz="1100" dirty="0" smtClean="0"/>
                        <a:t>Boron Isolation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CO</a:t>
                      </a:r>
                      <a:endParaRPr lang="en-US" sz="1100" dirty="0"/>
                    </a:p>
                  </a:txBody>
                  <a:tcPr/>
                </a:tc>
                <a:tc>
                  <a:txBody>
                    <a:bodyPr/>
                    <a:lstStyle/>
                    <a:p>
                      <a:pPr algn="ctr"/>
                      <a:r>
                        <a:rPr lang="en-US" sz="1100" dirty="0" smtClean="0"/>
                        <a:t>03</a:t>
                      </a:r>
                      <a:endParaRPr lang="en-US" sz="1100" dirty="0"/>
                    </a:p>
                  </a:txBody>
                  <a:tcPr/>
                </a:tc>
                <a:tc>
                  <a:txBody>
                    <a:bodyPr/>
                    <a:lstStyle/>
                    <a:p>
                      <a:pPr algn="ctr"/>
                      <a:r>
                        <a:rPr lang="en-US" sz="1100" dirty="0" smtClean="0"/>
                        <a:t>Ohmic Contacts</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PL</a:t>
                      </a:r>
                      <a:endParaRPr lang="en-US" sz="1100" dirty="0"/>
                    </a:p>
                  </a:txBody>
                  <a:tcPr/>
                </a:tc>
                <a:tc>
                  <a:txBody>
                    <a:bodyPr/>
                    <a:lstStyle/>
                    <a:p>
                      <a:pPr algn="ctr"/>
                      <a:r>
                        <a:rPr lang="en-US" sz="1100" dirty="0" smtClean="0"/>
                        <a:t>41</a:t>
                      </a:r>
                      <a:endParaRPr lang="en-US" sz="1100" dirty="0"/>
                    </a:p>
                  </a:txBody>
                  <a:tcPr/>
                </a:tc>
                <a:tc>
                  <a:txBody>
                    <a:bodyPr/>
                    <a:lstStyle/>
                    <a:p>
                      <a:pPr algn="ctr"/>
                      <a:r>
                        <a:rPr lang="en-US" sz="1100" dirty="0" smtClean="0"/>
                        <a:t>Gate Bus</a:t>
                      </a:r>
                      <a:endParaRPr lang="en-US" sz="1100" dirty="0"/>
                    </a:p>
                  </a:txBody>
                  <a:tcPr/>
                </a:tc>
                <a:tc>
                  <a:txBody>
                    <a:bodyPr/>
                    <a:lstStyle/>
                    <a:p>
                      <a:pPr algn="ctr"/>
                      <a:r>
                        <a:rPr lang="en-US" sz="1100" dirty="0" smtClean="0"/>
                        <a:t>0.005 um</a:t>
                      </a:r>
                      <a:endParaRPr lang="en-US" sz="1100" dirty="0"/>
                    </a:p>
                  </a:txBody>
                  <a:tcPr/>
                </a:tc>
              </a:tr>
              <a:tr h="250031">
                <a:tc>
                  <a:txBody>
                    <a:bodyPr/>
                    <a:lstStyle/>
                    <a:p>
                      <a:pPr algn="ctr"/>
                      <a:r>
                        <a:rPr lang="en-US" sz="1100" dirty="0" smtClean="0"/>
                        <a:t>GR1</a:t>
                      </a:r>
                      <a:endParaRPr lang="en-US" sz="1100" dirty="0"/>
                    </a:p>
                  </a:txBody>
                  <a:tcPr/>
                </a:tc>
                <a:tc>
                  <a:txBody>
                    <a:bodyPr/>
                    <a:lstStyle/>
                    <a:p>
                      <a:pPr algn="ctr"/>
                      <a:r>
                        <a:rPr lang="en-US" sz="1100" dirty="0" smtClean="0"/>
                        <a:t>14</a:t>
                      </a:r>
                      <a:endParaRPr lang="en-US" sz="1100" dirty="0"/>
                    </a:p>
                  </a:txBody>
                  <a:tcPr/>
                </a:tc>
                <a:tc>
                  <a:txBody>
                    <a:bodyPr/>
                    <a:lstStyle/>
                    <a:p>
                      <a:pPr algn="ctr"/>
                      <a:r>
                        <a:rPr lang="en-US" sz="1100" dirty="0" smtClean="0"/>
                        <a:t>Gate (0.15 um)</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0.005 um</a:t>
                      </a:r>
                    </a:p>
                  </a:txBody>
                  <a:tcPr/>
                </a:tc>
              </a:tr>
              <a:tr h="250031">
                <a:tc>
                  <a:txBody>
                    <a:bodyPr/>
                    <a:lstStyle/>
                    <a:p>
                      <a:pPr algn="ctr"/>
                      <a:r>
                        <a:rPr lang="en-US" sz="1100" dirty="0" smtClean="0"/>
                        <a:t>GR2</a:t>
                      </a:r>
                      <a:endParaRPr lang="en-US" sz="1100" dirty="0"/>
                    </a:p>
                  </a:txBody>
                  <a:tcPr/>
                </a:tc>
                <a:tc>
                  <a:txBody>
                    <a:bodyPr/>
                    <a:lstStyle/>
                    <a:p>
                      <a:pPr algn="ctr"/>
                      <a:r>
                        <a:rPr lang="en-US" sz="1100" dirty="0" smtClean="0"/>
                        <a:t>44</a:t>
                      </a:r>
                      <a:endParaRPr lang="en-US" sz="1100" dirty="0"/>
                    </a:p>
                  </a:txBody>
                  <a:tcPr/>
                </a:tc>
                <a:tc>
                  <a:txBody>
                    <a:bodyPr/>
                    <a:lstStyle/>
                    <a:p>
                      <a:pPr algn="ctr"/>
                      <a:r>
                        <a:rPr lang="en-US" sz="1100" dirty="0" smtClean="0"/>
                        <a:t>Gate (other dimension)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0.005 um</a:t>
                      </a:r>
                    </a:p>
                  </a:txBody>
                  <a:tcPr/>
                </a:tc>
              </a:tr>
              <a:tr h="250031">
                <a:tc>
                  <a:txBody>
                    <a:bodyPr/>
                    <a:lstStyle/>
                    <a:p>
                      <a:pPr algn="ctr"/>
                      <a:r>
                        <a:rPr lang="en-US" sz="1100" dirty="0" smtClean="0"/>
                        <a:t>OUV</a:t>
                      </a:r>
                      <a:endParaRPr lang="en-US" sz="1100" dirty="0"/>
                    </a:p>
                  </a:txBody>
                  <a:tcPr/>
                </a:tc>
                <a:tc>
                  <a:txBody>
                    <a:bodyPr/>
                    <a:lstStyle/>
                    <a:p>
                      <a:pPr algn="ctr"/>
                      <a:r>
                        <a:rPr lang="en-US" sz="1100" dirty="0" smtClean="0"/>
                        <a:t>38</a:t>
                      </a:r>
                      <a:endParaRPr lang="en-US" sz="1100" dirty="0"/>
                    </a:p>
                  </a:txBody>
                  <a:tcPr/>
                </a:tc>
                <a:tc>
                  <a:txBody>
                    <a:bodyPr/>
                    <a:lstStyle/>
                    <a:p>
                      <a:pPr algn="ctr"/>
                      <a:r>
                        <a:rPr lang="en-US" sz="1100" dirty="0" smtClean="0"/>
                        <a:t>Nitride Opening on CO</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RHRW</a:t>
                      </a:r>
                      <a:endParaRPr lang="en-US" sz="1100" dirty="0"/>
                    </a:p>
                  </a:txBody>
                  <a:tcPr/>
                </a:tc>
                <a:tc>
                  <a:txBody>
                    <a:bodyPr/>
                    <a:lstStyle/>
                    <a:p>
                      <a:pPr algn="ctr"/>
                      <a:r>
                        <a:rPr lang="en-US" sz="1100" dirty="0" smtClean="0"/>
                        <a:t>16</a:t>
                      </a:r>
                      <a:endParaRPr lang="en-US" sz="1100" dirty="0"/>
                    </a:p>
                  </a:txBody>
                  <a:tcPr/>
                </a:tc>
                <a:tc>
                  <a:txBody>
                    <a:bodyPr/>
                    <a:lstStyle/>
                    <a:p>
                      <a:pPr algn="ctr"/>
                      <a:r>
                        <a:rPr lang="en-US" sz="1100" dirty="0" smtClean="0"/>
                        <a:t>TiWSi resistor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RM</a:t>
                      </a:r>
                      <a:endParaRPr lang="en-US" sz="1100" dirty="0"/>
                    </a:p>
                  </a:txBody>
                  <a:tcPr/>
                </a:tc>
                <a:tc>
                  <a:txBody>
                    <a:bodyPr/>
                    <a:lstStyle/>
                    <a:p>
                      <a:pPr algn="ctr"/>
                      <a:r>
                        <a:rPr lang="en-US" sz="1100" dirty="0" smtClean="0"/>
                        <a:t>06</a:t>
                      </a:r>
                      <a:endParaRPr lang="en-US" sz="1100" dirty="0"/>
                    </a:p>
                  </a:txBody>
                  <a:tcPr/>
                </a:tc>
                <a:tc>
                  <a:txBody>
                    <a:bodyPr/>
                    <a:lstStyle/>
                    <a:p>
                      <a:pPr algn="ctr"/>
                      <a:r>
                        <a:rPr lang="en-US" sz="1100" dirty="0" smtClean="0"/>
                        <a:t>TaN resistor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RMG</a:t>
                      </a:r>
                      <a:endParaRPr lang="en-US" sz="1100" dirty="0"/>
                    </a:p>
                  </a:txBody>
                  <a:tcPr/>
                </a:tc>
                <a:tc>
                  <a:txBody>
                    <a:bodyPr/>
                    <a:lstStyle/>
                    <a:p>
                      <a:pPr algn="ctr"/>
                      <a:r>
                        <a:rPr lang="en-US" sz="1100" dirty="0" smtClean="0"/>
                        <a:t>17</a:t>
                      </a:r>
                      <a:endParaRPr lang="en-US" sz="1100" dirty="0"/>
                    </a:p>
                  </a:txBody>
                  <a:tcPr/>
                </a:tc>
                <a:tc>
                  <a:txBody>
                    <a:bodyPr/>
                    <a:lstStyle/>
                    <a:p>
                      <a:pPr algn="ctr"/>
                      <a:r>
                        <a:rPr lang="en-US" sz="1100" dirty="0" smtClean="0"/>
                        <a:t>Al/ Au diffusion barrier layer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N1</a:t>
                      </a:r>
                      <a:endParaRPr lang="en-US" sz="1100" dirty="0"/>
                    </a:p>
                  </a:txBody>
                  <a:tcPr/>
                </a:tc>
                <a:tc>
                  <a:txBody>
                    <a:bodyPr/>
                    <a:lstStyle/>
                    <a:p>
                      <a:pPr algn="ctr"/>
                      <a:r>
                        <a:rPr lang="en-US" sz="1100" dirty="0" smtClean="0"/>
                        <a:t>04</a:t>
                      </a:r>
                      <a:endParaRPr lang="en-US" sz="1100" dirty="0"/>
                    </a:p>
                  </a:txBody>
                  <a:tcPr/>
                </a:tc>
                <a:tc>
                  <a:txBody>
                    <a:bodyPr/>
                    <a:lstStyle/>
                    <a:p>
                      <a:pPr algn="ctr"/>
                      <a:r>
                        <a:rPr lang="en-US" sz="1100" dirty="0" smtClean="0"/>
                        <a:t>MIM bottom electrode</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DPC</a:t>
                      </a:r>
                      <a:endParaRPr lang="en-US" sz="1100" dirty="0"/>
                    </a:p>
                  </a:txBody>
                  <a:tcPr/>
                </a:tc>
                <a:tc>
                  <a:txBody>
                    <a:bodyPr/>
                    <a:lstStyle/>
                    <a:p>
                      <a:pPr algn="ctr"/>
                      <a:r>
                        <a:rPr lang="en-US" sz="1100" dirty="0" smtClean="0"/>
                        <a:t>05</a:t>
                      </a:r>
                      <a:endParaRPr lang="en-US" sz="1100" dirty="0"/>
                    </a:p>
                  </a:txBody>
                  <a:tcPr/>
                </a:tc>
                <a:tc>
                  <a:txBody>
                    <a:bodyPr/>
                    <a:lstStyle/>
                    <a:p>
                      <a:pPr algn="ctr"/>
                      <a:r>
                        <a:rPr lang="en-US" sz="1100" dirty="0" smtClean="0"/>
                        <a:t>Nitride Opening</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PEL</a:t>
                      </a:r>
                      <a:endParaRPr lang="en-US" sz="1100" dirty="0"/>
                    </a:p>
                  </a:txBody>
                  <a:tcPr/>
                </a:tc>
                <a:tc>
                  <a:txBody>
                    <a:bodyPr/>
                    <a:lstStyle/>
                    <a:p>
                      <a:pPr algn="ctr"/>
                      <a:r>
                        <a:rPr lang="en-US" sz="1100" dirty="0" smtClean="0"/>
                        <a:t>39</a:t>
                      </a:r>
                      <a:endParaRPr lang="en-US" sz="1100" dirty="0"/>
                    </a:p>
                  </a:txBody>
                  <a:tcPr/>
                </a:tc>
                <a:tc>
                  <a:txBody>
                    <a:bodyPr/>
                    <a:lstStyle/>
                    <a:p>
                      <a:pPr algn="ctr"/>
                      <a:r>
                        <a:rPr lang="en-US" sz="1100" dirty="0" smtClean="0"/>
                        <a:t>Air-bridge Layer</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EL</a:t>
                      </a:r>
                      <a:endParaRPr lang="en-US" sz="1100" dirty="0"/>
                    </a:p>
                  </a:txBody>
                  <a:tcPr/>
                </a:tc>
                <a:tc>
                  <a:txBody>
                    <a:bodyPr/>
                    <a:lstStyle/>
                    <a:p>
                      <a:pPr algn="ctr"/>
                      <a:r>
                        <a:rPr lang="en-US" sz="1100" dirty="0" smtClean="0"/>
                        <a:t>40</a:t>
                      </a:r>
                      <a:endParaRPr lang="en-US" sz="1100" dirty="0"/>
                    </a:p>
                  </a:txBody>
                  <a:tcPr/>
                </a:tc>
                <a:tc>
                  <a:txBody>
                    <a:bodyPr/>
                    <a:lstStyle/>
                    <a:p>
                      <a:pPr algn="ctr"/>
                      <a:r>
                        <a:rPr lang="en-US" sz="1100" dirty="0" smtClean="0"/>
                        <a:t>Gold Plating Metal</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TR</a:t>
                      </a:r>
                      <a:endParaRPr lang="en-US" sz="1100" dirty="0"/>
                    </a:p>
                  </a:txBody>
                  <a:tcPr/>
                </a:tc>
                <a:tc>
                  <a:txBody>
                    <a:bodyPr/>
                    <a:lstStyle/>
                    <a:p>
                      <a:pPr algn="ctr"/>
                      <a:r>
                        <a:rPr lang="en-US" sz="1100" dirty="0" smtClean="0"/>
                        <a:t>10</a:t>
                      </a:r>
                      <a:endParaRPr lang="en-US" sz="1100" dirty="0"/>
                    </a:p>
                  </a:txBody>
                  <a:tcPr/>
                </a:tc>
                <a:tc>
                  <a:txBody>
                    <a:bodyPr/>
                    <a:lstStyle/>
                    <a:p>
                      <a:pPr algn="ctr"/>
                      <a:r>
                        <a:rPr lang="en-US" sz="1100" dirty="0" smtClean="0"/>
                        <a:t>Via-hole</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0.1 um</a:t>
                      </a:r>
                    </a:p>
                  </a:txBody>
                  <a:tcPr/>
                </a:tc>
              </a:tr>
              <a:tr h="250031">
                <a:tc>
                  <a:txBody>
                    <a:bodyPr/>
                    <a:lstStyle/>
                    <a:p>
                      <a:pPr algn="ctr"/>
                      <a:r>
                        <a:rPr lang="en-US" sz="1100" dirty="0" smtClean="0"/>
                        <a:t>DCFA</a:t>
                      </a:r>
                      <a:endParaRPr lang="en-US" sz="1100" dirty="0"/>
                    </a:p>
                  </a:txBody>
                  <a:tcPr/>
                </a:tc>
                <a:tc>
                  <a:txBody>
                    <a:bodyPr/>
                    <a:lstStyle/>
                    <a:p>
                      <a:pPr algn="ctr"/>
                      <a:r>
                        <a:rPr lang="en-US" sz="1100" dirty="0" smtClean="0"/>
                        <a:t>11</a:t>
                      </a:r>
                      <a:endParaRPr lang="en-US" sz="1100" dirty="0"/>
                    </a:p>
                  </a:txBody>
                  <a:tcPr/>
                </a:tc>
                <a:tc>
                  <a:txBody>
                    <a:bodyPr/>
                    <a:lstStyle/>
                    <a:p>
                      <a:pPr algn="ctr"/>
                      <a:r>
                        <a:rPr lang="en-US" sz="1100" dirty="0" smtClean="0"/>
                        <a:t>Backside Dicing Street</a:t>
                      </a:r>
                      <a:endParaRPr lang="en-US" sz="1100" dirty="0"/>
                    </a:p>
                  </a:txBody>
                  <a:tcPr/>
                </a:tc>
                <a:tc>
                  <a:txBody>
                    <a:bodyPr/>
                    <a:lstStyle/>
                    <a:p>
                      <a:pPr algn="ctr"/>
                      <a:r>
                        <a:rPr lang="en-US" sz="1100" dirty="0" smtClean="0"/>
                        <a:t>0.1 um</a:t>
                      </a:r>
                    </a:p>
                  </a:txBody>
                  <a:tcPr/>
                </a:tc>
              </a:tr>
            </a:tbl>
          </a:graphicData>
        </a:graphic>
      </p:graphicFrame>
      <p:sp>
        <p:nvSpPr>
          <p:cNvPr id="6" name="TextBox 5"/>
          <p:cNvSpPr txBox="1"/>
          <p:nvPr/>
        </p:nvSpPr>
        <p:spPr>
          <a:xfrm>
            <a:off x="800100" y="5448300"/>
            <a:ext cx="8610600" cy="523220"/>
          </a:xfrm>
          <a:prstGeom prst="rect">
            <a:avLst/>
          </a:prstGeom>
          <a:noFill/>
        </p:spPr>
        <p:txBody>
          <a:bodyPr wrap="square" rtlCol="0">
            <a:spAutoFit/>
          </a:bodyPr>
          <a:lstStyle/>
          <a:p>
            <a:r>
              <a:rPr lang="en-US" sz="1400" dirty="0" smtClean="0">
                <a:latin typeface="Arial Narrow" pitchFamily="34" charset="0"/>
              </a:rPr>
              <a:t>The recommended grid size for layout is 1 um. Sub-micron grid is acceptable in cells. Spacing, Width, Overlapping, Overhanging, and Enclosure rules  for various layers should be read  prior to attempting layout and layout based designs</a:t>
            </a:r>
            <a:endParaRPr lang="en-US" sz="1400"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team%20work.jpg"/>
          <p:cNvPicPr>
            <a:picLocks noChangeAspect="1"/>
          </p:cNvPicPr>
          <p:nvPr/>
        </p:nvPicPr>
        <p:blipFill>
          <a:blip r:embed="rId2"/>
          <a:stretch>
            <a:fillRect/>
          </a:stretch>
        </p:blipFill>
        <p:spPr>
          <a:xfrm>
            <a:off x="1714500" y="1562100"/>
            <a:ext cx="6096000" cy="4572000"/>
          </a:xfrm>
          <a:prstGeom prst="rect">
            <a:avLst/>
          </a:prstGeom>
        </p:spPr>
      </p:pic>
      <p:sp>
        <p:nvSpPr>
          <p:cNvPr id="6" name="Title 5"/>
          <p:cNvSpPr>
            <a:spLocks noGrp="1"/>
          </p:cNvSpPr>
          <p:nvPr>
            <p:ph type="title"/>
          </p:nvPr>
        </p:nvSpPr>
        <p:spPr/>
        <p:txBody>
          <a:bodyPr/>
          <a:lstStyle/>
          <a:p>
            <a:r>
              <a:rPr lang="en-US" dirty="0" smtClean="0"/>
              <a:t>Six Caps of a MMIC Designer</a:t>
            </a:r>
            <a:endParaRPr lang="en-US" dirty="0"/>
          </a:p>
        </p:txBody>
      </p:sp>
      <p:sp>
        <p:nvSpPr>
          <p:cNvPr id="4" name="Footer Placeholder 3"/>
          <p:cNvSpPr>
            <a:spLocks noGrp="1"/>
          </p:cNvSpPr>
          <p:nvPr>
            <p:ph type="ftr" sz="quarter" idx="11"/>
          </p:nvPr>
        </p:nvSpPr>
        <p:spPr/>
        <p:txBody>
          <a:bodyPr/>
          <a:lstStyle/>
          <a:p>
            <a:r>
              <a:rPr lang="en-US" smtClean="0"/>
              <a:t>NatTel Microsystems Pvt. Ltd.</a:t>
            </a:r>
            <a:endParaRPr lang="en-US"/>
          </a:p>
        </p:txBody>
      </p:sp>
      <p:sp>
        <p:nvSpPr>
          <p:cNvPr id="5" name="Slide Number Placeholder 4"/>
          <p:cNvSpPr>
            <a:spLocks noGrp="1"/>
          </p:cNvSpPr>
          <p:nvPr>
            <p:ph type="sldNum" sz="quarter" idx="12"/>
          </p:nvPr>
        </p:nvSpPr>
        <p:spPr/>
        <p:txBody>
          <a:bodyPr/>
          <a:lstStyle/>
          <a:p>
            <a:pPr>
              <a:defRPr/>
            </a:pPr>
            <a:fld id="{DE0D4C94-1835-47D0-AC9E-70C02F1FAC9E}" type="slidenum">
              <a:rPr lang="en-US" smtClean="0"/>
              <a:pPr>
                <a:defRPr/>
              </a:pPr>
              <a:t>3</a:t>
            </a:fld>
            <a:endParaRPr lang="en-US"/>
          </a:p>
        </p:txBody>
      </p:sp>
      <p:sp>
        <p:nvSpPr>
          <p:cNvPr id="7" name="Rounded Rectangular Callout 6"/>
          <p:cNvSpPr/>
          <p:nvPr/>
        </p:nvSpPr>
        <p:spPr bwMode="auto">
          <a:xfrm>
            <a:off x="1447800" y="1866900"/>
            <a:ext cx="1143000" cy="238363"/>
          </a:xfrm>
          <a:prstGeom prst="wedgeRoundRectCallout">
            <a:avLst>
              <a:gd name="adj1" fmla="val 61277"/>
              <a:gd name="adj2" fmla="val 111452"/>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Circuit Design</a:t>
            </a:r>
          </a:p>
        </p:txBody>
      </p:sp>
      <p:sp>
        <p:nvSpPr>
          <p:cNvPr id="8" name="Rounded Rectangular Callout 7"/>
          <p:cNvSpPr/>
          <p:nvPr/>
        </p:nvSpPr>
        <p:spPr bwMode="auto">
          <a:xfrm>
            <a:off x="2857500" y="1562100"/>
            <a:ext cx="1028700" cy="476726"/>
          </a:xfrm>
          <a:prstGeom prst="wedgeRoundRectCallout">
            <a:avLst>
              <a:gd name="adj1" fmla="val 49985"/>
              <a:gd name="adj2" fmla="val 93969"/>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Layout &amp; EM Simulations</a:t>
            </a:r>
          </a:p>
        </p:txBody>
      </p:sp>
      <p:sp>
        <p:nvSpPr>
          <p:cNvPr id="9" name="Rounded Rectangular Callout 8"/>
          <p:cNvSpPr/>
          <p:nvPr/>
        </p:nvSpPr>
        <p:spPr bwMode="auto">
          <a:xfrm>
            <a:off x="4381500" y="1524000"/>
            <a:ext cx="1676400" cy="476726"/>
          </a:xfrm>
          <a:prstGeom prst="wedgeRoundRectCallout">
            <a:avLst>
              <a:gd name="adj1" fmla="val -2103"/>
              <a:gd name="adj2" fmla="val 87392"/>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Package Design &amp;</a:t>
            </a:r>
            <a:r>
              <a:rPr kumimoji="0" lang="en-US" sz="1400" b="1" i="0" u="none" strike="noStrike" cap="none" normalizeH="0" dirty="0" smtClean="0">
                <a:ln>
                  <a:noFill/>
                </a:ln>
                <a:solidFill>
                  <a:schemeClr val="tx1"/>
                </a:solidFill>
                <a:effectLst/>
                <a:latin typeface="Arial Narrow" pitchFamily="34" charset="0"/>
              </a:rPr>
              <a:t> EM Simulations</a:t>
            </a:r>
            <a:endParaRPr kumimoji="0" lang="en-US" sz="1400" b="1" i="0" u="none" strike="noStrike" cap="none" normalizeH="0" baseline="0" dirty="0" smtClean="0">
              <a:ln>
                <a:noFill/>
              </a:ln>
              <a:solidFill>
                <a:schemeClr val="tx1"/>
              </a:solidFill>
              <a:effectLst/>
              <a:latin typeface="Arial Narrow" pitchFamily="34" charset="0"/>
            </a:endParaRPr>
          </a:p>
        </p:txBody>
      </p:sp>
      <p:sp>
        <p:nvSpPr>
          <p:cNvPr id="10" name="Rounded Rectangular Callout 9"/>
          <p:cNvSpPr/>
          <p:nvPr/>
        </p:nvSpPr>
        <p:spPr bwMode="auto">
          <a:xfrm>
            <a:off x="6553200" y="1485900"/>
            <a:ext cx="1295400" cy="476726"/>
          </a:xfrm>
          <a:prstGeom prst="wedgeRoundRectCallout">
            <a:avLst>
              <a:gd name="adj1" fmla="val -42718"/>
              <a:gd name="adj2" fmla="val 100963"/>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Thermal Design &amp; Modeling</a:t>
            </a:r>
          </a:p>
        </p:txBody>
      </p:sp>
      <p:sp>
        <p:nvSpPr>
          <p:cNvPr id="11" name="Rounded Rectangular Callout 10"/>
          <p:cNvSpPr/>
          <p:nvPr/>
        </p:nvSpPr>
        <p:spPr bwMode="auto">
          <a:xfrm>
            <a:off x="7162800" y="4876800"/>
            <a:ext cx="1752600" cy="238363"/>
          </a:xfrm>
          <a:prstGeom prst="wedgeRoundRectCallout">
            <a:avLst>
              <a:gd name="adj1" fmla="val -48698"/>
              <a:gd name="adj2" fmla="val -93093"/>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Sensitivity, Yield &amp; DOE</a:t>
            </a:r>
          </a:p>
        </p:txBody>
      </p:sp>
      <p:sp>
        <p:nvSpPr>
          <p:cNvPr id="12" name="Rounded Rectangular Callout 11"/>
          <p:cNvSpPr/>
          <p:nvPr/>
        </p:nvSpPr>
        <p:spPr bwMode="auto">
          <a:xfrm>
            <a:off x="4572000" y="5448300"/>
            <a:ext cx="2057400" cy="238363"/>
          </a:xfrm>
          <a:prstGeom prst="wedgeRoundRectCallout">
            <a:avLst>
              <a:gd name="adj1" fmla="val 1790"/>
              <a:gd name="adj2" fmla="val -110576"/>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latin typeface="Arial Narrow" pitchFamily="34" charset="0"/>
              </a:rPr>
              <a:t>Board Designs &amp; Assembly</a:t>
            </a:r>
            <a:endParaRPr kumimoji="0" lang="en-US" sz="1400" b="1" i="0" u="none" strike="noStrike" cap="none" normalizeH="0" baseline="0" dirty="0" smtClean="0">
              <a:ln>
                <a:noFill/>
              </a:ln>
              <a:solidFill>
                <a:schemeClr val="tx1"/>
              </a:solidFill>
              <a:effectLst/>
              <a:latin typeface="Arial Narrow" pitchFamily="34" charset="0"/>
            </a:endParaRPr>
          </a:p>
        </p:txBody>
      </p:sp>
      <p:sp>
        <p:nvSpPr>
          <p:cNvPr id="13" name="Rounded Rectangular Callout 12"/>
          <p:cNvSpPr/>
          <p:nvPr/>
        </p:nvSpPr>
        <p:spPr bwMode="auto">
          <a:xfrm>
            <a:off x="2857500" y="5410200"/>
            <a:ext cx="876300" cy="238363"/>
          </a:xfrm>
          <a:prstGeom prst="wedgeRoundRectCallout">
            <a:avLst>
              <a:gd name="adj1" fmla="val 48233"/>
              <a:gd name="adj2" fmla="val -97339"/>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RF Testing</a:t>
            </a:r>
          </a:p>
        </p:txBody>
      </p:sp>
      <p:sp>
        <p:nvSpPr>
          <p:cNvPr id="14" name="Rounded Rectangular Callout 13"/>
          <p:cNvSpPr/>
          <p:nvPr/>
        </p:nvSpPr>
        <p:spPr bwMode="auto">
          <a:xfrm>
            <a:off x="1104900" y="5105400"/>
            <a:ext cx="1257300" cy="476726"/>
          </a:xfrm>
          <a:prstGeom prst="wedgeRoundRectCallout">
            <a:avLst>
              <a:gd name="adj1" fmla="val 45893"/>
              <a:gd name="adj2" fmla="val -82604"/>
              <a:gd name="adj3" fmla="val 16667"/>
            </a:avLst>
          </a:prstGeom>
          <a:noFill/>
          <a:ln w="12700" cap="flat" cmpd="sng" algn="ctr">
            <a:solidFill>
              <a:srgbClr val="33CC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rPr>
              <a:t>Design Spins</a:t>
            </a:r>
          </a:p>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latin typeface="Arial Narrow" pitchFamily="34" charset="0"/>
              </a:rPr>
              <a:t>&amp; Documentation</a:t>
            </a:r>
            <a:endParaRPr kumimoji="0" lang="en-US" sz="1400" b="1" i="0" u="none" strike="noStrike" cap="none" normalizeH="0" baseline="0" dirty="0" smtClean="0">
              <a:ln>
                <a:noFill/>
              </a:ln>
              <a:solidFill>
                <a:schemeClr val="tx1"/>
              </a:solidFill>
              <a:effectLst/>
              <a:latin typeface="Arial Narrow" pitchFamily="34" charset="0"/>
            </a:endParaRPr>
          </a:p>
        </p:txBody>
      </p:sp>
      <p:sp>
        <p:nvSpPr>
          <p:cNvPr id="16" name="TextBox 15"/>
          <p:cNvSpPr txBox="1"/>
          <p:nvPr/>
        </p:nvSpPr>
        <p:spPr>
          <a:xfrm>
            <a:off x="190500" y="723900"/>
            <a:ext cx="9410700" cy="738664"/>
          </a:xfrm>
          <a:prstGeom prst="rect">
            <a:avLst/>
          </a:prstGeom>
          <a:noFill/>
        </p:spPr>
        <p:txBody>
          <a:bodyPr wrap="square" rtlCol="0">
            <a:spAutoFit/>
          </a:bodyPr>
          <a:lstStyle/>
          <a:p>
            <a:pPr algn="just"/>
            <a:r>
              <a:rPr lang="en-US" sz="1400" dirty="0" smtClean="0">
                <a:latin typeface="Arial Narrow" pitchFamily="34" charset="0"/>
              </a:rPr>
              <a:t>MMIC stands for ‘Monolithic Microwave Integrated Circuit’. Due to high frequency, dimensions of lumped components are comparable to wavelength. This makes lumped components behave like distributed circuits. Substrate coupling, package &amp; board parasitic dominate and affect the response of MMIC. </a:t>
            </a:r>
            <a:endParaRPr lang="en-US" sz="1400"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Chip MMIC Circuits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4</a:t>
            </a:fld>
            <a:endParaRPr lang="en-US"/>
          </a:p>
        </p:txBody>
      </p:sp>
      <p:sp>
        <p:nvSpPr>
          <p:cNvPr id="155" name="TextBox 154"/>
          <p:cNvSpPr txBox="1"/>
          <p:nvPr/>
        </p:nvSpPr>
        <p:spPr>
          <a:xfrm>
            <a:off x="840179" y="5905500"/>
            <a:ext cx="1306704" cy="307777"/>
          </a:xfrm>
          <a:prstGeom prst="rect">
            <a:avLst/>
          </a:prstGeom>
          <a:noFill/>
        </p:spPr>
        <p:txBody>
          <a:bodyPr wrap="none" rtlCol="0">
            <a:spAutoFit/>
          </a:bodyPr>
          <a:lstStyle/>
          <a:p>
            <a:r>
              <a:rPr lang="en-US" sz="1400" b="0" dirty="0" smtClean="0">
                <a:latin typeface="Arial Narrow" pitchFamily="34" charset="0"/>
              </a:rPr>
              <a:t>Digital Attenuator</a:t>
            </a:r>
            <a:endParaRPr lang="en-US" sz="1400" b="0" dirty="0">
              <a:latin typeface="Arial Narrow" pitchFamily="34" charset="0"/>
            </a:endParaRPr>
          </a:p>
        </p:txBody>
      </p:sp>
      <p:sp>
        <p:nvSpPr>
          <p:cNvPr id="156" name="TextBox 155"/>
          <p:cNvSpPr txBox="1"/>
          <p:nvPr/>
        </p:nvSpPr>
        <p:spPr>
          <a:xfrm>
            <a:off x="3015536" y="5905500"/>
            <a:ext cx="1518364" cy="307777"/>
          </a:xfrm>
          <a:prstGeom prst="rect">
            <a:avLst/>
          </a:prstGeom>
          <a:noFill/>
        </p:spPr>
        <p:txBody>
          <a:bodyPr wrap="none" rtlCol="0">
            <a:spAutoFit/>
          </a:bodyPr>
          <a:lstStyle/>
          <a:p>
            <a:r>
              <a:rPr lang="en-US" sz="1400" b="0" dirty="0" smtClean="0">
                <a:latin typeface="Arial Narrow" pitchFamily="34" charset="0"/>
              </a:rPr>
              <a:t>Digital Phase Shifter</a:t>
            </a:r>
            <a:endParaRPr lang="en-US" sz="1400" b="0" dirty="0">
              <a:latin typeface="Arial Narrow" pitchFamily="34" charset="0"/>
            </a:endParaRPr>
          </a:p>
        </p:txBody>
      </p:sp>
      <p:grpSp>
        <p:nvGrpSpPr>
          <p:cNvPr id="186" name="Group 185"/>
          <p:cNvGrpSpPr/>
          <p:nvPr/>
        </p:nvGrpSpPr>
        <p:grpSpPr>
          <a:xfrm>
            <a:off x="535379" y="876300"/>
            <a:ext cx="8951522" cy="5181600"/>
            <a:chOff x="535379" y="876300"/>
            <a:chExt cx="8951522" cy="5181600"/>
          </a:xfrm>
        </p:grpSpPr>
        <p:grpSp>
          <p:nvGrpSpPr>
            <p:cNvPr id="5" name="Group 4"/>
            <p:cNvGrpSpPr/>
            <p:nvPr/>
          </p:nvGrpSpPr>
          <p:grpSpPr>
            <a:xfrm flipH="1">
              <a:off x="783029" y="1943100"/>
              <a:ext cx="1333500" cy="495300"/>
              <a:chOff x="685800" y="1314450"/>
              <a:chExt cx="1333500" cy="495300"/>
            </a:xfrm>
          </p:grpSpPr>
          <p:cxnSp>
            <p:nvCxnSpPr>
              <p:cNvPr id="6" name="Straight Connector 5"/>
              <p:cNvCxnSpPr/>
              <p:nvPr/>
            </p:nvCxnSpPr>
            <p:spPr bwMode="auto">
              <a:xfrm>
                <a:off x="685800" y="1562100"/>
                <a:ext cx="1333500" cy="1588"/>
              </a:xfrm>
              <a:prstGeom prst="line">
                <a:avLst/>
              </a:pr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Isosceles Triangle 6"/>
              <p:cNvSpPr/>
              <p:nvPr/>
            </p:nvSpPr>
            <p:spPr bwMode="auto">
              <a:xfrm rot="5400000">
                <a:off x="1143000" y="1314450"/>
                <a:ext cx="495300" cy="495300"/>
              </a:xfrm>
              <a:prstGeom prst="triangle">
                <a:avLst/>
              </a:prstGeom>
              <a:solidFill>
                <a:srgbClr val="00CCFF"/>
              </a:solidFill>
              <a:ln w="9525" cap="flat" cmpd="sng" algn="ctr">
                <a:solidFill>
                  <a:srgbClr val="3399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8" name="Group 7"/>
            <p:cNvGrpSpPr/>
            <p:nvPr/>
          </p:nvGrpSpPr>
          <p:grpSpPr>
            <a:xfrm>
              <a:off x="783029" y="876300"/>
              <a:ext cx="1333500" cy="495300"/>
              <a:chOff x="476250" y="2095500"/>
              <a:chExt cx="1333500" cy="495300"/>
            </a:xfrm>
          </p:grpSpPr>
          <p:cxnSp>
            <p:nvCxnSpPr>
              <p:cNvPr id="9" name="Straight Connector 8"/>
              <p:cNvCxnSpPr/>
              <p:nvPr/>
            </p:nvCxnSpPr>
            <p:spPr bwMode="auto">
              <a:xfrm>
                <a:off x="476250" y="2343150"/>
                <a:ext cx="1333500" cy="1588"/>
              </a:xfrm>
              <a:prstGeom prst="line">
                <a:avLst/>
              </a:prstGeom>
              <a:noFill/>
              <a:ln w="19050" cap="flat" cmpd="sng" algn="ctr">
                <a:solidFill>
                  <a:srgbClr val="C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Isosceles Triangle 9"/>
              <p:cNvSpPr/>
              <p:nvPr/>
            </p:nvSpPr>
            <p:spPr bwMode="auto">
              <a:xfrm rot="5400000">
                <a:off x="933450" y="2095500"/>
                <a:ext cx="495300" cy="495300"/>
              </a:xfrm>
              <a:prstGeom prst="triangle">
                <a:avLst/>
              </a:prstGeom>
              <a:solidFill>
                <a:srgbClr val="FF6600"/>
              </a:solidFill>
              <a:ln w="9525" cap="flat" cmpd="sng" algn="ctr">
                <a:solidFill>
                  <a:srgbClr val="C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Arial" charset="0"/>
                </a:endParaRPr>
              </a:p>
            </p:txBody>
          </p:sp>
        </p:grpSp>
        <p:grpSp>
          <p:nvGrpSpPr>
            <p:cNvPr id="11" name="Group 10"/>
            <p:cNvGrpSpPr/>
            <p:nvPr/>
          </p:nvGrpSpPr>
          <p:grpSpPr>
            <a:xfrm>
              <a:off x="944953" y="2895600"/>
              <a:ext cx="1152526" cy="419100"/>
              <a:chOff x="638174" y="3048000"/>
              <a:chExt cx="1152526" cy="419100"/>
            </a:xfrm>
          </p:grpSpPr>
          <p:cxnSp>
            <p:nvCxnSpPr>
              <p:cNvPr id="12" name="Straight Connector 11"/>
              <p:cNvCxnSpPr/>
              <p:nvPr/>
            </p:nvCxnSpPr>
            <p:spPr bwMode="auto">
              <a:xfrm>
                <a:off x="647700" y="3390900"/>
                <a:ext cx="438150" cy="1588"/>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638174" y="3124200"/>
                <a:ext cx="438150" cy="1588"/>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352550" y="3238500"/>
                <a:ext cx="438150" cy="1588"/>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5" name="Rounded Rectangle 14"/>
              <p:cNvSpPr/>
              <p:nvPr/>
            </p:nvSpPr>
            <p:spPr bwMode="auto">
              <a:xfrm>
                <a:off x="933450" y="3048000"/>
                <a:ext cx="495300" cy="419100"/>
              </a:xfrm>
              <a:prstGeom prst="roundRect">
                <a:avLst/>
              </a:prstGeom>
              <a:noFill/>
              <a:ln w="28575" cap="flat" cmpd="sng" algn="ctr">
                <a:solidFill>
                  <a:srgbClr val="3399FF"/>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cxnSp>
            <p:nvCxnSpPr>
              <p:cNvPr id="16" name="Straight Connector 15"/>
              <p:cNvCxnSpPr/>
              <p:nvPr/>
            </p:nvCxnSpPr>
            <p:spPr bwMode="auto">
              <a:xfrm rot="10800000">
                <a:off x="1076324" y="3106738"/>
                <a:ext cx="276226" cy="131762"/>
              </a:xfrm>
              <a:prstGeom prst="line">
                <a:avLst/>
              </a:prstGeom>
              <a:noFill/>
              <a:ln w="19050" cap="flat" cmpd="sng" algn="ctr">
                <a:solidFill>
                  <a:srgbClr val="800000"/>
                </a:solidFill>
                <a:prstDash val="solid"/>
                <a:round/>
                <a:headEnd type="oval" w="med" len="med"/>
                <a:tailEnd type="oval"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77" name="Group 176"/>
            <p:cNvGrpSpPr/>
            <p:nvPr/>
          </p:nvGrpSpPr>
          <p:grpSpPr>
            <a:xfrm>
              <a:off x="1139348" y="3846134"/>
              <a:ext cx="626781" cy="626084"/>
              <a:chOff x="1139348" y="3846134"/>
              <a:chExt cx="626781" cy="626084"/>
            </a:xfrm>
          </p:grpSpPr>
          <p:sp>
            <p:nvSpPr>
              <p:cNvPr id="18" name="Rounded Rectangle 17"/>
              <p:cNvSpPr/>
              <p:nvPr/>
            </p:nvSpPr>
            <p:spPr bwMode="auto">
              <a:xfrm rot="19001954">
                <a:off x="1556471" y="3846134"/>
                <a:ext cx="209658" cy="181580"/>
              </a:xfrm>
              <a:prstGeom prst="roundRect">
                <a:avLst/>
              </a:prstGeom>
              <a:gradFill>
                <a:gsLst>
                  <a:gs pos="0">
                    <a:srgbClr val="FF0000"/>
                  </a:gs>
                  <a:gs pos="80000">
                    <a:srgbClr val="FFC000"/>
                  </a:gs>
                  <a:gs pos="100000">
                    <a:srgbClr val="FFC0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9" name="Rounded Rectangle 18"/>
              <p:cNvSpPr/>
              <p:nvPr/>
            </p:nvSpPr>
            <p:spPr bwMode="auto">
              <a:xfrm rot="19001954">
                <a:off x="1139348" y="3846134"/>
                <a:ext cx="209658" cy="181580"/>
              </a:xfrm>
              <a:prstGeom prst="roundRect">
                <a:avLst/>
              </a:prstGeom>
              <a:gradFill>
                <a:gsLst>
                  <a:gs pos="0">
                    <a:srgbClr val="FF0000"/>
                  </a:gs>
                  <a:gs pos="80000">
                    <a:srgbClr val="FFC000"/>
                  </a:gs>
                  <a:gs pos="100000">
                    <a:srgbClr val="FFC0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20" name="Rounded Rectangle 19"/>
              <p:cNvSpPr/>
              <p:nvPr/>
            </p:nvSpPr>
            <p:spPr bwMode="auto">
              <a:xfrm rot="16200000">
                <a:off x="1380220" y="4276397"/>
                <a:ext cx="179206" cy="212436"/>
              </a:xfrm>
              <a:prstGeom prst="roundRect">
                <a:avLst/>
              </a:prstGeom>
              <a:gradFill>
                <a:gsLst>
                  <a:gs pos="0">
                    <a:srgbClr val="FF0000"/>
                  </a:gs>
                  <a:gs pos="80000">
                    <a:srgbClr val="FFC000"/>
                  </a:gs>
                  <a:gs pos="100000">
                    <a:srgbClr val="FFC0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21" name="Donut 20"/>
              <p:cNvSpPr/>
              <p:nvPr/>
            </p:nvSpPr>
            <p:spPr bwMode="auto">
              <a:xfrm>
                <a:off x="1229904" y="3912075"/>
                <a:ext cx="460525" cy="431729"/>
              </a:xfrm>
              <a:prstGeom prst="donut">
                <a:avLst>
                  <a:gd name="adj" fmla="val 20161"/>
                </a:avLst>
              </a:prstGeom>
              <a:gradFill>
                <a:gsLst>
                  <a:gs pos="0">
                    <a:srgbClr val="FF0000"/>
                  </a:gs>
                  <a:gs pos="80000">
                    <a:srgbClr val="FFC000"/>
                  </a:gs>
                  <a:gs pos="100000">
                    <a:srgbClr val="FFC0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0">
                <a:schemeClr val="accent6"/>
              </a:lnRef>
              <a:fillRef idx="3">
                <a:schemeClr val="accent6"/>
              </a:fillRef>
              <a:effectRef idx="3">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22" name="Group 21"/>
            <p:cNvGrpSpPr/>
            <p:nvPr/>
          </p:nvGrpSpPr>
          <p:grpSpPr>
            <a:xfrm>
              <a:off x="3147211" y="876300"/>
              <a:ext cx="1219200" cy="533400"/>
              <a:chOff x="3276600" y="1028700"/>
              <a:chExt cx="1219200" cy="533400"/>
            </a:xfrm>
          </p:grpSpPr>
          <p:cxnSp>
            <p:nvCxnSpPr>
              <p:cNvPr id="23" name="Straight Connector 22"/>
              <p:cNvCxnSpPr/>
              <p:nvPr/>
            </p:nvCxnSpPr>
            <p:spPr bwMode="auto">
              <a:xfrm>
                <a:off x="3276600" y="1295400"/>
                <a:ext cx="1219200" cy="1482"/>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4" name="Rounded Rectangle 23"/>
              <p:cNvSpPr/>
              <p:nvPr/>
            </p:nvSpPr>
            <p:spPr bwMode="auto">
              <a:xfrm>
                <a:off x="3581400" y="1028700"/>
                <a:ext cx="609600" cy="533400"/>
              </a:xfrm>
              <a:prstGeom prst="roundRect">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25" name="Freeform 24"/>
              <p:cNvSpPr/>
              <p:nvPr/>
            </p:nvSpPr>
            <p:spPr bwMode="auto">
              <a:xfrm>
                <a:off x="3667125" y="1153239"/>
                <a:ext cx="409575" cy="246221"/>
              </a:xfrm>
              <a:custGeom>
                <a:avLst/>
                <a:gdLst>
                  <a:gd name="connsiteX0" fmla="*/ 0 w 1276350"/>
                  <a:gd name="connsiteY0" fmla="*/ 903287 h 904874"/>
                  <a:gd name="connsiteX1" fmla="*/ 104775 w 1276350"/>
                  <a:gd name="connsiteY1" fmla="*/ 769937 h 904874"/>
                  <a:gd name="connsiteX2" fmla="*/ 228600 w 1276350"/>
                  <a:gd name="connsiteY2" fmla="*/ 884237 h 904874"/>
                  <a:gd name="connsiteX3" fmla="*/ 361950 w 1276350"/>
                  <a:gd name="connsiteY3" fmla="*/ 646112 h 904874"/>
                  <a:gd name="connsiteX4" fmla="*/ 476250 w 1276350"/>
                  <a:gd name="connsiteY4" fmla="*/ 722312 h 904874"/>
                  <a:gd name="connsiteX5" fmla="*/ 581025 w 1276350"/>
                  <a:gd name="connsiteY5" fmla="*/ 103187 h 904874"/>
                  <a:gd name="connsiteX6" fmla="*/ 657225 w 1276350"/>
                  <a:gd name="connsiteY6" fmla="*/ 103187 h 904874"/>
                  <a:gd name="connsiteX7" fmla="*/ 704850 w 1276350"/>
                  <a:gd name="connsiteY7" fmla="*/ 84137 h 904874"/>
                  <a:gd name="connsiteX8" fmla="*/ 771525 w 1276350"/>
                  <a:gd name="connsiteY8" fmla="*/ 112712 h 904874"/>
                  <a:gd name="connsiteX9" fmla="*/ 847725 w 1276350"/>
                  <a:gd name="connsiteY9" fmla="*/ 65087 h 904874"/>
                  <a:gd name="connsiteX10" fmla="*/ 876300 w 1276350"/>
                  <a:gd name="connsiteY10" fmla="*/ 207962 h 904874"/>
                  <a:gd name="connsiteX11" fmla="*/ 895350 w 1276350"/>
                  <a:gd name="connsiteY11" fmla="*/ 731837 h 904874"/>
                  <a:gd name="connsiteX12" fmla="*/ 1000125 w 1276350"/>
                  <a:gd name="connsiteY12" fmla="*/ 627062 h 904874"/>
                  <a:gd name="connsiteX13" fmla="*/ 1095375 w 1276350"/>
                  <a:gd name="connsiteY13" fmla="*/ 788987 h 904874"/>
                  <a:gd name="connsiteX14" fmla="*/ 1171575 w 1276350"/>
                  <a:gd name="connsiteY14" fmla="*/ 731837 h 904874"/>
                  <a:gd name="connsiteX15" fmla="*/ 1276350 w 1276350"/>
                  <a:gd name="connsiteY15" fmla="*/ 874712 h 904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76350" h="904874">
                    <a:moveTo>
                      <a:pt x="0" y="903287"/>
                    </a:moveTo>
                    <a:cubicBezTo>
                      <a:pt x="33337" y="838199"/>
                      <a:pt x="66675" y="773112"/>
                      <a:pt x="104775" y="769937"/>
                    </a:cubicBezTo>
                    <a:cubicBezTo>
                      <a:pt x="142875" y="766762"/>
                      <a:pt x="185738" y="904874"/>
                      <a:pt x="228600" y="884237"/>
                    </a:cubicBezTo>
                    <a:cubicBezTo>
                      <a:pt x="271462" y="863600"/>
                      <a:pt x="320675" y="673099"/>
                      <a:pt x="361950" y="646112"/>
                    </a:cubicBezTo>
                    <a:cubicBezTo>
                      <a:pt x="403225" y="619125"/>
                      <a:pt x="439738" y="812799"/>
                      <a:pt x="476250" y="722312"/>
                    </a:cubicBezTo>
                    <a:cubicBezTo>
                      <a:pt x="512762" y="631825"/>
                      <a:pt x="550863" y="206375"/>
                      <a:pt x="581025" y="103187"/>
                    </a:cubicBezTo>
                    <a:cubicBezTo>
                      <a:pt x="611188" y="0"/>
                      <a:pt x="636588" y="106362"/>
                      <a:pt x="657225" y="103187"/>
                    </a:cubicBezTo>
                    <a:cubicBezTo>
                      <a:pt x="677863" y="100012"/>
                      <a:pt x="685800" y="82550"/>
                      <a:pt x="704850" y="84137"/>
                    </a:cubicBezTo>
                    <a:cubicBezTo>
                      <a:pt x="723900" y="85724"/>
                      <a:pt x="747713" y="115887"/>
                      <a:pt x="771525" y="112712"/>
                    </a:cubicBezTo>
                    <a:cubicBezTo>
                      <a:pt x="795338" y="109537"/>
                      <a:pt x="830263" y="49212"/>
                      <a:pt x="847725" y="65087"/>
                    </a:cubicBezTo>
                    <a:cubicBezTo>
                      <a:pt x="865187" y="80962"/>
                      <a:pt x="868363" y="96837"/>
                      <a:pt x="876300" y="207962"/>
                    </a:cubicBezTo>
                    <a:cubicBezTo>
                      <a:pt x="884237" y="319087"/>
                      <a:pt x="874713" y="661987"/>
                      <a:pt x="895350" y="731837"/>
                    </a:cubicBezTo>
                    <a:cubicBezTo>
                      <a:pt x="915987" y="801687"/>
                      <a:pt x="966788" y="617537"/>
                      <a:pt x="1000125" y="627062"/>
                    </a:cubicBezTo>
                    <a:cubicBezTo>
                      <a:pt x="1033463" y="636587"/>
                      <a:pt x="1066800" y="771525"/>
                      <a:pt x="1095375" y="788987"/>
                    </a:cubicBezTo>
                    <a:cubicBezTo>
                      <a:pt x="1123950" y="806449"/>
                      <a:pt x="1141413" y="717550"/>
                      <a:pt x="1171575" y="731837"/>
                    </a:cubicBezTo>
                    <a:cubicBezTo>
                      <a:pt x="1201737" y="746124"/>
                      <a:pt x="1239043" y="810418"/>
                      <a:pt x="1276350" y="874712"/>
                    </a:cubicBez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26" name="Group 25"/>
            <p:cNvGrpSpPr/>
            <p:nvPr/>
          </p:nvGrpSpPr>
          <p:grpSpPr>
            <a:xfrm>
              <a:off x="3147211" y="1905000"/>
              <a:ext cx="1219200" cy="533400"/>
              <a:chOff x="3276600" y="2057400"/>
              <a:chExt cx="1219200" cy="533400"/>
            </a:xfrm>
          </p:grpSpPr>
          <p:cxnSp>
            <p:nvCxnSpPr>
              <p:cNvPr id="27" name="Straight Connector 26"/>
              <p:cNvCxnSpPr/>
              <p:nvPr/>
            </p:nvCxnSpPr>
            <p:spPr bwMode="auto">
              <a:xfrm>
                <a:off x="3276600" y="2324100"/>
                <a:ext cx="1219200" cy="1482"/>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8" name="Rounded Rectangle 27"/>
              <p:cNvSpPr/>
              <p:nvPr/>
            </p:nvSpPr>
            <p:spPr bwMode="auto">
              <a:xfrm>
                <a:off x="3581400" y="2057400"/>
                <a:ext cx="609600" cy="533400"/>
              </a:xfrm>
              <a:prstGeom prst="roundRect">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29" name="Freeform 28"/>
              <p:cNvSpPr/>
              <p:nvPr/>
            </p:nvSpPr>
            <p:spPr bwMode="auto">
              <a:xfrm>
                <a:off x="3714750" y="2221627"/>
                <a:ext cx="361950" cy="246221"/>
              </a:xfrm>
              <a:custGeom>
                <a:avLst/>
                <a:gdLst>
                  <a:gd name="connsiteX0" fmla="*/ 0 w 1381125"/>
                  <a:gd name="connsiteY0" fmla="*/ 788988 h 788988"/>
                  <a:gd name="connsiteX1" fmla="*/ 104775 w 1381125"/>
                  <a:gd name="connsiteY1" fmla="*/ 617538 h 788988"/>
                  <a:gd name="connsiteX2" fmla="*/ 276225 w 1381125"/>
                  <a:gd name="connsiteY2" fmla="*/ 750888 h 788988"/>
                  <a:gd name="connsiteX3" fmla="*/ 400050 w 1381125"/>
                  <a:gd name="connsiteY3" fmla="*/ 388938 h 788988"/>
                  <a:gd name="connsiteX4" fmla="*/ 523875 w 1381125"/>
                  <a:gd name="connsiteY4" fmla="*/ 46038 h 788988"/>
                  <a:gd name="connsiteX5" fmla="*/ 695325 w 1381125"/>
                  <a:gd name="connsiteY5" fmla="*/ 112713 h 788988"/>
                  <a:gd name="connsiteX6" fmla="*/ 847725 w 1381125"/>
                  <a:gd name="connsiteY6" fmla="*/ 93663 h 788988"/>
                  <a:gd name="connsiteX7" fmla="*/ 1381125 w 1381125"/>
                  <a:gd name="connsiteY7" fmla="*/ 93663 h 788988"/>
                  <a:gd name="connsiteX8" fmla="*/ 1381125 w 1381125"/>
                  <a:gd name="connsiteY8" fmla="*/ 93663 h 788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1125" h="788988">
                    <a:moveTo>
                      <a:pt x="0" y="788988"/>
                    </a:moveTo>
                    <a:cubicBezTo>
                      <a:pt x="29368" y="706438"/>
                      <a:pt x="58737" y="623888"/>
                      <a:pt x="104775" y="617538"/>
                    </a:cubicBezTo>
                    <a:cubicBezTo>
                      <a:pt x="150813" y="611188"/>
                      <a:pt x="227013" y="788988"/>
                      <a:pt x="276225" y="750888"/>
                    </a:cubicBezTo>
                    <a:cubicBezTo>
                      <a:pt x="325438" y="712788"/>
                      <a:pt x="358775" y="506413"/>
                      <a:pt x="400050" y="388938"/>
                    </a:cubicBezTo>
                    <a:cubicBezTo>
                      <a:pt x="441325" y="271463"/>
                      <a:pt x="474662" y="92076"/>
                      <a:pt x="523875" y="46038"/>
                    </a:cubicBezTo>
                    <a:cubicBezTo>
                      <a:pt x="573088" y="0"/>
                      <a:pt x="641350" y="104776"/>
                      <a:pt x="695325" y="112713"/>
                    </a:cubicBezTo>
                    <a:cubicBezTo>
                      <a:pt x="749300" y="120650"/>
                      <a:pt x="733425" y="96838"/>
                      <a:pt x="847725" y="93663"/>
                    </a:cubicBezTo>
                    <a:cubicBezTo>
                      <a:pt x="962025" y="90488"/>
                      <a:pt x="1381125" y="93663"/>
                      <a:pt x="1381125" y="93663"/>
                    </a:cubicBezTo>
                    <a:lnTo>
                      <a:pt x="1381125" y="93663"/>
                    </a:ln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30" name="Group 29"/>
            <p:cNvGrpSpPr/>
            <p:nvPr/>
          </p:nvGrpSpPr>
          <p:grpSpPr>
            <a:xfrm>
              <a:off x="3147211" y="2857500"/>
              <a:ext cx="1219200" cy="533400"/>
              <a:chOff x="3276600" y="2057400"/>
              <a:chExt cx="1219200" cy="533400"/>
            </a:xfrm>
          </p:grpSpPr>
          <p:cxnSp>
            <p:nvCxnSpPr>
              <p:cNvPr id="31" name="Straight Connector 30"/>
              <p:cNvCxnSpPr/>
              <p:nvPr/>
            </p:nvCxnSpPr>
            <p:spPr bwMode="auto">
              <a:xfrm>
                <a:off x="3276600" y="2324100"/>
                <a:ext cx="1219200" cy="1482"/>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2" name="Rounded Rectangle 31"/>
              <p:cNvSpPr/>
              <p:nvPr/>
            </p:nvSpPr>
            <p:spPr bwMode="auto">
              <a:xfrm>
                <a:off x="3581400" y="2057400"/>
                <a:ext cx="609600" cy="533400"/>
              </a:xfrm>
              <a:prstGeom prst="roundRect">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33" name="Freeform 32"/>
              <p:cNvSpPr/>
              <p:nvPr/>
            </p:nvSpPr>
            <p:spPr bwMode="auto">
              <a:xfrm flipH="1">
                <a:off x="3695700" y="2221627"/>
                <a:ext cx="419100" cy="246221"/>
              </a:xfrm>
              <a:custGeom>
                <a:avLst/>
                <a:gdLst>
                  <a:gd name="connsiteX0" fmla="*/ 0 w 1381125"/>
                  <a:gd name="connsiteY0" fmla="*/ 788988 h 788988"/>
                  <a:gd name="connsiteX1" fmla="*/ 104775 w 1381125"/>
                  <a:gd name="connsiteY1" fmla="*/ 617538 h 788988"/>
                  <a:gd name="connsiteX2" fmla="*/ 276225 w 1381125"/>
                  <a:gd name="connsiteY2" fmla="*/ 750888 h 788988"/>
                  <a:gd name="connsiteX3" fmla="*/ 400050 w 1381125"/>
                  <a:gd name="connsiteY3" fmla="*/ 388938 h 788988"/>
                  <a:gd name="connsiteX4" fmla="*/ 523875 w 1381125"/>
                  <a:gd name="connsiteY4" fmla="*/ 46038 h 788988"/>
                  <a:gd name="connsiteX5" fmla="*/ 695325 w 1381125"/>
                  <a:gd name="connsiteY5" fmla="*/ 112713 h 788988"/>
                  <a:gd name="connsiteX6" fmla="*/ 847725 w 1381125"/>
                  <a:gd name="connsiteY6" fmla="*/ 93663 h 788988"/>
                  <a:gd name="connsiteX7" fmla="*/ 1381125 w 1381125"/>
                  <a:gd name="connsiteY7" fmla="*/ 93663 h 788988"/>
                  <a:gd name="connsiteX8" fmla="*/ 1381125 w 1381125"/>
                  <a:gd name="connsiteY8" fmla="*/ 93663 h 788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1125" h="788988">
                    <a:moveTo>
                      <a:pt x="0" y="788988"/>
                    </a:moveTo>
                    <a:cubicBezTo>
                      <a:pt x="29368" y="706438"/>
                      <a:pt x="58737" y="623888"/>
                      <a:pt x="104775" y="617538"/>
                    </a:cubicBezTo>
                    <a:cubicBezTo>
                      <a:pt x="150813" y="611188"/>
                      <a:pt x="227013" y="788988"/>
                      <a:pt x="276225" y="750888"/>
                    </a:cubicBezTo>
                    <a:cubicBezTo>
                      <a:pt x="325438" y="712788"/>
                      <a:pt x="358775" y="506413"/>
                      <a:pt x="400050" y="388938"/>
                    </a:cubicBezTo>
                    <a:cubicBezTo>
                      <a:pt x="441325" y="271463"/>
                      <a:pt x="474662" y="92076"/>
                      <a:pt x="523875" y="46038"/>
                    </a:cubicBezTo>
                    <a:cubicBezTo>
                      <a:pt x="573088" y="0"/>
                      <a:pt x="641350" y="104776"/>
                      <a:pt x="695325" y="112713"/>
                    </a:cubicBezTo>
                    <a:cubicBezTo>
                      <a:pt x="749300" y="120650"/>
                      <a:pt x="733425" y="96838"/>
                      <a:pt x="847725" y="93663"/>
                    </a:cubicBezTo>
                    <a:cubicBezTo>
                      <a:pt x="962025" y="90488"/>
                      <a:pt x="1381125" y="93663"/>
                      <a:pt x="1381125" y="93663"/>
                    </a:cubicBezTo>
                    <a:lnTo>
                      <a:pt x="1381125" y="93663"/>
                    </a:ln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34" name="Group 33"/>
            <p:cNvGrpSpPr/>
            <p:nvPr/>
          </p:nvGrpSpPr>
          <p:grpSpPr>
            <a:xfrm>
              <a:off x="3147211" y="3810000"/>
              <a:ext cx="1219200" cy="533400"/>
              <a:chOff x="3276600" y="1028700"/>
              <a:chExt cx="1219200" cy="533400"/>
            </a:xfrm>
          </p:grpSpPr>
          <p:cxnSp>
            <p:nvCxnSpPr>
              <p:cNvPr id="35" name="Straight Connector 34"/>
              <p:cNvCxnSpPr/>
              <p:nvPr/>
            </p:nvCxnSpPr>
            <p:spPr bwMode="auto">
              <a:xfrm>
                <a:off x="3276600" y="1295400"/>
                <a:ext cx="1219200" cy="1482"/>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6" name="Rounded Rectangle 35"/>
              <p:cNvSpPr/>
              <p:nvPr/>
            </p:nvSpPr>
            <p:spPr bwMode="auto">
              <a:xfrm>
                <a:off x="3581400" y="1028700"/>
                <a:ext cx="609600" cy="533400"/>
              </a:xfrm>
              <a:prstGeom prst="roundRect">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37" name="Freeform 36"/>
              <p:cNvSpPr/>
              <p:nvPr/>
            </p:nvSpPr>
            <p:spPr bwMode="auto">
              <a:xfrm flipV="1">
                <a:off x="3667125" y="1201579"/>
                <a:ext cx="409575" cy="246221"/>
              </a:xfrm>
              <a:custGeom>
                <a:avLst/>
                <a:gdLst>
                  <a:gd name="connsiteX0" fmla="*/ 0 w 1276350"/>
                  <a:gd name="connsiteY0" fmla="*/ 903287 h 904874"/>
                  <a:gd name="connsiteX1" fmla="*/ 104775 w 1276350"/>
                  <a:gd name="connsiteY1" fmla="*/ 769937 h 904874"/>
                  <a:gd name="connsiteX2" fmla="*/ 228600 w 1276350"/>
                  <a:gd name="connsiteY2" fmla="*/ 884237 h 904874"/>
                  <a:gd name="connsiteX3" fmla="*/ 361950 w 1276350"/>
                  <a:gd name="connsiteY3" fmla="*/ 646112 h 904874"/>
                  <a:gd name="connsiteX4" fmla="*/ 476250 w 1276350"/>
                  <a:gd name="connsiteY4" fmla="*/ 722312 h 904874"/>
                  <a:gd name="connsiteX5" fmla="*/ 581025 w 1276350"/>
                  <a:gd name="connsiteY5" fmla="*/ 103187 h 904874"/>
                  <a:gd name="connsiteX6" fmla="*/ 657225 w 1276350"/>
                  <a:gd name="connsiteY6" fmla="*/ 103187 h 904874"/>
                  <a:gd name="connsiteX7" fmla="*/ 704850 w 1276350"/>
                  <a:gd name="connsiteY7" fmla="*/ 84137 h 904874"/>
                  <a:gd name="connsiteX8" fmla="*/ 771525 w 1276350"/>
                  <a:gd name="connsiteY8" fmla="*/ 112712 h 904874"/>
                  <a:gd name="connsiteX9" fmla="*/ 847725 w 1276350"/>
                  <a:gd name="connsiteY9" fmla="*/ 65087 h 904874"/>
                  <a:gd name="connsiteX10" fmla="*/ 876300 w 1276350"/>
                  <a:gd name="connsiteY10" fmla="*/ 207962 h 904874"/>
                  <a:gd name="connsiteX11" fmla="*/ 895350 w 1276350"/>
                  <a:gd name="connsiteY11" fmla="*/ 731837 h 904874"/>
                  <a:gd name="connsiteX12" fmla="*/ 1000125 w 1276350"/>
                  <a:gd name="connsiteY12" fmla="*/ 627062 h 904874"/>
                  <a:gd name="connsiteX13" fmla="*/ 1095375 w 1276350"/>
                  <a:gd name="connsiteY13" fmla="*/ 788987 h 904874"/>
                  <a:gd name="connsiteX14" fmla="*/ 1171575 w 1276350"/>
                  <a:gd name="connsiteY14" fmla="*/ 731837 h 904874"/>
                  <a:gd name="connsiteX15" fmla="*/ 1276350 w 1276350"/>
                  <a:gd name="connsiteY15" fmla="*/ 874712 h 904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76350" h="904874">
                    <a:moveTo>
                      <a:pt x="0" y="903287"/>
                    </a:moveTo>
                    <a:cubicBezTo>
                      <a:pt x="33337" y="838199"/>
                      <a:pt x="66675" y="773112"/>
                      <a:pt x="104775" y="769937"/>
                    </a:cubicBezTo>
                    <a:cubicBezTo>
                      <a:pt x="142875" y="766762"/>
                      <a:pt x="185738" y="904874"/>
                      <a:pt x="228600" y="884237"/>
                    </a:cubicBezTo>
                    <a:cubicBezTo>
                      <a:pt x="271462" y="863600"/>
                      <a:pt x="320675" y="673099"/>
                      <a:pt x="361950" y="646112"/>
                    </a:cubicBezTo>
                    <a:cubicBezTo>
                      <a:pt x="403225" y="619125"/>
                      <a:pt x="439738" y="812799"/>
                      <a:pt x="476250" y="722312"/>
                    </a:cubicBezTo>
                    <a:cubicBezTo>
                      <a:pt x="512762" y="631825"/>
                      <a:pt x="550863" y="206375"/>
                      <a:pt x="581025" y="103187"/>
                    </a:cubicBezTo>
                    <a:cubicBezTo>
                      <a:pt x="611188" y="0"/>
                      <a:pt x="636588" y="106362"/>
                      <a:pt x="657225" y="103187"/>
                    </a:cubicBezTo>
                    <a:cubicBezTo>
                      <a:pt x="677863" y="100012"/>
                      <a:pt x="685800" y="82550"/>
                      <a:pt x="704850" y="84137"/>
                    </a:cubicBezTo>
                    <a:cubicBezTo>
                      <a:pt x="723900" y="85724"/>
                      <a:pt x="747713" y="115887"/>
                      <a:pt x="771525" y="112712"/>
                    </a:cubicBezTo>
                    <a:cubicBezTo>
                      <a:pt x="795338" y="109537"/>
                      <a:pt x="830263" y="49212"/>
                      <a:pt x="847725" y="65087"/>
                    </a:cubicBezTo>
                    <a:cubicBezTo>
                      <a:pt x="865187" y="80962"/>
                      <a:pt x="868363" y="96837"/>
                      <a:pt x="876300" y="207962"/>
                    </a:cubicBezTo>
                    <a:cubicBezTo>
                      <a:pt x="884237" y="319087"/>
                      <a:pt x="874713" y="661987"/>
                      <a:pt x="895350" y="731837"/>
                    </a:cubicBezTo>
                    <a:cubicBezTo>
                      <a:pt x="915987" y="801687"/>
                      <a:pt x="966788" y="617537"/>
                      <a:pt x="1000125" y="627062"/>
                    </a:cubicBezTo>
                    <a:cubicBezTo>
                      <a:pt x="1033463" y="636587"/>
                      <a:pt x="1066800" y="771525"/>
                      <a:pt x="1095375" y="788987"/>
                    </a:cubicBezTo>
                    <a:cubicBezTo>
                      <a:pt x="1123950" y="806449"/>
                      <a:pt x="1141413" y="717550"/>
                      <a:pt x="1171575" y="731837"/>
                    </a:cubicBezTo>
                    <a:cubicBezTo>
                      <a:pt x="1201737" y="746124"/>
                      <a:pt x="1239043" y="810418"/>
                      <a:pt x="1276350" y="874712"/>
                    </a:cubicBez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38" name="Group 37"/>
            <p:cNvGrpSpPr/>
            <p:nvPr/>
          </p:nvGrpSpPr>
          <p:grpSpPr>
            <a:xfrm>
              <a:off x="5372100" y="876300"/>
              <a:ext cx="1104900" cy="823755"/>
              <a:chOff x="5676900" y="1399460"/>
              <a:chExt cx="1104900" cy="823755"/>
            </a:xfrm>
          </p:grpSpPr>
          <p:cxnSp>
            <p:nvCxnSpPr>
              <p:cNvPr id="39" name="Straight Connector 38"/>
              <p:cNvCxnSpPr/>
              <p:nvPr/>
            </p:nvCxnSpPr>
            <p:spPr bwMode="auto">
              <a:xfrm rot="5400000">
                <a:off x="5976581" y="1949808"/>
                <a:ext cx="545227" cy="1588"/>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5676900" y="1676400"/>
                <a:ext cx="1104900" cy="1588"/>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1" name="Oval 40"/>
              <p:cNvSpPr/>
              <p:nvPr/>
            </p:nvSpPr>
            <p:spPr bwMode="auto">
              <a:xfrm>
                <a:off x="5981700" y="1399460"/>
                <a:ext cx="533400" cy="543640"/>
              </a:xfrm>
              <a:prstGeom prst="ellipse">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cxnSp>
            <p:nvCxnSpPr>
              <p:cNvPr id="42" name="Straight Arrow Connector 41"/>
              <p:cNvCxnSpPr>
                <a:stCxn id="41" idx="1"/>
                <a:endCxn id="41" idx="5"/>
              </p:cNvCxnSpPr>
              <p:nvPr/>
            </p:nvCxnSpPr>
            <p:spPr bwMode="auto">
              <a:xfrm rot="16200000" flipH="1">
                <a:off x="6056194" y="1482695"/>
                <a:ext cx="384412" cy="377170"/>
              </a:xfrm>
              <a:prstGeom prst="straightConnector1">
                <a:avLst/>
              </a:prstGeom>
              <a:noFill/>
              <a:ln w="19050" cap="flat" cmpd="sng" algn="ctr">
                <a:solidFill>
                  <a:srgbClr val="3399FF"/>
                </a:solidFill>
                <a:prstDash val="solid"/>
                <a:round/>
                <a:headEnd type="none" w="med" len="med"/>
                <a:tailEnd type="none"/>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3" name="Straight Connector 42"/>
              <p:cNvCxnSpPr>
                <a:stCxn id="41" idx="3"/>
                <a:endCxn id="41" idx="7"/>
              </p:cNvCxnSpPr>
              <p:nvPr/>
            </p:nvCxnSpPr>
            <p:spPr bwMode="auto">
              <a:xfrm rot="5400000" flipH="1" flipV="1">
                <a:off x="6056194" y="1482695"/>
                <a:ext cx="384412" cy="377170"/>
              </a:xfrm>
              <a:prstGeom prst="line">
                <a:avLst/>
              </a:pr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44" name="Group 43"/>
            <p:cNvGrpSpPr/>
            <p:nvPr/>
          </p:nvGrpSpPr>
          <p:grpSpPr>
            <a:xfrm>
              <a:off x="5372100" y="2400300"/>
              <a:ext cx="1104900" cy="543640"/>
              <a:chOff x="5676900" y="2095500"/>
              <a:chExt cx="1104900" cy="543640"/>
            </a:xfrm>
          </p:grpSpPr>
          <p:grpSp>
            <p:nvGrpSpPr>
              <p:cNvPr id="45" name="Group 67"/>
              <p:cNvGrpSpPr/>
              <p:nvPr/>
            </p:nvGrpSpPr>
            <p:grpSpPr>
              <a:xfrm>
                <a:off x="5676900" y="2095500"/>
                <a:ext cx="1104900" cy="543640"/>
                <a:chOff x="5676900" y="1399460"/>
                <a:chExt cx="1104900" cy="543640"/>
              </a:xfrm>
            </p:grpSpPr>
            <p:cxnSp>
              <p:nvCxnSpPr>
                <p:cNvPr id="47" name="Straight Connector 46"/>
                <p:cNvCxnSpPr/>
                <p:nvPr/>
              </p:nvCxnSpPr>
              <p:spPr bwMode="auto">
                <a:xfrm>
                  <a:off x="5676900" y="1676400"/>
                  <a:ext cx="1104900" cy="1588"/>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8" name="Oval 47"/>
                <p:cNvSpPr/>
                <p:nvPr/>
              </p:nvSpPr>
              <p:spPr bwMode="auto">
                <a:xfrm>
                  <a:off x="5981700" y="1399460"/>
                  <a:ext cx="533400" cy="543640"/>
                </a:xfrm>
                <a:prstGeom prst="ellipse">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sp>
            <p:nvSpPr>
              <p:cNvPr id="46" name="Freeform 45"/>
              <p:cNvSpPr/>
              <p:nvPr/>
            </p:nvSpPr>
            <p:spPr bwMode="auto">
              <a:xfrm>
                <a:off x="6118718" y="2250917"/>
                <a:ext cx="282082" cy="246221"/>
              </a:xfrm>
              <a:custGeom>
                <a:avLst/>
                <a:gdLst>
                  <a:gd name="connsiteX0" fmla="*/ 0 w 533400"/>
                  <a:gd name="connsiteY0" fmla="*/ 269875 h 558800"/>
                  <a:gd name="connsiteX1" fmla="*/ 104775 w 533400"/>
                  <a:gd name="connsiteY1" fmla="*/ 41275 h 558800"/>
                  <a:gd name="connsiteX2" fmla="*/ 371475 w 533400"/>
                  <a:gd name="connsiteY2" fmla="*/ 517525 h 558800"/>
                  <a:gd name="connsiteX3" fmla="*/ 533400 w 533400"/>
                  <a:gd name="connsiteY3" fmla="*/ 288925 h 558800"/>
                </a:gdLst>
                <a:ahLst/>
                <a:cxnLst>
                  <a:cxn ang="0">
                    <a:pos x="connsiteX0" y="connsiteY0"/>
                  </a:cxn>
                  <a:cxn ang="0">
                    <a:pos x="connsiteX1" y="connsiteY1"/>
                  </a:cxn>
                  <a:cxn ang="0">
                    <a:pos x="connsiteX2" y="connsiteY2"/>
                  </a:cxn>
                  <a:cxn ang="0">
                    <a:pos x="connsiteX3" y="connsiteY3"/>
                  </a:cxn>
                </a:cxnLst>
                <a:rect l="l" t="t" r="r" b="b"/>
                <a:pathLst>
                  <a:path w="533400" h="558800">
                    <a:moveTo>
                      <a:pt x="0" y="269875"/>
                    </a:moveTo>
                    <a:cubicBezTo>
                      <a:pt x="21431" y="134937"/>
                      <a:pt x="42863" y="0"/>
                      <a:pt x="104775" y="41275"/>
                    </a:cubicBezTo>
                    <a:cubicBezTo>
                      <a:pt x="166687" y="82550"/>
                      <a:pt x="300038" y="476250"/>
                      <a:pt x="371475" y="517525"/>
                    </a:cubicBezTo>
                    <a:cubicBezTo>
                      <a:pt x="442912" y="558800"/>
                      <a:pt x="488156" y="423862"/>
                      <a:pt x="533400" y="288925"/>
                    </a:cubicBez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49" name="Group 48"/>
            <p:cNvGrpSpPr/>
            <p:nvPr/>
          </p:nvGrpSpPr>
          <p:grpSpPr>
            <a:xfrm>
              <a:off x="1164028" y="4762500"/>
              <a:ext cx="533401" cy="1219199"/>
              <a:chOff x="1828800" y="3429001"/>
              <a:chExt cx="533401" cy="1219199"/>
            </a:xfrm>
          </p:grpSpPr>
          <p:grpSp>
            <p:nvGrpSpPr>
              <p:cNvPr id="50" name="Group 68"/>
              <p:cNvGrpSpPr/>
              <p:nvPr/>
            </p:nvGrpSpPr>
            <p:grpSpPr>
              <a:xfrm>
                <a:off x="1828800" y="3429001"/>
                <a:ext cx="446088" cy="1219199"/>
                <a:chOff x="1828800" y="3429001"/>
                <a:chExt cx="446088" cy="1219199"/>
              </a:xfrm>
            </p:grpSpPr>
            <p:grpSp>
              <p:nvGrpSpPr>
                <p:cNvPr id="52" name="Group 14"/>
                <p:cNvGrpSpPr/>
                <p:nvPr/>
              </p:nvGrpSpPr>
              <p:grpSpPr>
                <a:xfrm>
                  <a:off x="1828800" y="3429001"/>
                  <a:ext cx="446088" cy="1219199"/>
                  <a:chOff x="1828800" y="3429001"/>
                  <a:chExt cx="446088" cy="1219199"/>
                </a:xfrm>
              </p:grpSpPr>
              <p:sp>
                <p:nvSpPr>
                  <p:cNvPr id="72" name="Rectangle 6"/>
                  <p:cNvSpPr/>
                  <p:nvPr/>
                </p:nvSpPr>
                <p:spPr bwMode="auto">
                  <a:xfrm>
                    <a:off x="1981200" y="3733800"/>
                    <a:ext cx="293688" cy="6096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cxnSp>
                <p:nvCxnSpPr>
                  <p:cNvPr id="73" name="Straight Connector 72"/>
                  <p:cNvCxnSpPr/>
                  <p:nvPr/>
                </p:nvCxnSpPr>
                <p:spPr bwMode="auto">
                  <a:xfrm rot="5400000" flipH="1" flipV="1">
                    <a:off x="1981201" y="3581400"/>
                    <a:ext cx="304800" cy="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74" name="Straight Connector 73"/>
                  <p:cNvCxnSpPr/>
                  <p:nvPr/>
                </p:nvCxnSpPr>
                <p:spPr bwMode="auto">
                  <a:xfrm rot="5400000" flipH="1" flipV="1">
                    <a:off x="1981200" y="4495799"/>
                    <a:ext cx="304800" cy="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rot="10800000" flipV="1">
                    <a:off x="1828800" y="3849687"/>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auto">
                  <a:xfrm rot="10800000" flipV="1">
                    <a:off x="1828800" y="39243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bwMode="auto">
                  <a:xfrm rot="10800000" flipV="1">
                    <a:off x="1828800" y="40005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bwMode="auto">
                  <a:xfrm rot="10800000" flipV="1">
                    <a:off x="1828800" y="4076698"/>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auto">
                  <a:xfrm rot="10800000" flipV="1">
                    <a:off x="1828800" y="41529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bwMode="auto">
                  <a:xfrm rot="10800000" flipV="1">
                    <a:off x="1828800" y="4229098"/>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3" name="Group 53"/>
                <p:cNvGrpSpPr/>
                <p:nvPr/>
              </p:nvGrpSpPr>
              <p:grpSpPr>
                <a:xfrm>
                  <a:off x="2057402" y="3805243"/>
                  <a:ext cx="152400" cy="468816"/>
                  <a:chOff x="3733800" y="2666999"/>
                  <a:chExt cx="152400" cy="1219208"/>
                </a:xfrm>
              </p:grpSpPr>
              <p:cxnSp>
                <p:nvCxnSpPr>
                  <p:cNvPr id="56" name="Straight Connector 55"/>
                  <p:cNvCxnSpPr/>
                  <p:nvPr/>
                </p:nvCxnSpPr>
                <p:spPr bwMode="auto">
                  <a:xfrm>
                    <a:off x="3733800" y="2666999"/>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57" name="Straight Connector 38"/>
                  <p:cNvCxnSpPr/>
                  <p:nvPr/>
                </p:nvCxnSpPr>
                <p:spPr bwMode="auto">
                  <a:xfrm flipH="1">
                    <a:off x="3733800" y="2743200"/>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58" name="Straight Connector 39"/>
                  <p:cNvCxnSpPr/>
                  <p:nvPr/>
                </p:nvCxnSpPr>
                <p:spPr bwMode="auto">
                  <a:xfrm>
                    <a:off x="3733800" y="2819400"/>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flipH="1">
                    <a:off x="3733800" y="2895601"/>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a:off x="3733800" y="2971801"/>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flipH="1">
                    <a:off x="3733800" y="3048002"/>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a:off x="3733800" y="3124202"/>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H="1">
                    <a:off x="3733800" y="3200403"/>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a:off x="3733800" y="3276603"/>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flipH="1">
                    <a:off x="3733800" y="3352804"/>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6" name="Straight Connector 65"/>
                  <p:cNvCxnSpPr/>
                  <p:nvPr/>
                </p:nvCxnSpPr>
                <p:spPr bwMode="auto">
                  <a:xfrm>
                    <a:off x="3733800" y="3429004"/>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3733800" y="3505205"/>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3733800" y="3581405"/>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flipH="1">
                    <a:off x="3733800" y="3657606"/>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70" name="Straight Connector 69"/>
                  <p:cNvCxnSpPr/>
                  <p:nvPr/>
                </p:nvCxnSpPr>
                <p:spPr bwMode="auto">
                  <a:xfrm>
                    <a:off x="3733800" y="3733806"/>
                    <a:ext cx="152400" cy="7620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H="1">
                    <a:off x="3733800" y="3810007"/>
                    <a:ext cx="152400" cy="76200"/>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grpSp>
            <p:cxnSp>
              <p:nvCxnSpPr>
                <p:cNvPr id="54" name="Straight Connector 59"/>
                <p:cNvCxnSpPr/>
                <p:nvPr/>
              </p:nvCxnSpPr>
              <p:spPr bwMode="auto">
                <a:xfrm rot="5400000" flipH="1" flipV="1">
                  <a:off x="2062564" y="3734196"/>
                  <a:ext cx="71434" cy="70642"/>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rot="5400000" flipH="1">
                  <a:off x="2063600" y="4273400"/>
                  <a:ext cx="69355" cy="70642"/>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grpSp>
          <p:cxnSp>
            <p:nvCxnSpPr>
              <p:cNvPr id="51" name="Straight Arrow Connector 50"/>
              <p:cNvCxnSpPr/>
              <p:nvPr/>
            </p:nvCxnSpPr>
            <p:spPr bwMode="auto">
              <a:xfrm rot="5400000" flipH="1" flipV="1">
                <a:off x="1847852" y="3829052"/>
                <a:ext cx="609597" cy="419100"/>
              </a:xfrm>
              <a:prstGeom prst="straightConnector1">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triangle" w="med" len="med"/>
              </a:ln>
              <a:effectLst/>
            </p:spPr>
          </p:cxnSp>
        </p:grpSp>
        <p:grpSp>
          <p:nvGrpSpPr>
            <p:cNvPr id="81" name="Group 109"/>
            <p:cNvGrpSpPr/>
            <p:nvPr/>
          </p:nvGrpSpPr>
          <p:grpSpPr>
            <a:xfrm>
              <a:off x="3413910" y="4734249"/>
              <a:ext cx="514353" cy="1219199"/>
              <a:chOff x="4724400" y="3031454"/>
              <a:chExt cx="514353" cy="1219199"/>
            </a:xfrm>
          </p:grpSpPr>
          <p:grpSp>
            <p:nvGrpSpPr>
              <p:cNvPr id="82" name="Group 14"/>
              <p:cNvGrpSpPr/>
              <p:nvPr/>
            </p:nvGrpSpPr>
            <p:grpSpPr>
              <a:xfrm>
                <a:off x="4724400" y="3031454"/>
                <a:ext cx="446088" cy="1219199"/>
                <a:chOff x="1828800" y="3429001"/>
                <a:chExt cx="446088" cy="1219199"/>
              </a:xfrm>
            </p:grpSpPr>
            <p:sp>
              <p:nvSpPr>
                <p:cNvPr id="85" name="Rectangle 84"/>
                <p:cNvSpPr/>
                <p:nvPr/>
              </p:nvSpPr>
              <p:spPr bwMode="auto">
                <a:xfrm>
                  <a:off x="1981200" y="3733800"/>
                  <a:ext cx="293688" cy="6096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cxnSp>
              <p:nvCxnSpPr>
                <p:cNvPr id="86" name="Straight Connector 85"/>
                <p:cNvCxnSpPr/>
                <p:nvPr/>
              </p:nvCxnSpPr>
              <p:spPr bwMode="auto">
                <a:xfrm rot="5400000" flipH="1" flipV="1">
                  <a:off x="1981201" y="3581400"/>
                  <a:ext cx="304800" cy="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rot="5400000" flipH="1" flipV="1">
                  <a:off x="1981200" y="4495799"/>
                  <a:ext cx="304800" cy="1"/>
                </a:xfrm>
                <a:prstGeom prst="line">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rot="10800000" flipV="1">
                  <a:off x="1828800" y="3849687"/>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bwMode="auto">
                <a:xfrm rot="10800000" flipV="1">
                  <a:off x="1828800" y="39243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bwMode="auto">
                <a:xfrm rot="10800000" flipV="1">
                  <a:off x="1828800" y="40005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10800000" flipV="1">
                  <a:off x="1828800" y="4076698"/>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rot="10800000" flipV="1">
                  <a:off x="1828800" y="4152900"/>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0800000" flipV="1">
                  <a:off x="1828800" y="4229098"/>
                  <a:ext cx="152400" cy="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3" name="Straight Arrow Connector 82"/>
              <p:cNvCxnSpPr/>
              <p:nvPr/>
            </p:nvCxnSpPr>
            <p:spPr bwMode="auto">
              <a:xfrm rot="5400000" flipH="1" flipV="1">
                <a:off x="4724404" y="3437389"/>
                <a:ext cx="609597" cy="419100"/>
              </a:xfrm>
              <a:prstGeom prst="straightConnector1">
                <a:avLst/>
              </a:prstGeom>
              <a:gradFill rotWithShape="1">
                <a:gsLst>
                  <a:gs pos="0">
                    <a:schemeClr val="accent1"/>
                  </a:gs>
                  <a:gs pos="100000">
                    <a:schemeClr val="bg1"/>
                  </a:gs>
                </a:gsLst>
                <a:lin ang="18900000" scaled="1"/>
              </a:gradFill>
              <a:ln w="9525" cap="flat" cmpd="sng" algn="ctr">
                <a:solidFill>
                  <a:schemeClr val="tx1"/>
                </a:solidFill>
                <a:prstDash val="solid"/>
                <a:round/>
                <a:headEnd type="none" w="med" len="med"/>
                <a:tailEnd type="triangle" w="med" len="med"/>
              </a:ln>
              <a:effectLst/>
            </p:spPr>
          </p:cxnSp>
          <p:sp>
            <p:nvSpPr>
              <p:cNvPr id="84" name="Donut 83"/>
              <p:cNvSpPr/>
              <p:nvPr/>
            </p:nvSpPr>
            <p:spPr bwMode="auto">
              <a:xfrm>
                <a:off x="4876800" y="3500434"/>
                <a:ext cx="304800" cy="304801"/>
              </a:xfrm>
              <a:prstGeom prst="donu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grpSp>
        <p:grpSp>
          <p:nvGrpSpPr>
            <p:cNvPr id="94" name="Group 93"/>
            <p:cNvGrpSpPr/>
            <p:nvPr/>
          </p:nvGrpSpPr>
          <p:grpSpPr>
            <a:xfrm>
              <a:off x="5334000" y="5181600"/>
              <a:ext cx="1219200" cy="533400"/>
              <a:chOff x="5600700" y="3009900"/>
              <a:chExt cx="1219200" cy="533400"/>
            </a:xfrm>
          </p:grpSpPr>
          <p:grpSp>
            <p:nvGrpSpPr>
              <p:cNvPr id="95" name="Group 120"/>
              <p:cNvGrpSpPr/>
              <p:nvPr/>
            </p:nvGrpSpPr>
            <p:grpSpPr>
              <a:xfrm>
                <a:off x="5600700" y="3009900"/>
                <a:ext cx="1219200" cy="533400"/>
                <a:chOff x="3276600" y="2057400"/>
                <a:chExt cx="1219200" cy="533400"/>
              </a:xfrm>
            </p:grpSpPr>
            <p:cxnSp>
              <p:nvCxnSpPr>
                <p:cNvPr id="102" name="Straight Connector 121"/>
                <p:cNvCxnSpPr/>
                <p:nvPr/>
              </p:nvCxnSpPr>
              <p:spPr bwMode="auto">
                <a:xfrm>
                  <a:off x="3276600" y="2324100"/>
                  <a:ext cx="1219200" cy="1482"/>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3" name="Rounded Rectangle 102"/>
                <p:cNvSpPr/>
                <p:nvPr/>
              </p:nvSpPr>
              <p:spPr bwMode="auto">
                <a:xfrm>
                  <a:off x="3581400" y="2057400"/>
                  <a:ext cx="609600" cy="533400"/>
                </a:xfrm>
                <a:prstGeom prst="roundRect">
                  <a:avLst/>
                </a:prstGeom>
                <a:solidFill>
                  <a:schemeClr val="bg1"/>
                </a:solid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96" name="Group 133"/>
              <p:cNvGrpSpPr/>
              <p:nvPr/>
            </p:nvGrpSpPr>
            <p:grpSpPr>
              <a:xfrm>
                <a:off x="6023547" y="3068532"/>
                <a:ext cx="378031" cy="419100"/>
                <a:chOff x="6059881" y="3771900"/>
                <a:chExt cx="456160" cy="459475"/>
              </a:xfrm>
            </p:grpSpPr>
            <p:grpSp>
              <p:nvGrpSpPr>
                <p:cNvPr id="97" name="Group 129"/>
                <p:cNvGrpSpPr/>
                <p:nvPr/>
              </p:nvGrpSpPr>
              <p:grpSpPr>
                <a:xfrm>
                  <a:off x="6059881" y="3771900"/>
                  <a:ext cx="456160" cy="459475"/>
                  <a:chOff x="6059021" y="3772694"/>
                  <a:chExt cx="570379" cy="458682"/>
                </a:xfrm>
              </p:grpSpPr>
              <p:cxnSp>
                <p:nvCxnSpPr>
                  <p:cNvPr id="100" name="Straight Arrow Connector 99"/>
                  <p:cNvCxnSpPr/>
                  <p:nvPr/>
                </p:nvCxnSpPr>
                <p:spPr bwMode="auto">
                  <a:xfrm rot="5400000" flipH="1" flipV="1">
                    <a:off x="5830474" y="4001241"/>
                    <a:ext cx="458682" cy="1588"/>
                  </a:xfrm>
                  <a:prstGeom prst="straightConnector1">
                    <a:avLst/>
                  </a:prstGeom>
                  <a:no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1" name="Straight Arrow Connector 100"/>
                  <p:cNvCxnSpPr/>
                  <p:nvPr/>
                </p:nvCxnSpPr>
                <p:spPr bwMode="auto">
                  <a:xfrm>
                    <a:off x="6059021" y="4225705"/>
                    <a:ext cx="570379" cy="1588"/>
                  </a:xfrm>
                  <a:prstGeom prst="straightConnector1">
                    <a:avLst/>
                  </a:prstGeom>
                  <a:noFill/>
                  <a:ln w="19050" cap="flat" cmpd="sng" algn="ctr">
                    <a:solidFill>
                      <a:srgbClr val="80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cxnSp>
              <p:nvCxnSpPr>
                <p:cNvPr id="98" name="Straight Connector 97"/>
                <p:cNvCxnSpPr/>
                <p:nvPr/>
              </p:nvCxnSpPr>
              <p:spPr bwMode="auto">
                <a:xfrm flipV="1">
                  <a:off x="6060291" y="3771900"/>
                  <a:ext cx="454809" cy="453794"/>
                </a:xfrm>
                <a:prstGeom prst="line">
                  <a:avLst/>
                </a:prstGeom>
                <a:noFill/>
                <a:ln w="19050" cap="flat" cmpd="sng" algn="ctr">
                  <a:solidFill>
                    <a:srgbClr val="3399FF"/>
                  </a:solidFill>
                  <a:prstDash val="dash"/>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99" name="Freeform 98"/>
                <p:cNvSpPr/>
                <p:nvPr/>
              </p:nvSpPr>
              <p:spPr bwMode="auto">
                <a:xfrm>
                  <a:off x="6076950" y="3983038"/>
                  <a:ext cx="438150" cy="236537"/>
                </a:xfrm>
                <a:custGeom>
                  <a:avLst/>
                  <a:gdLst>
                    <a:gd name="connsiteX0" fmla="*/ 0 w 438150"/>
                    <a:gd name="connsiteY0" fmla="*/ 236537 h 236537"/>
                    <a:gd name="connsiteX1" fmla="*/ 180975 w 438150"/>
                    <a:gd name="connsiteY1" fmla="*/ 65087 h 236537"/>
                    <a:gd name="connsiteX2" fmla="*/ 352425 w 438150"/>
                    <a:gd name="connsiteY2" fmla="*/ 7937 h 236537"/>
                    <a:gd name="connsiteX3" fmla="*/ 438150 w 438150"/>
                    <a:gd name="connsiteY3" fmla="*/ 17462 h 236537"/>
                  </a:gdLst>
                  <a:ahLst/>
                  <a:cxnLst>
                    <a:cxn ang="0">
                      <a:pos x="connsiteX0" y="connsiteY0"/>
                    </a:cxn>
                    <a:cxn ang="0">
                      <a:pos x="connsiteX1" y="connsiteY1"/>
                    </a:cxn>
                    <a:cxn ang="0">
                      <a:pos x="connsiteX2" y="connsiteY2"/>
                    </a:cxn>
                    <a:cxn ang="0">
                      <a:pos x="connsiteX3" y="connsiteY3"/>
                    </a:cxn>
                  </a:cxnLst>
                  <a:rect l="l" t="t" r="r" b="b"/>
                  <a:pathLst>
                    <a:path w="438150" h="236537">
                      <a:moveTo>
                        <a:pt x="0" y="236537"/>
                      </a:moveTo>
                      <a:cubicBezTo>
                        <a:pt x="61118" y="169862"/>
                        <a:pt x="122237" y="103187"/>
                        <a:pt x="180975" y="65087"/>
                      </a:cubicBezTo>
                      <a:cubicBezTo>
                        <a:pt x="239713" y="26987"/>
                        <a:pt x="309563" y="15874"/>
                        <a:pt x="352425" y="7937"/>
                      </a:cubicBezTo>
                      <a:cubicBezTo>
                        <a:pt x="395287" y="0"/>
                        <a:pt x="416718" y="8731"/>
                        <a:pt x="438150" y="17462"/>
                      </a:cubicBezTo>
                    </a:path>
                  </a:pathLst>
                </a:custGeom>
                <a:noFill/>
                <a:ln w="19050" cap="flat" cmpd="sng" algn="ctr">
                  <a:solidFill>
                    <a:srgbClr val="3399FF"/>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grpSp>
          <p:nvGrpSpPr>
            <p:cNvPr id="104" name="Group 103"/>
            <p:cNvGrpSpPr/>
            <p:nvPr/>
          </p:nvGrpSpPr>
          <p:grpSpPr>
            <a:xfrm>
              <a:off x="7467600" y="4835723"/>
              <a:ext cx="1447799" cy="622459"/>
              <a:chOff x="5562600" y="4101941"/>
              <a:chExt cx="1447799" cy="622459"/>
            </a:xfrm>
          </p:grpSpPr>
          <p:sp>
            <p:nvSpPr>
              <p:cNvPr id="105" name="Cube 104"/>
              <p:cNvSpPr/>
              <p:nvPr/>
            </p:nvSpPr>
            <p:spPr bwMode="auto">
              <a:xfrm>
                <a:off x="5562600" y="4101941"/>
                <a:ext cx="1447799" cy="622459"/>
              </a:xfrm>
              <a:prstGeom prst="cube">
                <a:avLst>
                  <a:gd name="adj" fmla="val 74521"/>
                </a:avLst>
              </a:prstGeom>
              <a:solidFill>
                <a:schemeClr val="bg1">
                  <a:lumMod val="85000"/>
                </a:schemeClr>
              </a:solidFill>
              <a:ln w="19050" cap="flat" cmpd="sng" algn="ctr">
                <a:solidFill>
                  <a:schemeClr val="bg1">
                    <a:lumMod val="75000"/>
                  </a:schemeClr>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06" name="Cube 105"/>
              <p:cNvSpPr/>
              <p:nvPr/>
            </p:nvSpPr>
            <p:spPr bwMode="auto">
              <a:xfrm>
                <a:off x="5886450" y="4297242"/>
                <a:ext cx="438150" cy="46158"/>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07" name="Cube 106"/>
              <p:cNvSpPr/>
              <p:nvPr/>
            </p:nvSpPr>
            <p:spPr bwMode="auto">
              <a:xfrm>
                <a:off x="6191250" y="4230582"/>
                <a:ext cx="438150" cy="150918"/>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sp>
          <p:nvSpPr>
            <p:cNvPr id="151" name="TextBox 150"/>
            <p:cNvSpPr txBox="1"/>
            <p:nvPr/>
          </p:nvSpPr>
          <p:spPr>
            <a:xfrm>
              <a:off x="685211" y="1371600"/>
              <a:ext cx="1533177" cy="307777"/>
            </a:xfrm>
            <a:prstGeom prst="rect">
              <a:avLst/>
            </a:prstGeom>
            <a:noFill/>
          </p:spPr>
          <p:txBody>
            <a:bodyPr wrap="none" rtlCol="0">
              <a:spAutoFit/>
            </a:bodyPr>
            <a:lstStyle/>
            <a:p>
              <a:r>
                <a:rPr lang="en-US" sz="1400" b="0" dirty="0" smtClean="0">
                  <a:latin typeface="Arial Narrow" pitchFamily="34" charset="0"/>
                </a:rPr>
                <a:t>Power Amplifier (PA)</a:t>
              </a:r>
              <a:endParaRPr lang="en-US" sz="1400" b="0" dirty="0">
                <a:latin typeface="Arial Narrow" pitchFamily="34" charset="0"/>
              </a:endParaRPr>
            </a:p>
          </p:txBody>
        </p:sp>
        <p:sp>
          <p:nvSpPr>
            <p:cNvPr id="152" name="TextBox 151"/>
            <p:cNvSpPr txBox="1"/>
            <p:nvPr/>
          </p:nvSpPr>
          <p:spPr>
            <a:xfrm>
              <a:off x="535379" y="2438400"/>
              <a:ext cx="1903021" cy="307777"/>
            </a:xfrm>
            <a:prstGeom prst="rect">
              <a:avLst/>
            </a:prstGeom>
            <a:noFill/>
          </p:spPr>
          <p:txBody>
            <a:bodyPr wrap="none" rtlCol="0">
              <a:spAutoFit/>
            </a:bodyPr>
            <a:lstStyle/>
            <a:p>
              <a:r>
                <a:rPr lang="en-US" sz="1400" b="0" dirty="0" smtClean="0">
                  <a:latin typeface="Arial Narrow" pitchFamily="34" charset="0"/>
                </a:rPr>
                <a:t>Low Noise Amplifier (LNA)</a:t>
              </a:r>
              <a:endParaRPr lang="en-US" sz="1400" b="0" dirty="0">
                <a:latin typeface="Arial Narrow" pitchFamily="34" charset="0"/>
              </a:endParaRPr>
            </a:p>
          </p:txBody>
        </p:sp>
        <p:sp>
          <p:nvSpPr>
            <p:cNvPr id="153" name="TextBox 152"/>
            <p:cNvSpPr txBox="1"/>
            <p:nvPr/>
          </p:nvSpPr>
          <p:spPr>
            <a:xfrm>
              <a:off x="721152" y="3319046"/>
              <a:ext cx="1428596" cy="307777"/>
            </a:xfrm>
            <a:prstGeom prst="rect">
              <a:avLst/>
            </a:prstGeom>
            <a:noFill/>
          </p:spPr>
          <p:txBody>
            <a:bodyPr wrap="none" rtlCol="0">
              <a:spAutoFit/>
            </a:bodyPr>
            <a:lstStyle/>
            <a:p>
              <a:r>
                <a:rPr lang="en-US" sz="1400" b="0" dirty="0" smtClean="0">
                  <a:latin typeface="Arial Narrow" pitchFamily="34" charset="0"/>
                </a:rPr>
                <a:t>T/R Switch (SPDT)</a:t>
              </a:r>
              <a:endParaRPr lang="en-US" sz="1400" b="0" dirty="0">
                <a:latin typeface="Arial Narrow" pitchFamily="34" charset="0"/>
              </a:endParaRPr>
            </a:p>
          </p:txBody>
        </p:sp>
        <p:sp>
          <p:nvSpPr>
            <p:cNvPr id="154" name="TextBox 153"/>
            <p:cNvSpPr txBox="1"/>
            <p:nvPr/>
          </p:nvSpPr>
          <p:spPr>
            <a:xfrm>
              <a:off x="1068779" y="4462046"/>
              <a:ext cx="814647" cy="307777"/>
            </a:xfrm>
            <a:prstGeom prst="rect">
              <a:avLst/>
            </a:prstGeom>
            <a:noFill/>
          </p:spPr>
          <p:txBody>
            <a:bodyPr wrap="none" rtlCol="0">
              <a:spAutoFit/>
            </a:bodyPr>
            <a:lstStyle/>
            <a:p>
              <a:r>
                <a:rPr lang="en-US" sz="1400" b="0" dirty="0" smtClean="0">
                  <a:latin typeface="Arial Narrow" pitchFamily="34" charset="0"/>
                </a:rPr>
                <a:t>Circulator</a:t>
              </a:r>
              <a:endParaRPr lang="en-US" sz="1400" b="0" dirty="0">
                <a:latin typeface="Arial Narrow" pitchFamily="34" charset="0"/>
              </a:endParaRPr>
            </a:p>
          </p:txBody>
        </p:sp>
        <p:grpSp>
          <p:nvGrpSpPr>
            <p:cNvPr id="176" name="Group 175"/>
            <p:cNvGrpSpPr/>
            <p:nvPr/>
          </p:nvGrpSpPr>
          <p:grpSpPr>
            <a:xfrm>
              <a:off x="6819900" y="2854523"/>
              <a:ext cx="2667001" cy="1565077"/>
              <a:chOff x="6819900" y="2743200"/>
              <a:chExt cx="2667001" cy="1565077"/>
            </a:xfrm>
          </p:grpSpPr>
          <p:grpSp>
            <p:nvGrpSpPr>
              <p:cNvPr id="175" name="Group 174"/>
              <p:cNvGrpSpPr/>
              <p:nvPr/>
            </p:nvGrpSpPr>
            <p:grpSpPr>
              <a:xfrm>
                <a:off x="6819900" y="2743200"/>
                <a:ext cx="2667001" cy="1151096"/>
                <a:chOff x="4305300" y="4762500"/>
                <a:chExt cx="2667001" cy="1151096"/>
              </a:xfrm>
            </p:grpSpPr>
            <p:sp>
              <p:nvSpPr>
                <p:cNvPr id="109" name="Cube 108"/>
                <p:cNvSpPr/>
                <p:nvPr/>
              </p:nvSpPr>
              <p:spPr bwMode="auto">
                <a:xfrm>
                  <a:off x="4305300" y="4762500"/>
                  <a:ext cx="2667001" cy="1151096"/>
                </a:xfrm>
                <a:prstGeom prst="cube">
                  <a:avLst>
                    <a:gd name="adj" fmla="val 79633"/>
                  </a:avLst>
                </a:prstGeom>
                <a:solidFill>
                  <a:schemeClr val="bg1">
                    <a:lumMod val="85000"/>
                  </a:schemeClr>
                </a:solidFill>
                <a:ln w="19050" cap="flat" cmpd="sng" algn="ctr">
                  <a:solidFill>
                    <a:schemeClr val="bg1">
                      <a:lumMod val="75000"/>
                    </a:schemeClr>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nvGrpSpPr>
                <p:cNvPr id="110" name="Group 158"/>
                <p:cNvGrpSpPr/>
                <p:nvPr/>
              </p:nvGrpSpPr>
              <p:grpSpPr>
                <a:xfrm>
                  <a:off x="4610100" y="4854444"/>
                  <a:ext cx="1981200" cy="709206"/>
                  <a:chOff x="5273182" y="5081994"/>
                  <a:chExt cx="1981200" cy="709206"/>
                </a:xfrm>
              </p:grpSpPr>
              <p:sp>
                <p:nvSpPr>
                  <p:cNvPr id="135" name="Cube 134"/>
                  <p:cNvSpPr/>
                  <p:nvPr/>
                </p:nvSpPr>
                <p:spPr bwMode="auto">
                  <a:xfrm flipH="1" flipV="1">
                    <a:off x="5867401" y="5081994"/>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36" name="Cube 135"/>
                  <p:cNvSpPr/>
                  <p:nvPr/>
                </p:nvSpPr>
                <p:spPr bwMode="auto">
                  <a:xfrm flipH="1" flipV="1">
                    <a:off x="6225683" y="5095551"/>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37" name="Cube 136"/>
                  <p:cNvSpPr/>
                  <p:nvPr/>
                </p:nvSpPr>
                <p:spPr bwMode="auto">
                  <a:xfrm flipH="1" flipV="1">
                    <a:off x="6568583" y="5105400"/>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38" name="Cube 137"/>
                  <p:cNvSpPr/>
                  <p:nvPr/>
                </p:nvSpPr>
                <p:spPr bwMode="auto">
                  <a:xfrm flipH="1" flipV="1">
                    <a:off x="6911483" y="5095551"/>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39" name="Cube 138"/>
                  <p:cNvSpPr/>
                  <p:nvPr/>
                </p:nvSpPr>
                <p:spPr bwMode="auto">
                  <a:xfrm flipH="1" flipV="1">
                    <a:off x="5676901" y="5262645"/>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0" name="Cube 139"/>
                  <p:cNvSpPr/>
                  <p:nvPr/>
                </p:nvSpPr>
                <p:spPr bwMode="auto">
                  <a:xfrm flipH="1" flipV="1">
                    <a:off x="6035183" y="5276202"/>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1" name="Cube 140"/>
                  <p:cNvSpPr/>
                  <p:nvPr/>
                </p:nvSpPr>
                <p:spPr bwMode="auto">
                  <a:xfrm flipH="1" flipV="1">
                    <a:off x="6378083" y="5286051"/>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2" name="Cube 141"/>
                  <p:cNvSpPr/>
                  <p:nvPr/>
                </p:nvSpPr>
                <p:spPr bwMode="auto">
                  <a:xfrm flipH="1" flipV="1">
                    <a:off x="6720983" y="5276202"/>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3" name="Cube 142"/>
                  <p:cNvSpPr/>
                  <p:nvPr/>
                </p:nvSpPr>
                <p:spPr bwMode="auto">
                  <a:xfrm flipH="1" flipV="1">
                    <a:off x="5471020" y="5462994"/>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4" name="Cube 143"/>
                  <p:cNvSpPr/>
                  <p:nvPr/>
                </p:nvSpPr>
                <p:spPr bwMode="auto">
                  <a:xfrm flipH="1" flipV="1">
                    <a:off x="5829302" y="5476551"/>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5" name="Cube 144"/>
                  <p:cNvSpPr/>
                  <p:nvPr/>
                </p:nvSpPr>
                <p:spPr bwMode="auto">
                  <a:xfrm flipH="1" flipV="1">
                    <a:off x="6172202" y="5486400"/>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6" name="Cube 145"/>
                  <p:cNvSpPr/>
                  <p:nvPr/>
                </p:nvSpPr>
                <p:spPr bwMode="auto">
                  <a:xfrm flipH="1" flipV="1">
                    <a:off x="6492382" y="5476551"/>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7" name="Cube 146"/>
                  <p:cNvSpPr/>
                  <p:nvPr/>
                </p:nvSpPr>
                <p:spPr bwMode="auto">
                  <a:xfrm flipH="1" flipV="1">
                    <a:off x="5273182" y="5643645"/>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8" name="Cube 147"/>
                  <p:cNvSpPr/>
                  <p:nvPr/>
                </p:nvSpPr>
                <p:spPr bwMode="auto">
                  <a:xfrm flipH="1" flipV="1">
                    <a:off x="5631464" y="5657202"/>
                    <a:ext cx="342899" cy="124149"/>
                  </a:xfrm>
                  <a:prstGeom prst="cube">
                    <a:avLst>
                      <a:gd name="adj" fmla="val 99351"/>
                    </a:avLst>
                  </a:prstGeom>
                  <a:gradFill>
                    <a:gsLst>
                      <a:gs pos="0">
                        <a:srgbClr val="FF0000"/>
                      </a:gs>
                      <a:gs pos="80000">
                        <a:srgbClr val="FFC000"/>
                      </a:gs>
                      <a:gs pos="100000">
                        <a:schemeClr val="accent6">
                          <a:shade val="94000"/>
                          <a:satMod val="135000"/>
                        </a:schemeClr>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49" name="Cube 148"/>
                  <p:cNvSpPr/>
                  <p:nvPr/>
                </p:nvSpPr>
                <p:spPr bwMode="auto">
                  <a:xfrm flipH="1" flipV="1">
                    <a:off x="5974364" y="5667051"/>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50" name="Cube 149"/>
                  <p:cNvSpPr/>
                  <p:nvPr/>
                </p:nvSpPr>
                <p:spPr bwMode="auto">
                  <a:xfrm flipH="1" flipV="1">
                    <a:off x="6301882" y="5657202"/>
                    <a:ext cx="342899" cy="124149"/>
                  </a:xfrm>
                  <a:prstGeom prst="cube">
                    <a:avLst>
                      <a:gd name="adj" fmla="val 99351"/>
                    </a:avLst>
                  </a:prstGeom>
                  <a:gradFill>
                    <a:gsLst>
                      <a:gs pos="0">
                        <a:srgbClr val="FF0000"/>
                      </a:gs>
                      <a:gs pos="80000">
                        <a:srgbClr val="FFC000"/>
                      </a:gs>
                      <a:gs pos="100000">
                        <a:srgbClr val="FFFF00"/>
                      </a:gs>
                    </a:gsLst>
                  </a:gradFill>
                  <a:ln>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grpSp>
              <p:nvGrpSpPr>
                <p:cNvPr id="111" name="Group 174"/>
                <p:cNvGrpSpPr/>
                <p:nvPr/>
              </p:nvGrpSpPr>
              <p:grpSpPr>
                <a:xfrm>
                  <a:off x="5948121" y="4992151"/>
                  <a:ext cx="452679" cy="247247"/>
                  <a:chOff x="6591300" y="5210901"/>
                  <a:chExt cx="452679" cy="247247"/>
                </a:xfrm>
              </p:grpSpPr>
              <p:cxnSp>
                <p:nvCxnSpPr>
                  <p:cNvPr id="130" name="Straight Connector 129"/>
                  <p:cNvCxnSpPr>
                    <a:stCxn id="138" idx="0"/>
                    <a:endCxn id="142" idx="1"/>
                  </p:cNvCxnSpPr>
                  <p:nvPr/>
                </p:nvCxnSpPr>
                <p:spPr bwMode="auto">
                  <a:xfrm rot="5400000">
                    <a:off x="6981747" y="5205976"/>
                    <a:ext cx="57308" cy="67157"/>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1" name="Straight Connector 130"/>
                  <p:cNvCxnSpPr/>
                  <p:nvPr/>
                </p:nvCxnSpPr>
                <p:spPr bwMode="auto">
                  <a:xfrm rot="5400000">
                    <a:off x="6588534" y="5232315"/>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2" name="Straight Connector 131"/>
                  <p:cNvCxnSpPr/>
                  <p:nvPr/>
                </p:nvCxnSpPr>
                <p:spPr bwMode="auto">
                  <a:xfrm flipV="1">
                    <a:off x="6624878" y="5257801"/>
                    <a:ext cx="291124" cy="4844"/>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3" name="Straight Connector 132"/>
                  <p:cNvCxnSpPr/>
                  <p:nvPr/>
                </p:nvCxnSpPr>
                <p:spPr bwMode="auto">
                  <a:xfrm rot="5400000" flipH="1" flipV="1">
                    <a:off x="6610994" y="5266841"/>
                    <a:ext cx="184693" cy="15692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4" name="Straight Connector 133"/>
                  <p:cNvCxnSpPr/>
                  <p:nvPr/>
                </p:nvCxnSpPr>
                <p:spPr bwMode="auto">
                  <a:xfrm>
                    <a:off x="6643076" y="5437647"/>
                    <a:ext cx="382704" cy="2050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12" name="Group 175"/>
                <p:cNvGrpSpPr/>
                <p:nvPr/>
              </p:nvGrpSpPr>
              <p:grpSpPr>
                <a:xfrm>
                  <a:off x="5257800" y="4980450"/>
                  <a:ext cx="434480" cy="238448"/>
                  <a:chOff x="6591300" y="5219700"/>
                  <a:chExt cx="434480" cy="238448"/>
                </a:xfrm>
              </p:grpSpPr>
              <p:cxnSp>
                <p:nvCxnSpPr>
                  <p:cNvPr id="125" name="Straight Connector 124"/>
                  <p:cNvCxnSpPr/>
                  <p:nvPr/>
                </p:nvCxnSpPr>
                <p:spPr bwMode="auto">
                  <a:xfrm rot="5400000">
                    <a:off x="6913236" y="5222466"/>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rot="5400000">
                    <a:off x="6588534" y="5232315"/>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flipV="1">
                    <a:off x="6624878" y="5257801"/>
                    <a:ext cx="291124" cy="4844"/>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8" name="Straight Connector 127"/>
                  <p:cNvCxnSpPr/>
                  <p:nvPr/>
                </p:nvCxnSpPr>
                <p:spPr bwMode="auto">
                  <a:xfrm rot="5400000" flipH="1" flipV="1">
                    <a:off x="6610994" y="5266841"/>
                    <a:ext cx="184693" cy="15692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9" name="Straight Connector 128"/>
                  <p:cNvCxnSpPr/>
                  <p:nvPr/>
                </p:nvCxnSpPr>
                <p:spPr bwMode="auto">
                  <a:xfrm>
                    <a:off x="6643076" y="5437647"/>
                    <a:ext cx="382704" cy="2050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13" name="Group 181"/>
                <p:cNvGrpSpPr/>
                <p:nvPr/>
              </p:nvGrpSpPr>
              <p:grpSpPr>
                <a:xfrm>
                  <a:off x="4876800" y="5359593"/>
                  <a:ext cx="434480" cy="238448"/>
                  <a:chOff x="6591300" y="5219700"/>
                  <a:chExt cx="434480" cy="238448"/>
                </a:xfrm>
              </p:grpSpPr>
              <p:cxnSp>
                <p:nvCxnSpPr>
                  <p:cNvPr id="120" name="Straight Connector 119"/>
                  <p:cNvCxnSpPr/>
                  <p:nvPr/>
                </p:nvCxnSpPr>
                <p:spPr bwMode="auto">
                  <a:xfrm rot="5400000">
                    <a:off x="6913236" y="5222466"/>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1" name="Straight Connector 120"/>
                  <p:cNvCxnSpPr/>
                  <p:nvPr/>
                </p:nvCxnSpPr>
                <p:spPr bwMode="auto">
                  <a:xfrm rot="5400000">
                    <a:off x="6588534" y="5232315"/>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flipV="1">
                    <a:off x="6624878" y="5257801"/>
                    <a:ext cx="291124" cy="4844"/>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rot="5400000" flipH="1" flipV="1">
                    <a:off x="6610994" y="5266841"/>
                    <a:ext cx="184693" cy="15692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4" name="Straight Connector 123"/>
                  <p:cNvCxnSpPr/>
                  <p:nvPr/>
                </p:nvCxnSpPr>
                <p:spPr bwMode="auto">
                  <a:xfrm>
                    <a:off x="6643076" y="5437647"/>
                    <a:ext cx="382704" cy="2050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14" name="Group 187"/>
                <p:cNvGrpSpPr/>
                <p:nvPr/>
              </p:nvGrpSpPr>
              <p:grpSpPr>
                <a:xfrm>
                  <a:off x="5524500" y="5373150"/>
                  <a:ext cx="434480" cy="238448"/>
                  <a:chOff x="6591300" y="5219700"/>
                  <a:chExt cx="434480" cy="238448"/>
                </a:xfrm>
              </p:grpSpPr>
              <p:cxnSp>
                <p:nvCxnSpPr>
                  <p:cNvPr id="115" name="Straight Connector 114"/>
                  <p:cNvCxnSpPr/>
                  <p:nvPr/>
                </p:nvCxnSpPr>
                <p:spPr bwMode="auto">
                  <a:xfrm rot="5400000">
                    <a:off x="6913236" y="5222466"/>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rot="5400000">
                    <a:off x="6588534" y="5232315"/>
                    <a:ext cx="57308" cy="51776"/>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flipV="1">
                    <a:off x="6624878" y="5257801"/>
                    <a:ext cx="291124" cy="4844"/>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8" name="Straight Connector 117"/>
                  <p:cNvCxnSpPr/>
                  <p:nvPr/>
                </p:nvCxnSpPr>
                <p:spPr bwMode="auto">
                  <a:xfrm rot="5400000" flipH="1" flipV="1">
                    <a:off x="6610994" y="5266841"/>
                    <a:ext cx="184693" cy="15692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9" name="Straight Connector 118"/>
                  <p:cNvCxnSpPr/>
                  <p:nvPr/>
                </p:nvCxnSpPr>
                <p:spPr bwMode="auto">
                  <a:xfrm>
                    <a:off x="6643076" y="5437647"/>
                    <a:ext cx="382704" cy="20501"/>
                  </a:xfrm>
                  <a:prstGeom prst="line">
                    <a:avLst/>
                  </a:prstGeom>
                  <a:noFill/>
                  <a:ln w="19050" cap="flat" cmpd="sng" algn="ctr">
                    <a:solidFill>
                      <a:srgbClr val="800000"/>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57" name="TextBox 156"/>
              <p:cNvSpPr txBox="1"/>
              <p:nvPr/>
            </p:nvSpPr>
            <p:spPr>
              <a:xfrm>
                <a:off x="7581900" y="4000500"/>
                <a:ext cx="1529458" cy="307777"/>
              </a:xfrm>
              <a:prstGeom prst="rect">
                <a:avLst/>
              </a:prstGeom>
              <a:noFill/>
            </p:spPr>
            <p:txBody>
              <a:bodyPr wrap="none" rtlCol="0">
                <a:spAutoFit/>
              </a:bodyPr>
              <a:lstStyle/>
              <a:p>
                <a:r>
                  <a:rPr lang="en-US" sz="1400" b="0" dirty="0" smtClean="0">
                    <a:latin typeface="Arial Narrow" pitchFamily="34" charset="0"/>
                  </a:rPr>
                  <a:t>Patch Antenna Array</a:t>
                </a:r>
                <a:endParaRPr lang="en-US" sz="1400" b="0" dirty="0">
                  <a:latin typeface="Arial Narrow" pitchFamily="34" charset="0"/>
                </a:endParaRPr>
              </a:p>
            </p:txBody>
          </p:sp>
        </p:grpSp>
        <p:sp>
          <p:nvSpPr>
            <p:cNvPr id="158" name="TextBox 157"/>
            <p:cNvSpPr txBox="1"/>
            <p:nvPr/>
          </p:nvSpPr>
          <p:spPr>
            <a:xfrm>
              <a:off x="7505700" y="5597723"/>
              <a:ext cx="1143198" cy="307777"/>
            </a:xfrm>
            <a:prstGeom prst="rect">
              <a:avLst/>
            </a:prstGeom>
            <a:noFill/>
          </p:spPr>
          <p:txBody>
            <a:bodyPr wrap="none" rtlCol="0">
              <a:spAutoFit/>
            </a:bodyPr>
            <a:lstStyle/>
            <a:p>
              <a:r>
                <a:rPr lang="en-US" sz="1400" b="0" dirty="0" smtClean="0">
                  <a:latin typeface="Arial Narrow" pitchFamily="34" charset="0"/>
                </a:rPr>
                <a:t>Patch Antenna</a:t>
              </a:r>
              <a:endParaRPr lang="en-US" sz="1400" b="0" dirty="0">
                <a:latin typeface="Arial Narrow" pitchFamily="34" charset="0"/>
              </a:endParaRPr>
            </a:p>
          </p:txBody>
        </p:sp>
        <p:sp>
          <p:nvSpPr>
            <p:cNvPr id="159" name="TextBox 158"/>
            <p:cNvSpPr txBox="1"/>
            <p:nvPr/>
          </p:nvSpPr>
          <p:spPr>
            <a:xfrm>
              <a:off x="5372100" y="5750123"/>
              <a:ext cx="1085554" cy="307777"/>
            </a:xfrm>
            <a:prstGeom prst="rect">
              <a:avLst/>
            </a:prstGeom>
            <a:noFill/>
          </p:spPr>
          <p:txBody>
            <a:bodyPr wrap="none" rtlCol="0">
              <a:spAutoFit/>
            </a:bodyPr>
            <a:lstStyle/>
            <a:p>
              <a:r>
                <a:rPr lang="en-US" sz="1400" b="0" dirty="0" smtClean="0">
                  <a:latin typeface="Arial Narrow" pitchFamily="34" charset="0"/>
                </a:rPr>
                <a:t>Power Limiter</a:t>
              </a:r>
              <a:endParaRPr lang="en-US" sz="1400" b="0" dirty="0">
                <a:latin typeface="Arial Narrow" pitchFamily="34" charset="0"/>
              </a:endParaRPr>
            </a:p>
          </p:txBody>
        </p:sp>
        <p:sp>
          <p:nvSpPr>
            <p:cNvPr id="160" name="TextBox 159"/>
            <p:cNvSpPr txBox="1"/>
            <p:nvPr/>
          </p:nvSpPr>
          <p:spPr>
            <a:xfrm>
              <a:off x="5257800" y="2933700"/>
              <a:ext cx="1485899" cy="523220"/>
            </a:xfrm>
            <a:prstGeom prst="rect">
              <a:avLst/>
            </a:prstGeom>
            <a:noFill/>
          </p:spPr>
          <p:txBody>
            <a:bodyPr wrap="square" rtlCol="0">
              <a:spAutoFit/>
            </a:bodyPr>
            <a:lstStyle/>
            <a:p>
              <a:r>
                <a:rPr lang="en-US" sz="1400" b="0" dirty="0" smtClean="0">
                  <a:latin typeface="Arial Narrow" pitchFamily="34" charset="0"/>
                </a:rPr>
                <a:t>Voltage Controlled Oscillator (VCO) </a:t>
              </a:r>
              <a:endParaRPr lang="en-US" sz="1400" b="0" dirty="0">
                <a:latin typeface="Arial Narrow" pitchFamily="34" charset="0"/>
              </a:endParaRPr>
            </a:p>
          </p:txBody>
        </p:sp>
        <p:sp>
          <p:nvSpPr>
            <p:cNvPr id="161" name="TextBox 160"/>
            <p:cNvSpPr txBox="1"/>
            <p:nvPr/>
          </p:nvSpPr>
          <p:spPr>
            <a:xfrm>
              <a:off x="5653365" y="1700055"/>
              <a:ext cx="545342" cy="307777"/>
            </a:xfrm>
            <a:prstGeom prst="rect">
              <a:avLst/>
            </a:prstGeom>
            <a:noFill/>
          </p:spPr>
          <p:txBody>
            <a:bodyPr wrap="none" rtlCol="0">
              <a:spAutoFit/>
            </a:bodyPr>
            <a:lstStyle/>
            <a:p>
              <a:r>
                <a:rPr lang="en-US" sz="1400" b="0" dirty="0" smtClean="0">
                  <a:latin typeface="Arial Narrow" pitchFamily="34" charset="0"/>
                </a:rPr>
                <a:t>Mixer</a:t>
              </a:r>
              <a:endParaRPr lang="en-US" sz="1400" b="0" dirty="0">
                <a:latin typeface="Arial Narrow" pitchFamily="34" charset="0"/>
              </a:endParaRPr>
            </a:p>
          </p:txBody>
        </p:sp>
        <p:sp>
          <p:nvSpPr>
            <p:cNvPr id="162" name="TextBox 161"/>
            <p:cNvSpPr txBox="1"/>
            <p:nvPr/>
          </p:nvSpPr>
          <p:spPr>
            <a:xfrm>
              <a:off x="2918611" y="1409700"/>
              <a:ext cx="1691489" cy="307777"/>
            </a:xfrm>
            <a:prstGeom prst="rect">
              <a:avLst/>
            </a:prstGeom>
            <a:noFill/>
          </p:spPr>
          <p:txBody>
            <a:bodyPr wrap="none" rtlCol="0">
              <a:spAutoFit/>
            </a:bodyPr>
            <a:lstStyle/>
            <a:p>
              <a:r>
                <a:rPr lang="en-US" sz="1400" b="0" dirty="0" smtClean="0">
                  <a:latin typeface="Arial Narrow" pitchFamily="34" charset="0"/>
                </a:rPr>
                <a:t>Band Pass Filter (BPF)</a:t>
              </a:r>
              <a:endParaRPr lang="en-US" sz="1400" b="0" dirty="0">
                <a:latin typeface="Arial Narrow" pitchFamily="34" charset="0"/>
              </a:endParaRPr>
            </a:p>
          </p:txBody>
        </p:sp>
        <p:sp>
          <p:nvSpPr>
            <p:cNvPr id="163" name="TextBox 162"/>
            <p:cNvSpPr txBox="1"/>
            <p:nvPr/>
          </p:nvSpPr>
          <p:spPr>
            <a:xfrm>
              <a:off x="2918611" y="2404646"/>
              <a:ext cx="1657826" cy="307777"/>
            </a:xfrm>
            <a:prstGeom prst="rect">
              <a:avLst/>
            </a:prstGeom>
            <a:noFill/>
          </p:spPr>
          <p:txBody>
            <a:bodyPr wrap="none" rtlCol="0">
              <a:spAutoFit/>
            </a:bodyPr>
            <a:lstStyle/>
            <a:p>
              <a:r>
                <a:rPr lang="en-US" sz="1400" b="0" dirty="0" smtClean="0">
                  <a:latin typeface="Arial Narrow" pitchFamily="34" charset="0"/>
                </a:rPr>
                <a:t>High Pass Filter (HPF)</a:t>
              </a:r>
              <a:endParaRPr lang="en-US" sz="1400" b="0" dirty="0">
                <a:latin typeface="Arial Narrow" pitchFamily="34" charset="0"/>
              </a:endParaRPr>
            </a:p>
          </p:txBody>
        </p:sp>
        <p:sp>
          <p:nvSpPr>
            <p:cNvPr id="164" name="TextBox 163"/>
            <p:cNvSpPr txBox="1"/>
            <p:nvPr/>
          </p:nvSpPr>
          <p:spPr>
            <a:xfrm>
              <a:off x="2918611" y="3395246"/>
              <a:ext cx="1601721" cy="307777"/>
            </a:xfrm>
            <a:prstGeom prst="rect">
              <a:avLst/>
            </a:prstGeom>
            <a:noFill/>
          </p:spPr>
          <p:txBody>
            <a:bodyPr wrap="none" rtlCol="0">
              <a:spAutoFit/>
            </a:bodyPr>
            <a:lstStyle/>
            <a:p>
              <a:r>
                <a:rPr lang="en-US" sz="1400" b="0" dirty="0" smtClean="0">
                  <a:latin typeface="Arial Narrow" pitchFamily="34" charset="0"/>
                </a:rPr>
                <a:t>Low Pass Filter (LPF)</a:t>
              </a:r>
              <a:endParaRPr lang="en-US" sz="1400" b="0" dirty="0">
                <a:latin typeface="Arial Narrow" pitchFamily="34" charset="0"/>
              </a:endParaRPr>
            </a:p>
          </p:txBody>
        </p:sp>
        <p:sp>
          <p:nvSpPr>
            <p:cNvPr id="165" name="TextBox 164"/>
            <p:cNvSpPr txBox="1"/>
            <p:nvPr/>
          </p:nvSpPr>
          <p:spPr>
            <a:xfrm>
              <a:off x="2904556" y="4457700"/>
              <a:ext cx="1667444" cy="307777"/>
            </a:xfrm>
            <a:prstGeom prst="rect">
              <a:avLst/>
            </a:prstGeom>
            <a:noFill/>
          </p:spPr>
          <p:txBody>
            <a:bodyPr wrap="none" rtlCol="0">
              <a:spAutoFit/>
            </a:bodyPr>
            <a:lstStyle/>
            <a:p>
              <a:r>
                <a:rPr lang="en-US" sz="1400" b="0" dirty="0" smtClean="0">
                  <a:latin typeface="Arial Narrow" pitchFamily="34" charset="0"/>
                </a:rPr>
                <a:t>Band Stop Filter (BSF)</a:t>
              </a:r>
              <a:endParaRPr lang="en-US" sz="1400" b="0" dirty="0">
                <a:latin typeface="Arial Narrow" pitchFamily="34" charset="0"/>
              </a:endParaRPr>
            </a:p>
          </p:txBody>
        </p:sp>
        <p:grpSp>
          <p:nvGrpSpPr>
            <p:cNvPr id="173" name="Group 172"/>
            <p:cNvGrpSpPr/>
            <p:nvPr/>
          </p:nvGrpSpPr>
          <p:grpSpPr>
            <a:xfrm>
              <a:off x="7848600" y="1178123"/>
              <a:ext cx="1333500" cy="1401693"/>
              <a:chOff x="6934200" y="1000839"/>
              <a:chExt cx="1333500" cy="1401693"/>
            </a:xfrm>
          </p:grpSpPr>
          <p:grpSp>
            <p:nvGrpSpPr>
              <p:cNvPr id="172" name="Group 171"/>
              <p:cNvGrpSpPr/>
              <p:nvPr/>
            </p:nvGrpSpPr>
            <p:grpSpPr>
              <a:xfrm>
                <a:off x="7477513" y="1000839"/>
                <a:ext cx="713987" cy="816516"/>
                <a:chOff x="7477513" y="1000839"/>
                <a:chExt cx="713987" cy="816516"/>
              </a:xfrm>
            </p:grpSpPr>
            <p:sp>
              <p:nvSpPr>
                <p:cNvPr id="167" name="Rounded Rectangle 166"/>
                <p:cNvSpPr/>
                <p:nvPr/>
              </p:nvSpPr>
              <p:spPr bwMode="auto">
                <a:xfrm rot="5400000">
                  <a:off x="7433585" y="1044767"/>
                  <a:ext cx="255255" cy="167399"/>
                </a:xfrm>
                <a:prstGeom prst="roundRect">
                  <a:avLst/>
                </a:prstGeom>
                <a:gradFill>
                  <a:gsLst>
                    <a:gs pos="0">
                      <a:srgbClr val="FF0000"/>
                    </a:gs>
                    <a:gs pos="80000">
                      <a:srgbClr val="FFC000"/>
                    </a:gs>
                    <a:gs pos="100000">
                      <a:srgbClr val="FFFF00"/>
                    </a:gs>
                  </a:gsLst>
                </a:gradFill>
                <a:ln>
                  <a:noFill/>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69" name="Rounded Rectangle 168"/>
                <p:cNvSpPr/>
                <p:nvPr/>
              </p:nvSpPr>
              <p:spPr bwMode="auto">
                <a:xfrm>
                  <a:off x="7841977" y="1370722"/>
                  <a:ext cx="349523" cy="122251"/>
                </a:xfrm>
                <a:prstGeom prst="roundRect">
                  <a:avLst/>
                </a:prstGeom>
                <a:gradFill>
                  <a:gsLst>
                    <a:gs pos="0">
                      <a:srgbClr val="FF0000"/>
                    </a:gs>
                    <a:gs pos="80000">
                      <a:srgbClr val="FFC000"/>
                    </a:gs>
                    <a:gs pos="100000">
                      <a:srgbClr val="FFFF00"/>
                    </a:gs>
                  </a:gsLst>
                </a:gradFill>
                <a:ln>
                  <a:noFill/>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68" name="Rounded Rectangle 167"/>
                <p:cNvSpPr/>
                <p:nvPr/>
              </p:nvSpPr>
              <p:spPr bwMode="auto">
                <a:xfrm rot="5400000">
                  <a:off x="7433585" y="1606028"/>
                  <a:ext cx="255255" cy="167399"/>
                </a:xfrm>
                <a:prstGeom prst="roundRect">
                  <a:avLst/>
                </a:prstGeom>
                <a:gradFill>
                  <a:gsLst>
                    <a:gs pos="0">
                      <a:srgbClr val="FF0000"/>
                    </a:gs>
                    <a:gs pos="80000">
                      <a:srgbClr val="FFC000"/>
                    </a:gs>
                    <a:gs pos="100000">
                      <a:srgbClr val="FFFF00"/>
                    </a:gs>
                  </a:gsLst>
                </a:gradFill>
                <a:ln>
                  <a:noFill/>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grpSp>
          <p:sp>
            <p:nvSpPr>
              <p:cNvPr id="170" name="Block Arc 169"/>
              <p:cNvSpPr/>
              <p:nvPr/>
            </p:nvSpPr>
            <p:spPr bwMode="auto">
              <a:xfrm rot="5400000">
                <a:off x="7230714" y="970767"/>
                <a:ext cx="493598" cy="888793"/>
              </a:xfrm>
              <a:prstGeom prst="blockArc">
                <a:avLst>
                  <a:gd name="adj1" fmla="val 10800000"/>
                  <a:gd name="adj2" fmla="val 21368545"/>
                  <a:gd name="adj3" fmla="val 18848"/>
                </a:avLst>
              </a:prstGeom>
              <a:gradFill>
                <a:gsLst>
                  <a:gs pos="0">
                    <a:srgbClr val="FF0000"/>
                  </a:gs>
                  <a:gs pos="80000">
                    <a:srgbClr val="FFC000"/>
                  </a:gs>
                  <a:gs pos="100000">
                    <a:srgbClr val="FFFF00"/>
                  </a:gs>
                </a:gsLst>
              </a:gradFill>
              <a:ln>
                <a:noFill/>
                <a:headEnd type="none" w="med" len="med"/>
                <a:tailEnd type="triangle" w="med" len="med"/>
              </a:ln>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6"/>
              </a:lnRef>
              <a:fillRef idx="3">
                <a:schemeClr val="accent6"/>
              </a:fillRef>
              <a:effectRef idx="2">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cs typeface="Arial" charset="0"/>
                </a:endParaRPr>
              </a:p>
            </p:txBody>
          </p:sp>
          <p:sp>
            <p:nvSpPr>
              <p:cNvPr id="171" name="TextBox 170"/>
              <p:cNvSpPr txBox="1"/>
              <p:nvPr/>
            </p:nvSpPr>
            <p:spPr>
              <a:xfrm>
                <a:off x="6934200" y="1879312"/>
                <a:ext cx="1333500" cy="523220"/>
              </a:xfrm>
              <a:prstGeom prst="rect">
                <a:avLst/>
              </a:prstGeom>
              <a:noFill/>
            </p:spPr>
            <p:txBody>
              <a:bodyPr wrap="square" rtlCol="0">
                <a:spAutoFit/>
              </a:bodyPr>
              <a:lstStyle/>
              <a:p>
                <a:pPr algn="ctr"/>
                <a:r>
                  <a:rPr lang="en-US" sz="1400" b="0" dirty="0" smtClean="0">
                    <a:latin typeface="Arial Narrow" pitchFamily="34" charset="0"/>
                  </a:rPr>
                  <a:t>Power Combiner/ Divider</a:t>
                </a:r>
                <a:endParaRPr lang="en-US" sz="1400" b="0" dirty="0">
                  <a:latin typeface="Arial Narrow" pitchFamily="34" charset="0"/>
                </a:endParaRPr>
              </a:p>
            </p:txBody>
          </p:sp>
        </p:grpSp>
        <p:grpSp>
          <p:nvGrpSpPr>
            <p:cNvPr id="183" name="Group 182"/>
            <p:cNvGrpSpPr/>
            <p:nvPr/>
          </p:nvGrpSpPr>
          <p:grpSpPr>
            <a:xfrm>
              <a:off x="5334000" y="3748245"/>
              <a:ext cx="1104900" cy="800100"/>
              <a:chOff x="5295900" y="3924300"/>
              <a:chExt cx="1104900" cy="952500"/>
            </a:xfrm>
          </p:grpSpPr>
          <p:sp>
            <p:nvSpPr>
              <p:cNvPr id="179" name="Rectangle 178"/>
              <p:cNvSpPr/>
              <p:nvPr/>
            </p:nvSpPr>
            <p:spPr>
              <a:xfrm>
                <a:off x="5295900" y="3924300"/>
                <a:ext cx="1104900" cy="952500"/>
              </a:xfrm>
              <a:prstGeom prst="rect">
                <a:avLst/>
              </a:prstGeom>
              <a:solidFill>
                <a:srgbClr val="7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5562600" y="4038600"/>
                <a:ext cx="5715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6286500" y="4038600"/>
                <a:ext cx="1143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5295900" y="4038600"/>
                <a:ext cx="1143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 name="TextBox 183"/>
            <p:cNvSpPr txBox="1"/>
            <p:nvPr/>
          </p:nvSpPr>
          <p:spPr>
            <a:xfrm>
              <a:off x="5600700" y="4510245"/>
              <a:ext cx="609462" cy="307777"/>
            </a:xfrm>
            <a:prstGeom prst="rect">
              <a:avLst/>
            </a:prstGeom>
            <a:noFill/>
          </p:spPr>
          <p:txBody>
            <a:bodyPr wrap="none" rtlCol="0">
              <a:spAutoFit/>
            </a:bodyPr>
            <a:lstStyle/>
            <a:p>
              <a:r>
                <a:rPr lang="en-US" sz="1400" b="0" dirty="0" smtClean="0">
                  <a:latin typeface="Arial Narrow" pitchFamily="34" charset="0"/>
                </a:rPr>
                <a:t>Hybrid</a:t>
              </a:r>
              <a:endParaRPr lang="en-US" sz="1400" b="0" dirty="0">
                <a:latin typeface="Arial Narrow" pitchFamily="34" charset="0"/>
              </a:endParaRPr>
            </a:p>
          </p:txBody>
        </p:sp>
      </p:grpSp>
      <p:sp>
        <p:nvSpPr>
          <p:cNvPr id="187" name="Freeform 186"/>
          <p:cNvSpPr/>
          <p:nvPr/>
        </p:nvSpPr>
        <p:spPr>
          <a:xfrm>
            <a:off x="2324100" y="1028700"/>
            <a:ext cx="266700" cy="152400"/>
          </a:xfrm>
          <a:custGeom>
            <a:avLst/>
            <a:gdLst>
              <a:gd name="connsiteX0" fmla="*/ 0 w 823912"/>
              <a:gd name="connsiteY0" fmla="*/ 204787 h 488949"/>
              <a:gd name="connsiteX1" fmla="*/ 104775 w 823912"/>
              <a:gd name="connsiteY1" fmla="*/ 166687 h 488949"/>
              <a:gd name="connsiteX2" fmla="*/ 171450 w 823912"/>
              <a:gd name="connsiteY2" fmla="*/ 395287 h 488949"/>
              <a:gd name="connsiteX3" fmla="*/ 266700 w 823912"/>
              <a:gd name="connsiteY3" fmla="*/ 433387 h 488949"/>
              <a:gd name="connsiteX4" fmla="*/ 733425 w 823912"/>
              <a:gd name="connsiteY4" fmla="*/ 61912 h 488949"/>
              <a:gd name="connsiteX5" fmla="*/ 809625 w 823912"/>
              <a:gd name="connsiteY5" fmla="*/ 61912 h 48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912" h="488949">
                <a:moveTo>
                  <a:pt x="0" y="204787"/>
                </a:moveTo>
                <a:cubicBezTo>
                  <a:pt x="38100" y="169862"/>
                  <a:pt x="76200" y="134937"/>
                  <a:pt x="104775" y="166687"/>
                </a:cubicBezTo>
                <a:cubicBezTo>
                  <a:pt x="133350" y="198437"/>
                  <a:pt x="144462" y="350837"/>
                  <a:pt x="171450" y="395287"/>
                </a:cubicBezTo>
                <a:cubicBezTo>
                  <a:pt x="198438" y="439737"/>
                  <a:pt x="173038" y="488949"/>
                  <a:pt x="266700" y="433387"/>
                </a:cubicBezTo>
                <a:cubicBezTo>
                  <a:pt x="360362" y="377825"/>
                  <a:pt x="642938" y="123824"/>
                  <a:pt x="733425" y="61912"/>
                </a:cubicBezTo>
                <a:cubicBezTo>
                  <a:pt x="823912" y="0"/>
                  <a:pt x="816768" y="30956"/>
                  <a:pt x="809625" y="61912"/>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2324100" y="2095500"/>
            <a:ext cx="266700" cy="152400"/>
          </a:xfrm>
          <a:custGeom>
            <a:avLst/>
            <a:gdLst>
              <a:gd name="connsiteX0" fmla="*/ 0 w 823912"/>
              <a:gd name="connsiteY0" fmla="*/ 204787 h 488949"/>
              <a:gd name="connsiteX1" fmla="*/ 104775 w 823912"/>
              <a:gd name="connsiteY1" fmla="*/ 166687 h 488949"/>
              <a:gd name="connsiteX2" fmla="*/ 171450 w 823912"/>
              <a:gd name="connsiteY2" fmla="*/ 395287 h 488949"/>
              <a:gd name="connsiteX3" fmla="*/ 266700 w 823912"/>
              <a:gd name="connsiteY3" fmla="*/ 433387 h 488949"/>
              <a:gd name="connsiteX4" fmla="*/ 733425 w 823912"/>
              <a:gd name="connsiteY4" fmla="*/ 61912 h 488949"/>
              <a:gd name="connsiteX5" fmla="*/ 809625 w 823912"/>
              <a:gd name="connsiteY5" fmla="*/ 61912 h 48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912" h="488949">
                <a:moveTo>
                  <a:pt x="0" y="204787"/>
                </a:moveTo>
                <a:cubicBezTo>
                  <a:pt x="38100" y="169862"/>
                  <a:pt x="76200" y="134937"/>
                  <a:pt x="104775" y="166687"/>
                </a:cubicBezTo>
                <a:cubicBezTo>
                  <a:pt x="133350" y="198437"/>
                  <a:pt x="144462" y="350837"/>
                  <a:pt x="171450" y="395287"/>
                </a:cubicBezTo>
                <a:cubicBezTo>
                  <a:pt x="198438" y="439737"/>
                  <a:pt x="173038" y="488949"/>
                  <a:pt x="266700" y="433387"/>
                </a:cubicBezTo>
                <a:cubicBezTo>
                  <a:pt x="360362" y="377825"/>
                  <a:pt x="642938" y="123824"/>
                  <a:pt x="733425" y="61912"/>
                </a:cubicBezTo>
                <a:cubicBezTo>
                  <a:pt x="823912" y="0"/>
                  <a:pt x="816768" y="30956"/>
                  <a:pt x="809625" y="61912"/>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2324100" y="3009900"/>
            <a:ext cx="266700" cy="152400"/>
          </a:xfrm>
          <a:custGeom>
            <a:avLst/>
            <a:gdLst>
              <a:gd name="connsiteX0" fmla="*/ 0 w 823912"/>
              <a:gd name="connsiteY0" fmla="*/ 204787 h 488949"/>
              <a:gd name="connsiteX1" fmla="*/ 104775 w 823912"/>
              <a:gd name="connsiteY1" fmla="*/ 166687 h 488949"/>
              <a:gd name="connsiteX2" fmla="*/ 171450 w 823912"/>
              <a:gd name="connsiteY2" fmla="*/ 395287 h 488949"/>
              <a:gd name="connsiteX3" fmla="*/ 266700 w 823912"/>
              <a:gd name="connsiteY3" fmla="*/ 433387 h 488949"/>
              <a:gd name="connsiteX4" fmla="*/ 733425 w 823912"/>
              <a:gd name="connsiteY4" fmla="*/ 61912 h 488949"/>
              <a:gd name="connsiteX5" fmla="*/ 809625 w 823912"/>
              <a:gd name="connsiteY5" fmla="*/ 61912 h 48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912" h="488949">
                <a:moveTo>
                  <a:pt x="0" y="204787"/>
                </a:moveTo>
                <a:cubicBezTo>
                  <a:pt x="38100" y="169862"/>
                  <a:pt x="76200" y="134937"/>
                  <a:pt x="104775" y="166687"/>
                </a:cubicBezTo>
                <a:cubicBezTo>
                  <a:pt x="133350" y="198437"/>
                  <a:pt x="144462" y="350837"/>
                  <a:pt x="171450" y="395287"/>
                </a:cubicBezTo>
                <a:cubicBezTo>
                  <a:pt x="198438" y="439737"/>
                  <a:pt x="173038" y="488949"/>
                  <a:pt x="266700" y="433387"/>
                </a:cubicBezTo>
                <a:cubicBezTo>
                  <a:pt x="360362" y="377825"/>
                  <a:pt x="642938" y="123824"/>
                  <a:pt x="733425" y="61912"/>
                </a:cubicBezTo>
                <a:cubicBezTo>
                  <a:pt x="823912" y="0"/>
                  <a:pt x="816768" y="30956"/>
                  <a:pt x="809625" y="61912"/>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Gain Block</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5</a:t>
            </a:fld>
            <a:endParaRPr lang="en-US"/>
          </a:p>
        </p:txBody>
      </p:sp>
      <p:sp>
        <p:nvSpPr>
          <p:cNvPr id="77" name="TextBox 76"/>
          <p:cNvSpPr txBox="1"/>
          <p:nvPr/>
        </p:nvSpPr>
        <p:spPr>
          <a:xfrm>
            <a:off x="5105400" y="1104900"/>
            <a:ext cx="1258678" cy="307777"/>
          </a:xfrm>
          <a:prstGeom prst="rect">
            <a:avLst/>
          </a:prstGeom>
          <a:noFill/>
        </p:spPr>
        <p:txBody>
          <a:bodyPr wrap="none" rtlCol="0">
            <a:spAutoFit/>
          </a:bodyPr>
          <a:lstStyle/>
          <a:p>
            <a:r>
              <a:rPr lang="en-US" sz="1400" b="1" dirty="0" smtClean="0">
                <a:solidFill>
                  <a:srgbClr val="33CCFF"/>
                </a:solidFill>
                <a:latin typeface="+mn-lt"/>
              </a:rPr>
              <a:t>Bypass Cap</a:t>
            </a:r>
            <a:endParaRPr lang="en-US" sz="1400" b="1" dirty="0">
              <a:solidFill>
                <a:srgbClr val="33CCFF"/>
              </a:solidFill>
              <a:latin typeface="+mn-lt"/>
            </a:endParaRPr>
          </a:p>
        </p:txBody>
      </p:sp>
      <p:graphicFrame>
        <p:nvGraphicFramePr>
          <p:cNvPr id="1032" name="Object 8"/>
          <p:cNvGraphicFramePr>
            <a:graphicFrameLocks noChangeAspect="1"/>
          </p:cNvGraphicFramePr>
          <p:nvPr/>
        </p:nvGraphicFramePr>
        <p:xfrm>
          <a:off x="4859338" y="1104900"/>
          <a:ext cx="284162" cy="342900"/>
        </p:xfrm>
        <a:graphic>
          <a:graphicData uri="http://schemas.openxmlformats.org/presentationml/2006/ole">
            <p:oleObj spid="_x0000_s1032" name="Equation" r:id="rId3" imgW="190440" imgH="228600" progId="Equation.3">
              <p:embed/>
            </p:oleObj>
          </a:graphicData>
        </a:graphic>
      </p:graphicFrame>
      <p:sp>
        <p:nvSpPr>
          <p:cNvPr id="81" name="TextBox 80"/>
          <p:cNvSpPr txBox="1"/>
          <p:nvPr/>
        </p:nvSpPr>
        <p:spPr>
          <a:xfrm>
            <a:off x="4800600" y="1433036"/>
            <a:ext cx="4800600" cy="738664"/>
          </a:xfrm>
          <a:prstGeom prst="rect">
            <a:avLst/>
          </a:prstGeom>
          <a:noFill/>
        </p:spPr>
        <p:txBody>
          <a:bodyPr wrap="square" rtlCol="0">
            <a:spAutoFit/>
          </a:bodyPr>
          <a:lstStyle/>
          <a:p>
            <a:pPr algn="just"/>
            <a:r>
              <a:rPr lang="en-US" sz="1400" dirty="0" smtClean="0">
                <a:latin typeface="Arial Narrow" pitchFamily="34" charset="0"/>
              </a:rPr>
              <a:t>At DC, Bypass Capacitors are open. At RF, ideally, Bypass Capacitors are short . Role of this capacitor is to isolate Device Impedance from output impedance of DC Supply Voltage.</a:t>
            </a:r>
            <a:endParaRPr lang="en-US" sz="1400" dirty="0">
              <a:latin typeface="Arial Narrow" pitchFamily="34" charset="0"/>
            </a:endParaRPr>
          </a:p>
        </p:txBody>
      </p:sp>
      <p:graphicFrame>
        <p:nvGraphicFramePr>
          <p:cNvPr id="1035" name="Object 11"/>
          <p:cNvGraphicFramePr>
            <a:graphicFrameLocks noChangeAspect="1"/>
          </p:cNvGraphicFramePr>
          <p:nvPr/>
        </p:nvGraphicFramePr>
        <p:xfrm>
          <a:off x="4859337" y="2324100"/>
          <a:ext cx="284163" cy="342900"/>
        </p:xfrm>
        <a:graphic>
          <a:graphicData uri="http://schemas.openxmlformats.org/presentationml/2006/ole">
            <p:oleObj spid="_x0000_s1035" name="Equation" r:id="rId4" imgW="190440" imgH="228600" progId="Equation.3">
              <p:embed/>
            </p:oleObj>
          </a:graphicData>
        </a:graphic>
      </p:graphicFrame>
      <p:sp>
        <p:nvSpPr>
          <p:cNvPr id="85" name="TextBox 84"/>
          <p:cNvSpPr txBox="1"/>
          <p:nvPr/>
        </p:nvSpPr>
        <p:spPr>
          <a:xfrm>
            <a:off x="5067300" y="2359223"/>
            <a:ext cx="1473480" cy="307777"/>
          </a:xfrm>
          <a:prstGeom prst="rect">
            <a:avLst/>
          </a:prstGeom>
          <a:noFill/>
        </p:spPr>
        <p:txBody>
          <a:bodyPr wrap="none" rtlCol="0">
            <a:spAutoFit/>
          </a:bodyPr>
          <a:lstStyle/>
          <a:p>
            <a:r>
              <a:rPr lang="en-US" sz="1400" b="1" dirty="0" smtClean="0">
                <a:solidFill>
                  <a:srgbClr val="33CCFF"/>
                </a:solidFill>
                <a:latin typeface="+mn-lt"/>
              </a:rPr>
              <a:t>Coupling Cap</a:t>
            </a:r>
            <a:endParaRPr lang="en-US" sz="1400" b="1" dirty="0">
              <a:solidFill>
                <a:srgbClr val="33CCFF"/>
              </a:solidFill>
              <a:latin typeface="+mn-lt"/>
            </a:endParaRPr>
          </a:p>
        </p:txBody>
      </p:sp>
      <p:sp>
        <p:nvSpPr>
          <p:cNvPr id="86" name="TextBox 85"/>
          <p:cNvSpPr txBox="1"/>
          <p:nvPr/>
        </p:nvSpPr>
        <p:spPr>
          <a:xfrm>
            <a:off x="4800600" y="2614136"/>
            <a:ext cx="4800600" cy="738664"/>
          </a:xfrm>
          <a:prstGeom prst="rect">
            <a:avLst/>
          </a:prstGeom>
          <a:noFill/>
        </p:spPr>
        <p:txBody>
          <a:bodyPr wrap="square" rtlCol="0">
            <a:spAutoFit/>
          </a:bodyPr>
          <a:lstStyle/>
          <a:p>
            <a:pPr algn="just"/>
            <a:r>
              <a:rPr lang="en-US" sz="1400" dirty="0" smtClean="0">
                <a:latin typeface="Arial Narrow" pitchFamily="34" charset="0"/>
              </a:rPr>
              <a:t>Role of Coupling Capacitor is to couple Device and Source/Load Impedance at RF and isolate DC from Load and Source Impedance. This capacitor can be small and part of high pass matching circuit.</a:t>
            </a:r>
            <a:endParaRPr lang="en-US" sz="1400" dirty="0">
              <a:latin typeface="Arial Narrow" pitchFamily="34" charset="0"/>
            </a:endParaRPr>
          </a:p>
        </p:txBody>
      </p:sp>
      <p:sp>
        <p:nvSpPr>
          <p:cNvPr id="92" name="TextBox 91"/>
          <p:cNvSpPr txBox="1"/>
          <p:nvPr/>
        </p:nvSpPr>
        <p:spPr>
          <a:xfrm>
            <a:off x="4800600" y="3505200"/>
            <a:ext cx="3124200" cy="307777"/>
          </a:xfrm>
          <a:prstGeom prst="rect">
            <a:avLst/>
          </a:prstGeom>
          <a:noFill/>
        </p:spPr>
        <p:txBody>
          <a:bodyPr wrap="square" rtlCol="0">
            <a:spAutoFit/>
          </a:bodyPr>
          <a:lstStyle/>
          <a:p>
            <a:r>
              <a:rPr lang="en-US" sz="1400" b="1" dirty="0" smtClean="0">
                <a:solidFill>
                  <a:srgbClr val="33CCFF"/>
                </a:solidFill>
                <a:latin typeface="+mj-lt"/>
              </a:rPr>
              <a:t>Bias Decoupling or Matching</a:t>
            </a:r>
            <a:endParaRPr lang="en-US" sz="1400" b="1" dirty="0">
              <a:solidFill>
                <a:srgbClr val="33CCFF"/>
              </a:solidFill>
              <a:latin typeface="+mj-lt"/>
            </a:endParaRPr>
          </a:p>
        </p:txBody>
      </p:sp>
      <p:sp>
        <p:nvSpPr>
          <p:cNvPr id="93" name="TextBox 92"/>
          <p:cNvSpPr txBox="1"/>
          <p:nvPr/>
        </p:nvSpPr>
        <p:spPr>
          <a:xfrm>
            <a:off x="4800600" y="3733800"/>
            <a:ext cx="4800600" cy="2462213"/>
          </a:xfrm>
          <a:prstGeom prst="rect">
            <a:avLst/>
          </a:prstGeom>
          <a:noFill/>
        </p:spPr>
        <p:txBody>
          <a:bodyPr wrap="square" rtlCol="0">
            <a:spAutoFit/>
          </a:bodyPr>
          <a:lstStyle/>
          <a:p>
            <a:pPr algn="just"/>
            <a:r>
              <a:rPr lang="en-US" sz="1400" dirty="0" smtClean="0">
                <a:latin typeface="Arial Narrow" pitchFamily="34" charset="0"/>
              </a:rPr>
              <a:t>Bias De-coupling circuit impedance appears in parallel to device impedances. Ideally they should be open circuit at frequency of interest so as to provide full Smith Chart Impedance Range. Th demerit is narrow band width of the circuit and stability issues at high frequency.</a:t>
            </a:r>
          </a:p>
          <a:p>
            <a:pPr algn="just"/>
            <a:endParaRPr lang="en-US" sz="1400" dirty="0" smtClean="0">
              <a:latin typeface="Arial Narrow" pitchFamily="34" charset="0"/>
            </a:endParaRPr>
          </a:p>
          <a:p>
            <a:pPr algn="just"/>
            <a:r>
              <a:rPr lang="en-US" sz="1400" dirty="0" smtClean="0">
                <a:latin typeface="Arial Narrow" pitchFamily="34" charset="0"/>
              </a:rPr>
              <a:t>Instead of Bias Decoupling, an inductor can be used as part of matching. The merit of using low value inductor is low DC drop across it resulting is higher -1dB Gain Compression Point of Circuit and better stability at High Frequency. Demerit of using an Inductor is lower Impedance Range (Excursion to edge of Smith Chart is not possible, not suitable for large transistors with small impedances)  </a:t>
            </a:r>
          </a:p>
        </p:txBody>
      </p:sp>
      <p:grpSp>
        <p:nvGrpSpPr>
          <p:cNvPr id="138" name="Group 137"/>
          <p:cNvGrpSpPr/>
          <p:nvPr/>
        </p:nvGrpSpPr>
        <p:grpSpPr>
          <a:xfrm>
            <a:off x="1714500" y="3352800"/>
            <a:ext cx="3032125" cy="1984177"/>
            <a:chOff x="1714500" y="3959423"/>
            <a:chExt cx="3032125" cy="1984177"/>
          </a:xfrm>
        </p:grpSpPr>
        <p:grpSp>
          <p:nvGrpSpPr>
            <p:cNvPr id="128" name="Group 127"/>
            <p:cNvGrpSpPr/>
            <p:nvPr/>
          </p:nvGrpSpPr>
          <p:grpSpPr>
            <a:xfrm>
              <a:off x="2971800" y="4305300"/>
              <a:ext cx="1774825" cy="1638300"/>
              <a:chOff x="2533650" y="3629025"/>
              <a:chExt cx="1774825" cy="1638300"/>
            </a:xfrm>
          </p:grpSpPr>
          <p:grpSp>
            <p:nvGrpSpPr>
              <p:cNvPr id="125" name="Group 124"/>
              <p:cNvGrpSpPr/>
              <p:nvPr/>
            </p:nvGrpSpPr>
            <p:grpSpPr>
              <a:xfrm>
                <a:off x="2533650" y="3629025"/>
                <a:ext cx="1774825" cy="1638300"/>
                <a:chOff x="1943100" y="3848100"/>
                <a:chExt cx="1774825" cy="1638300"/>
              </a:xfrm>
            </p:grpSpPr>
            <p:cxnSp>
              <p:nvCxnSpPr>
                <p:cNvPr id="96" name="Straight Connector 95"/>
                <p:cNvCxnSpPr>
                  <a:stCxn id="94" idx="6"/>
                  <a:endCxn id="94" idx="2"/>
                </p:cNvCxnSpPr>
                <p:nvPr/>
              </p:nvCxnSpPr>
              <p:spPr>
                <a:xfrm flipH="1">
                  <a:off x="1943100" y="4667250"/>
                  <a:ext cx="1752600" cy="1588"/>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2819400" y="4229100"/>
                  <a:ext cx="876300" cy="876300"/>
                </a:xfrm>
                <a:prstGeom prst="ellipse">
                  <a:avLst/>
                </a:prstGeom>
                <a:noFill/>
                <a:ln w="63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38500" y="4419600"/>
                  <a:ext cx="457200" cy="495300"/>
                </a:xfrm>
                <a:prstGeom prst="ellipse">
                  <a:avLst/>
                </a:prstGeom>
                <a:noFill/>
                <a:ln w="63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943100" y="4038600"/>
                  <a:ext cx="1295400" cy="1257300"/>
                </a:xfrm>
                <a:prstGeom prst="ellipse">
                  <a:avLst/>
                </a:prstGeom>
                <a:noFill/>
                <a:ln w="6350">
                  <a:solidFill>
                    <a:srgbClr val="FF9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943100" y="4229100"/>
                  <a:ext cx="876300" cy="876300"/>
                </a:xfrm>
                <a:prstGeom prst="ellipse">
                  <a:avLst/>
                </a:prstGeom>
                <a:noFill/>
                <a:ln w="6350">
                  <a:solidFill>
                    <a:srgbClr val="FF9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943100" y="4419600"/>
                  <a:ext cx="457200" cy="495300"/>
                </a:xfrm>
                <a:prstGeom prst="ellipse">
                  <a:avLst/>
                </a:prstGeom>
                <a:noFill/>
                <a:ln w="6350">
                  <a:solidFill>
                    <a:srgbClr val="FF66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400300" y="4038600"/>
                  <a:ext cx="1295400" cy="1257300"/>
                </a:xfrm>
                <a:prstGeom prst="ellipse">
                  <a:avLst/>
                </a:prstGeom>
                <a:noFill/>
                <a:ln w="6350">
                  <a:solidFill>
                    <a:schemeClr val="bg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p:cNvGrpSpPr/>
                <p:nvPr/>
              </p:nvGrpSpPr>
              <p:grpSpPr>
                <a:xfrm>
                  <a:off x="2095500" y="3905250"/>
                  <a:ext cx="1622425" cy="1514475"/>
                  <a:chOff x="2095500" y="3905250"/>
                  <a:chExt cx="1622425" cy="1514475"/>
                </a:xfrm>
              </p:grpSpPr>
              <p:sp>
                <p:nvSpPr>
                  <p:cNvPr id="108" name="Freeform 107"/>
                  <p:cNvSpPr/>
                  <p:nvPr/>
                </p:nvSpPr>
                <p:spPr>
                  <a:xfrm>
                    <a:off x="2095500" y="4191001"/>
                    <a:ext cx="1600200" cy="476250"/>
                  </a:xfrm>
                  <a:custGeom>
                    <a:avLst/>
                    <a:gdLst>
                      <a:gd name="connsiteX0" fmla="*/ 1600200 w 1600200"/>
                      <a:gd name="connsiteY0" fmla="*/ 447675 h 447675"/>
                      <a:gd name="connsiteX1" fmla="*/ 1171575 w 1600200"/>
                      <a:gd name="connsiteY1" fmla="*/ 390525 h 447675"/>
                      <a:gd name="connsiteX2" fmla="*/ 666750 w 1600200"/>
                      <a:gd name="connsiteY2" fmla="*/ 266700 h 447675"/>
                      <a:gd name="connsiteX3" fmla="*/ 161925 w 1600200"/>
                      <a:gd name="connsiteY3" fmla="*/ 76200 h 447675"/>
                      <a:gd name="connsiteX4" fmla="*/ 0 w 1600200"/>
                      <a:gd name="connsiteY4" fmla="*/ 0 h 44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447675">
                        <a:moveTo>
                          <a:pt x="1600200" y="447675"/>
                        </a:moveTo>
                        <a:cubicBezTo>
                          <a:pt x="1463675" y="434181"/>
                          <a:pt x="1327150" y="420688"/>
                          <a:pt x="1171575" y="390525"/>
                        </a:cubicBezTo>
                        <a:cubicBezTo>
                          <a:pt x="1016000" y="360363"/>
                          <a:pt x="835025" y="319087"/>
                          <a:pt x="666750" y="266700"/>
                        </a:cubicBezTo>
                        <a:cubicBezTo>
                          <a:pt x="498475" y="214313"/>
                          <a:pt x="273050" y="120650"/>
                          <a:pt x="161925" y="76200"/>
                        </a:cubicBezTo>
                        <a:cubicBezTo>
                          <a:pt x="50800" y="31750"/>
                          <a:pt x="25400" y="15875"/>
                          <a:pt x="0" y="0"/>
                        </a:cubicBezTo>
                      </a:path>
                    </a:pathLst>
                  </a:cu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flipV="1">
                    <a:off x="2095500" y="4667250"/>
                    <a:ext cx="1600200" cy="476250"/>
                  </a:xfrm>
                  <a:custGeom>
                    <a:avLst/>
                    <a:gdLst>
                      <a:gd name="connsiteX0" fmla="*/ 1600200 w 1600200"/>
                      <a:gd name="connsiteY0" fmla="*/ 447675 h 447675"/>
                      <a:gd name="connsiteX1" fmla="*/ 1171575 w 1600200"/>
                      <a:gd name="connsiteY1" fmla="*/ 390525 h 447675"/>
                      <a:gd name="connsiteX2" fmla="*/ 666750 w 1600200"/>
                      <a:gd name="connsiteY2" fmla="*/ 266700 h 447675"/>
                      <a:gd name="connsiteX3" fmla="*/ 161925 w 1600200"/>
                      <a:gd name="connsiteY3" fmla="*/ 76200 h 447675"/>
                      <a:gd name="connsiteX4" fmla="*/ 0 w 1600200"/>
                      <a:gd name="connsiteY4" fmla="*/ 0 h 44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447675">
                        <a:moveTo>
                          <a:pt x="1600200" y="447675"/>
                        </a:moveTo>
                        <a:cubicBezTo>
                          <a:pt x="1463675" y="434181"/>
                          <a:pt x="1327150" y="420688"/>
                          <a:pt x="1171575" y="390525"/>
                        </a:cubicBezTo>
                        <a:cubicBezTo>
                          <a:pt x="1016000" y="360363"/>
                          <a:pt x="835025" y="319087"/>
                          <a:pt x="666750" y="266700"/>
                        </a:cubicBezTo>
                        <a:cubicBezTo>
                          <a:pt x="498475" y="214313"/>
                          <a:pt x="273050" y="120650"/>
                          <a:pt x="161925" y="76200"/>
                        </a:cubicBezTo>
                        <a:cubicBezTo>
                          <a:pt x="50800" y="31750"/>
                          <a:pt x="25400" y="15875"/>
                          <a:pt x="0" y="0"/>
                        </a:cubicBezTo>
                      </a:path>
                    </a:pathLst>
                  </a:cu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2552700" y="3905250"/>
                    <a:ext cx="1143000" cy="771525"/>
                  </a:xfrm>
                  <a:custGeom>
                    <a:avLst/>
                    <a:gdLst>
                      <a:gd name="connsiteX0" fmla="*/ 1190625 w 1190625"/>
                      <a:gd name="connsiteY0" fmla="*/ 771525 h 771525"/>
                      <a:gd name="connsiteX1" fmla="*/ 733425 w 1190625"/>
                      <a:gd name="connsiteY1" fmla="*/ 628650 h 771525"/>
                      <a:gd name="connsiteX2" fmla="*/ 171450 w 1190625"/>
                      <a:gd name="connsiteY2" fmla="*/ 228600 h 771525"/>
                      <a:gd name="connsiteX3" fmla="*/ 0 w 1190625"/>
                      <a:gd name="connsiteY3" fmla="*/ 0 h 771525"/>
                    </a:gdLst>
                    <a:ahLst/>
                    <a:cxnLst>
                      <a:cxn ang="0">
                        <a:pos x="connsiteX0" y="connsiteY0"/>
                      </a:cxn>
                      <a:cxn ang="0">
                        <a:pos x="connsiteX1" y="connsiteY1"/>
                      </a:cxn>
                      <a:cxn ang="0">
                        <a:pos x="connsiteX2" y="connsiteY2"/>
                      </a:cxn>
                      <a:cxn ang="0">
                        <a:pos x="connsiteX3" y="connsiteY3"/>
                      </a:cxn>
                    </a:cxnLst>
                    <a:rect l="l" t="t" r="r" b="b"/>
                    <a:pathLst>
                      <a:path w="1190625" h="771525">
                        <a:moveTo>
                          <a:pt x="1190625" y="771525"/>
                        </a:moveTo>
                        <a:cubicBezTo>
                          <a:pt x="1046956" y="745331"/>
                          <a:pt x="903288" y="719138"/>
                          <a:pt x="733425" y="628650"/>
                        </a:cubicBezTo>
                        <a:cubicBezTo>
                          <a:pt x="563562" y="538162"/>
                          <a:pt x="293688" y="333375"/>
                          <a:pt x="171450" y="228600"/>
                        </a:cubicBezTo>
                        <a:cubicBezTo>
                          <a:pt x="49213" y="123825"/>
                          <a:pt x="24606" y="61912"/>
                          <a:pt x="0" y="0"/>
                        </a:cubicBezTo>
                      </a:path>
                    </a:pathLst>
                  </a:cu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flipV="1">
                    <a:off x="2552700" y="4648200"/>
                    <a:ext cx="1143000" cy="771525"/>
                  </a:xfrm>
                  <a:custGeom>
                    <a:avLst/>
                    <a:gdLst>
                      <a:gd name="connsiteX0" fmla="*/ 1190625 w 1190625"/>
                      <a:gd name="connsiteY0" fmla="*/ 771525 h 771525"/>
                      <a:gd name="connsiteX1" fmla="*/ 733425 w 1190625"/>
                      <a:gd name="connsiteY1" fmla="*/ 628650 h 771525"/>
                      <a:gd name="connsiteX2" fmla="*/ 171450 w 1190625"/>
                      <a:gd name="connsiteY2" fmla="*/ 228600 h 771525"/>
                      <a:gd name="connsiteX3" fmla="*/ 0 w 1190625"/>
                      <a:gd name="connsiteY3" fmla="*/ 0 h 771525"/>
                    </a:gdLst>
                    <a:ahLst/>
                    <a:cxnLst>
                      <a:cxn ang="0">
                        <a:pos x="connsiteX0" y="connsiteY0"/>
                      </a:cxn>
                      <a:cxn ang="0">
                        <a:pos x="connsiteX1" y="connsiteY1"/>
                      </a:cxn>
                      <a:cxn ang="0">
                        <a:pos x="connsiteX2" y="connsiteY2"/>
                      </a:cxn>
                      <a:cxn ang="0">
                        <a:pos x="connsiteX3" y="connsiteY3"/>
                      </a:cxn>
                    </a:cxnLst>
                    <a:rect l="l" t="t" r="r" b="b"/>
                    <a:pathLst>
                      <a:path w="1190625" h="771525">
                        <a:moveTo>
                          <a:pt x="1190625" y="771525"/>
                        </a:moveTo>
                        <a:cubicBezTo>
                          <a:pt x="1046956" y="745331"/>
                          <a:pt x="903288" y="719138"/>
                          <a:pt x="733425" y="628650"/>
                        </a:cubicBezTo>
                        <a:cubicBezTo>
                          <a:pt x="563562" y="538162"/>
                          <a:pt x="293688" y="333375"/>
                          <a:pt x="171450" y="228600"/>
                        </a:cubicBezTo>
                        <a:cubicBezTo>
                          <a:pt x="49213" y="123825"/>
                          <a:pt x="24606" y="61912"/>
                          <a:pt x="0" y="0"/>
                        </a:cubicBezTo>
                      </a:path>
                    </a:pathLst>
                  </a:cu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3092450" y="3905250"/>
                    <a:ext cx="593725" cy="752475"/>
                  </a:xfrm>
                  <a:custGeom>
                    <a:avLst/>
                    <a:gdLst>
                      <a:gd name="connsiteX0" fmla="*/ 593725 w 593725"/>
                      <a:gd name="connsiteY0" fmla="*/ 752475 h 752475"/>
                      <a:gd name="connsiteX1" fmla="*/ 412750 w 593725"/>
                      <a:gd name="connsiteY1" fmla="*/ 676275 h 752475"/>
                      <a:gd name="connsiteX2" fmla="*/ 222250 w 593725"/>
                      <a:gd name="connsiteY2" fmla="*/ 533400 h 752475"/>
                      <a:gd name="connsiteX3" fmla="*/ 88900 w 593725"/>
                      <a:gd name="connsiteY3" fmla="*/ 342900 h 752475"/>
                      <a:gd name="connsiteX4" fmla="*/ 12700 w 593725"/>
                      <a:gd name="connsiteY4" fmla="*/ 104775 h 752475"/>
                      <a:gd name="connsiteX5" fmla="*/ 12700 w 593725"/>
                      <a:gd name="connsiteY5"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725" h="752475">
                        <a:moveTo>
                          <a:pt x="593725" y="752475"/>
                        </a:moveTo>
                        <a:cubicBezTo>
                          <a:pt x="534193" y="732631"/>
                          <a:pt x="474662" y="712787"/>
                          <a:pt x="412750" y="676275"/>
                        </a:cubicBezTo>
                        <a:cubicBezTo>
                          <a:pt x="350838" y="639763"/>
                          <a:pt x="276225" y="588962"/>
                          <a:pt x="222250" y="533400"/>
                        </a:cubicBezTo>
                        <a:cubicBezTo>
                          <a:pt x="168275" y="477838"/>
                          <a:pt x="123825" y="414337"/>
                          <a:pt x="88900" y="342900"/>
                        </a:cubicBezTo>
                        <a:cubicBezTo>
                          <a:pt x="53975" y="271463"/>
                          <a:pt x="25400" y="161925"/>
                          <a:pt x="12700" y="104775"/>
                        </a:cubicBezTo>
                        <a:cubicBezTo>
                          <a:pt x="0" y="47625"/>
                          <a:pt x="6350" y="23812"/>
                          <a:pt x="12700" y="0"/>
                        </a:cubicBezTo>
                      </a:path>
                    </a:pathLst>
                  </a:custGeom>
                  <a:ln>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flipV="1">
                    <a:off x="3124200" y="4648200"/>
                    <a:ext cx="593725" cy="752475"/>
                  </a:xfrm>
                  <a:custGeom>
                    <a:avLst/>
                    <a:gdLst>
                      <a:gd name="connsiteX0" fmla="*/ 593725 w 593725"/>
                      <a:gd name="connsiteY0" fmla="*/ 752475 h 752475"/>
                      <a:gd name="connsiteX1" fmla="*/ 412750 w 593725"/>
                      <a:gd name="connsiteY1" fmla="*/ 676275 h 752475"/>
                      <a:gd name="connsiteX2" fmla="*/ 222250 w 593725"/>
                      <a:gd name="connsiteY2" fmla="*/ 533400 h 752475"/>
                      <a:gd name="connsiteX3" fmla="*/ 88900 w 593725"/>
                      <a:gd name="connsiteY3" fmla="*/ 342900 h 752475"/>
                      <a:gd name="connsiteX4" fmla="*/ 12700 w 593725"/>
                      <a:gd name="connsiteY4" fmla="*/ 104775 h 752475"/>
                      <a:gd name="connsiteX5" fmla="*/ 12700 w 593725"/>
                      <a:gd name="connsiteY5"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725" h="752475">
                        <a:moveTo>
                          <a:pt x="593725" y="752475"/>
                        </a:moveTo>
                        <a:cubicBezTo>
                          <a:pt x="534193" y="732631"/>
                          <a:pt x="474662" y="712787"/>
                          <a:pt x="412750" y="676275"/>
                        </a:cubicBezTo>
                        <a:cubicBezTo>
                          <a:pt x="350838" y="639763"/>
                          <a:pt x="276225" y="588962"/>
                          <a:pt x="222250" y="533400"/>
                        </a:cubicBezTo>
                        <a:cubicBezTo>
                          <a:pt x="168275" y="477838"/>
                          <a:pt x="123825" y="414337"/>
                          <a:pt x="88900" y="342900"/>
                        </a:cubicBezTo>
                        <a:cubicBezTo>
                          <a:pt x="53975" y="271463"/>
                          <a:pt x="25400" y="161925"/>
                          <a:pt x="12700" y="104775"/>
                        </a:cubicBezTo>
                        <a:cubicBezTo>
                          <a:pt x="0" y="47625"/>
                          <a:pt x="6350" y="23812"/>
                          <a:pt x="12700" y="0"/>
                        </a:cubicBezTo>
                      </a:path>
                    </a:pathLst>
                  </a:custGeom>
                  <a:ln>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 name="Group 115"/>
                <p:cNvGrpSpPr/>
                <p:nvPr/>
              </p:nvGrpSpPr>
              <p:grpSpPr>
                <a:xfrm flipH="1">
                  <a:off x="1943100" y="3914775"/>
                  <a:ext cx="1622425" cy="1514475"/>
                  <a:chOff x="2095500" y="3905250"/>
                  <a:chExt cx="1622425" cy="1514475"/>
                </a:xfrm>
              </p:grpSpPr>
              <p:sp>
                <p:nvSpPr>
                  <p:cNvPr id="117" name="Freeform 116"/>
                  <p:cNvSpPr/>
                  <p:nvPr/>
                </p:nvSpPr>
                <p:spPr>
                  <a:xfrm>
                    <a:off x="2095500" y="4191001"/>
                    <a:ext cx="1600200" cy="476250"/>
                  </a:xfrm>
                  <a:custGeom>
                    <a:avLst/>
                    <a:gdLst>
                      <a:gd name="connsiteX0" fmla="*/ 1600200 w 1600200"/>
                      <a:gd name="connsiteY0" fmla="*/ 447675 h 447675"/>
                      <a:gd name="connsiteX1" fmla="*/ 1171575 w 1600200"/>
                      <a:gd name="connsiteY1" fmla="*/ 390525 h 447675"/>
                      <a:gd name="connsiteX2" fmla="*/ 666750 w 1600200"/>
                      <a:gd name="connsiteY2" fmla="*/ 266700 h 447675"/>
                      <a:gd name="connsiteX3" fmla="*/ 161925 w 1600200"/>
                      <a:gd name="connsiteY3" fmla="*/ 76200 h 447675"/>
                      <a:gd name="connsiteX4" fmla="*/ 0 w 1600200"/>
                      <a:gd name="connsiteY4" fmla="*/ 0 h 44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447675">
                        <a:moveTo>
                          <a:pt x="1600200" y="447675"/>
                        </a:moveTo>
                        <a:cubicBezTo>
                          <a:pt x="1463675" y="434181"/>
                          <a:pt x="1327150" y="420688"/>
                          <a:pt x="1171575" y="390525"/>
                        </a:cubicBezTo>
                        <a:cubicBezTo>
                          <a:pt x="1016000" y="360363"/>
                          <a:pt x="835025" y="319087"/>
                          <a:pt x="666750" y="266700"/>
                        </a:cubicBezTo>
                        <a:cubicBezTo>
                          <a:pt x="498475" y="214313"/>
                          <a:pt x="273050" y="120650"/>
                          <a:pt x="161925" y="76200"/>
                        </a:cubicBezTo>
                        <a:cubicBezTo>
                          <a:pt x="50800" y="31750"/>
                          <a:pt x="25400" y="15875"/>
                          <a:pt x="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flipV="1">
                    <a:off x="2095500" y="4667250"/>
                    <a:ext cx="1600200" cy="476250"/>
                  </a:xfrm>
                  <a:custGeom>
                    <a:avLst/>
                    <a:gdLst>
                      <a:gd name="connsiteX0" fmla="*/ 1600200 w 1600200"/>
                      <a:gd name="connsiteY0" fmla="*/ 447675 h 447675"/>
                      <a:gd name="connsiteX1" fmla="*/ 1171575 w 1600200"/>
                      <a:gd name="connsiteY1" fmla="*/ 390525 h 447675"/>
                      <a:gd name="connsiteX2" fmla="*/ 666750 w 1600200"/>
                      <a:gd name="connsiteY2" fmla="*/ 266700 h 447675"/>
                      <a:gd name="connsiteX3" fmla="*/ 161925 w 1600200"/>
                      <a:gd name="connsiteY3" fmla="*/ 76200 h 447675"/>
                      <a:gd name="connsiteX4" fmla="*/ 0 w 1600200"/>
                      <a:gd name="connsiteY4" fmla="*/ 0 h 44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447675">
                        <a:moveTo>
                          <a:pt x="1600200" y="447675"/>
                        </a:moveTo>
                        <a:cubicBezTo>
                          <a:pt x="1463675" y="434181"/>
                          <a:pt x="1327150" y="420688"/>
                          <a:pt x="1171575" y="390525"/>
                        </a:cubicBezTo>
                        <a:cubicBezTo>
                          <a:pt x="1016000" y="360363"/>
                          <a:pt x="835025" y="319087"/>
                          <a:pt x="666750" y="266700"/>
                        </a:cubicBezTo>
                        <a:cubicBezTo>
                          <a:pt x="498475" y="214313"/>
                          <a:pt x="273050" y="120650"/>
                          <a:pt x="161925" y="76200"/>
                        </a:cubicBezTo>
                        <a:cubicBezTo>
                          <a:pt x="50800" y="31750"/>
                          <a:pt x="25400" y="15875"/>
                          <a:pt x="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2552700" y="3905250"/>
                    <a:ext cx="1143000" cy="771525"/>
                  </a:xfrm>
                  <a:custGeom>
                    <a:avLst/>
                    <a:gdLst>
                      <a:gd name="connsiteX0" fmla="*/ 1190625 w 1190625"/>
                      <a:gd name="connsiteY0" fmla="*/ 771525 h 771525"/>
                      <a:gd name="connsiteX1" fmla="*/ 733425 w 1190625"/>
                      <a:gd name="connsiteY1" fmla="*/ 628650 h 771525"/>
                      <a:gd name="connsiteX2" fmla="*/ 171450 w 1190625"/>
                      <a:gd name="connsiteY2" fmla="*/ 228600 h 771525"/>
                      <a:gd name="connsiteX3" fmla="*/ 0 w 1190625"/>
                      <a:gd name="connsiteY3" fmla="*/ 0 h 771525"/>
                    </a:gdLst>
                    <a:ahLst/>
                    <a:cxnLst>
                      <a:cxn ang="0">
                        <a:pos x="connsiteX0" y="connsiteY0"/>
                      </a:cxn>
                      <a:cxn ang="0">
                        <a:pos x="connsiteX1" y="connsiteY1"/>
                      </a:cxn>
                      <a:cxn ang="0">
                        <a:pos x="connsiteX2" y="connsiteY2"/>
                      </a:cxn>
                      <a:cxn ang="0">
                        <a:pos x="connsiteX3" y="connsiteY3"/>
                      </a:cxn>
                    </a:cxnLst>
                    <a:rect l="l" t="t" r="r" b="b"/>
                    <a:pathLst>
                      <a:path w="1190625" h="771525">
                        <a:moveTo>
                          <a:pt x="1190625" y="771525"/>
                        </a:moveTo>
                        <a:cubicBezTo>
                          <a:pt x="1046956" y="745331"/>
                          <a:pt x="903288" y="719138"/>
                          <a:pt x="733425" y="628650"/>
                        </a:cubicBezTo>
                        <a:cubicBezTo>
                          <a:pt x="563562" y="538162"/>
                          <a:pt x="293688" y="333375"/>
                          <a:pt x="171450" y="228600"/>
                        </a:cubicBezTo>
                        <a:cubicBezTo>
                          <a:pt x="49213" y="123825"/>
                          <a:pt x="24606" y="61912"/>
                          <a:pt x="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flipV="1">
                    <a:off x="2552700" y="4648200"/>
                    <a:ext cx="1143000" cy="771525"/>
                  </a:xfrm>
                  <a:custGeom>
                    <a:avLst/>
                    <a:gdLst>
                      <a:gd name="connsiteX0" fmla="*/ 1190625 w 1190625"/>
                      <a:gd name="connsiteY0" fmla="*/ 771525 h 771525"/>
                      <a:gd name="connsiteX1" fmla="*/ 733425 w 1190625"/>
                      <a:gd name="connsiteY1" fmla="*/ 628650 h 771525"/>
                      <a:gd name="connsiteX2" fmla="*/ 171450 w 1190625"/>
                      <a:gd name="connsiteY2" fmla="*/ 228600 h 771525"/>
                      <a:gd name="connsiteX3" fmla="*/ 0 w 1190625"/>
                      <a:gd name="connsiteY3" fmla="*/ 0 h 771525"/>
                    </a:gdLst>
                    <a:ahLst/>
                    <a:cxnLst>
                      <a:cxn ang="0">
                        <a:pos x="connsiteX0" y="connsiteY0"/>
                      </a:cxn>
                      <a:cxn ang="0">
                        <a:pos x="connsiteX1" y="connsiteY1"/>
                      </a:cxn>
                      <a:cxn ang="0">
                        <a:pos x="connsiteX2" y="connsiteY2"/>
                      </a:cxn>
                      <a:cxn ang="0">
                        <a:pos x="connsiteX3" y="connsiteY3"/>
                      </a:cxn>
                    </a:cxnLst>
                    <a:rect l="l" t="t" r="r" b="b"/>
                    <a:pathLst>
                      <a:path w="1190625" h="771525">
                        <a:moveTo>
                          <a:pt x="1190625" y="771525"/>
                        </a:moveTo>
                        <a:cubicBezTo>
                          <a:pt x="1046956" y="745331"/>
                          <a:pt x="903288" y="719138"/>
                          <a:pt x="733425" y="628650"/>
                        </a:cubicBezTo>
                        <a:cubicBezTo>
                          <a:pt x="563562" y="538162"/>
                          <a:pt x="293688" y="333375"/>
                          <a:pt x="171450" y="228600"/>
                        </a:cubicBezTo>
                        <a:cubicBezTo>
                          <a:pt x="49213" y="123825"/>
                          <a:pt x="24606" y="61912"/>
                          <a:pt x="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3092450" y="3905250"/>
                    <a:ext cx="593725" cy="752475"/>
                  </a:xfrm>
                  <a:custGeom>
                    <a:avLst/>
                    <a:gdLst>
                      <a:gd name="connsiteX0" fmla="*/ 593725 w 593725"/>
                      <a:gd name="connsiteY0" fmla="*/ 752475 h 752475"/>
                      <a:gd name="connsiteX1" fmla="*/ 412750 w 593725"/>
                      <a:gd name="connsiteY1" fmla="*/ 676275 h 752475"/>
                      <a:gd name="connsiteX2" fmla="*/ 222250 w 593725"/>
                      <a:gd name="connsiteY2" fmla="*/ 533400 h 752475"/>
                      <a:gd name="connsiteX3" fmla="*/ 88900 w 593725"/>
                      <a:gd name="connsiteY3" fmla="*/ 342900 h 752475"/>
                      <a:gd name="connsiteX4" fmla="*/ 12700 w 593725"/>
                      <a:gd name="connsiteY4" fmla="*/ 104775 h 752475"/>
                      <a:gd name="connsiteX5" fmla="*/ 12700 w 593725"/>
                      <a:gd name="connsiteY5"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725" h="752475">
                        <a:moveTo>
                          <a:pt x="593725" y="752475"/>
                        </a:moveTo>
                        <a:cubicBezTo>
                          <a:pt x="534193" y="732631"/>
                          <a:pt x="474662" y="712787"/>
                          <a:pt x="412750" y="676275"/>
                        </a:cubicBezTo>
                        <a:cubicBezTo>
                          <a:pt x="350838" y="639763"/>
                          <a:pt x="276225" y="588962"/>
                          <a:pt x="222250" y="533400"/>
                        </a:cubicBezTo>
                        <a:cubicBezTo>
                          <a:pt x="168275" y="477838"/>
                          <a:pt x="123825" y="414337"/>
                          <a:pt x="88900" y="342900"/>
                        </a:cubicBezTo>
                        <a:cubicBezTo>
                          <a:pt x="53975" y="271463"/>
                          <a:pt x="25400" y="161925"/>
                          <a:pt x="12700" y="104775"/>
                        </a:cubicBezTo>
                        <a:cubicBezTo>
                          <a:pt x="0" y="47625"/>
                          <a:pt x="6350" y="23812"/>
                          <a:pt x="1270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flipV="1">
                    <a:off x="3124200" y="4648200"/>
                    <a:ext cx="593725" cy="752475"/>
                  </a:xfrm>
                  <a:custGeom>
                    <a:avLst/>
                    <a:gdLst>
                      <a:gd name="connsiteX0" fmla="*/ 593725 w 593725"/>
                      <a:gd name="connsiteY0" fmla="*/ 752475 h 752475"/>
                      <a:gd name="connsiteX1" fmla="*/ 412750 w 593725"/>
                      <a:gd name="connsiteY1" fmla="*/ 676275 h 752475"/>
                      <a:gd name="connsiteX2" fmla="*/ 222250 w 593725"/>
                      <a:gd name="connsiteY2" fmla="*/ 533400 h 752475"/>
                      <a:gd name="connsiteX3" fmla="*/ 88900 w 593725"/>
                      <a:gd name="connsiteY3" fmla="*/ 342900 h 752475"/>
                      <a:gd name="connsiteX4" fmla="*/ 12700 w 593725"/>
                      <a:gd name="connsiteY4" fmla="*/ 104775 h 752475"/>
                      <a:gd name="connsiteX5" fmla="*/ 12700 w 593725"/>
                      <a:gd name="connsiteY5"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725" h="752475">
                        <a:moveTo>
                          <a:pt x="593725" y="752475"/>
                        </a:moveTo>
                        <a:cubicBezTo>
                          <a:pt x="534193" y="732631"/>
                          <a:pt x="474662" y="712787"/>
                          <a:pt x="412750" y="676275"/>
                        </a:cubicBezTo>
                        <a:cubicBezTo>
                          <a:pt x="350838" y="639763"/>
                          <a:pt x="276225" y="588962"/>
                          <a:pt x="222250" y="533400"/>
                        </a:cubicBezTo>
                        <a:cubicBezTo>
                          <a:pt x="168275" y="477838"/>
                          <a:pt x="123825" y="414337"/>
                          <a:pt x="88900" y="342900"/>
                        </a:cubicBezTo>
                        <a:cubicBezTo>
                          <a:pt x="53975" y="271463"/>
                          <a:pt x="25400" y="161925"/>
                          <a:pt x="12700" y="104775"/>
                        </a:cubicBezTo>
                        <a:cubicBezTo>
                          <a:pt x="0" y="47625"/>
                          <a:pt x="6350" y="23812"/>
                          <a:pt x="12700" y="0"/>
                        </a:cubicBezTo>
                      </a:path>
                    </a:pathLst>
                  </a:custGeom>
                  <a:ln>
                    <a:solidFill>
                      <a:srgbClr val="FF99CC"/>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4" name="Oval 93"/>
                <p:cNvSpPr/>
                <p:nvPr/>
              </p:nvSpPr>
              <p:spPr>
                <a:xfrm>
                  <a:off x="1943100" y="3848100"/>
                  <a:ext cx="1752600" cy="16383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Oval 125"/>
              <p:cNvSpPr/>
              <p:nvPr/>
            </p:nvSpPr>
            <p:spPr>
              <a:xfrm>
                <a:off x="2733675" y="4181475"/>
                <a:ext cx="57150" cy="66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609850" y="4229100"/>
                <a:ext cx="57150" cy="66675"/>
              </a:xfrm>
              <a:prstGeom prst="ellipse">
                <a:avLst/>
              </a:prstGeom>
              <a:solidFill>
                <a:srgbClr val="33CCFF"/>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0" name="Straight Arrow Connector 129"/>
            <p:cNvCxnSpPr/>
            <p:nvPr/>
          </p:nvCxnSpPr>
          <p:spPr>
            <a:xfrm rot="5400000" flipH="1" flipV="1">
              <a:off x="2947290" y="4520310"/>
              <a:ext cx="600314" cy="94094"/>
            </a:xfrm>
            <a:prstGeom prst="straightConnector1">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16200000" flipV="1">
              <a:off x="2785943" y="4643557"/>
              <a:ext cx="333614" cy="190500"/>
            </a:xfrm>
            <a:prstGeom prst="straightConnector1">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3009900" y="3959423"/>
              <a:ext cx="1409700" cy="307777"/>
            </a:xfrm>
            <a:prstGeom prst="rect">
              <a:avLst/>
            </a:prstGeom>
            <a:noFill/>
          </p:spPr>
          <p:txBody>
            <a:bodyPr wrap="square" rtlCol="0">
              <a:spAutoFit/>
            </a:bodyPr>
            <a:lstStyle/>
            <a:p>
              <a:pPr algn="just"/>
              <a:r>
                <a:rPr lang="en-US" sz="1400" dirty="0" smtClean="0">
                  <a:latin typeface="Arial Narrow" pitchFamily="34" charset="0"/>
                </a:rPr>
                <a:t>Device Impedance</a:t>
              </a:r>
              <a:endParaRPr lang="en-US" sz="1400" dirty="0">
                <a:latin typeface="Arial Narrow" pitchFamily="34" charset="0"/>
              </a:endParaRPr>
            </a:p>
          </p:txBody>
        </p:sp>
        <p:sp>
          <p:nvSpPr>
            <p:cNvPr id="136" name="TextBox 135"/>
            <p:cNvSpPr txBox="1"/>
            <p:nvPr/>
          </p:nvSpPr>
          <p:spPr>
            <a:xfrm>
              <a:off x="1714500" y="4076700"/>
              <a:ext cx="1409700" cy="523220"/>
            </a:xfrm>
            <a:prstGeom prst="rect">
              <a:avLst/>
            </a:prstGeom>
            <a:noFill/>
          </p:spPr>
          <p:txBody>
            <a:bodyPr wrap="square" rtlCol="0">
              <a:spAutoFit/>
            </a:bodyPr>
            <a:lstStyle/>
            <a:p>
              <a:pPr algn="just"/>
              <a:r>
                <a:rPr lang="en-US" sz="1400" dirty="0" smtClean="0">
                  <a:latin typeface="Arial Narrow" pitchFamily="34" charset="0"/>
                </a:rPr>
                <a:t>Device Impedance</a:t>
              </a:r>
            </a:p>
            <a:p>
              <a:pPr algn="just"/>
              <a:r>
                <a:rPr lang="en-US" sz="1400" dirty="0" smtClean="0">
                  <a:latin typeface="Arial Narrow" pitchFamily="34" charset="0"/>
                </a:rPr>
                <a:t>With inductive load</a:t>
              </a:r>
              <a:endParaRPr lang="en-US" sz="1400" dirty="0">
                <a:latin typeface="Arial Narrow" pitchFamily="34" charset="0"/>
              </a:endParaRPr>
            </a:p>
          </p:txBody>
        </p:sp>
      </p:grpSp>
      <p:sp>
        <p:nvSpPr>
          <p:cNvPr id="139" name="TextBox 138"/>
          <p:cNvSpPr txBox="1"/>
          <p:nvPr/>
        </p:nvSpPr>
        <p:spPr>
          <a:xfrm>
            <a:off x="304800" y="4596943"/>
            <a:ext cx="2628900" cy="307777"/>
          </a:xfrm>
          <a:prstGeom prst="rect">
            <a:avLst/>
          </a:prstGeom>
          <a:noFill/>
        </p:spPr>
        <p:txBody>
          <a:bodyPr wrap="square" rtlCol="0">
            <a:spAutoFit/>
          </a:bodyPr>
          <a:lstStyle/>
          <a:p>
            <a:r>
              <a:rPr lang="en-US" sz="1400" b="1" dirty="0" smtClean="0">
                <a:solidFill>
                  <a:srgbClr val="33CCFF"/>
                </a:solidFill>
                <a:latin typeface="+mj-lt"/>
              </a:rPr>
              <a:t>Input/output Matching</a:t>
            </a:r>
            <a:endParaRPr lang="en-US" sz="1400" b="1" dirty="0">
              <a:solidFill>
                <a:srgbClr val="33CCFF"/>
              </a:solidFill>
              <a:latin typeface="+mj-lt"/>
            </a:endParaRPr>
          </a:p>
        </p:txBody>
      </p:sp>
      <p:sp>
        <p:nvSpPr>
          <p:cNvPr id="140" name="TextBox 139"/>
          <p:cNvSpPr txBox="1"/>
          <p:nvPr/>
        </p:nvSpPr>
        <p:spPr>
          <a:xfrm>
            <a:off x="304800" y="4863643"/>
            <a:ext cx="2514600" cy="523220"/>
          </a:xfrm>
          <a:prstGeom prst="rect">
            <a:avLst/>
          </a:prstGeom>
          <a:noFill/>
        </p:spPr>
        <p:txBody>
          <a:bodyPr wrap="square" rtlCol="0">
            <a:spAutoFit/>
          </a:bodyPr>
          <a:lstStyle/>
          <a:p>
            <a:pPr algn="just"/>
            <a:r>
              <a:rPr lang="en-US" sz="1400" dirty="0" smtClean="0">
                <a:latin typeface="Arial Narrow" pitchFamily="34" charset="0"/>
              </a:rPr>
              <a:t>Matches Device Impedance to 50</a:t>
            </a:r>
            <a:r>
              <a:rPr lang="el-GR" sz="1400" dirty="0" smtClean="0">
                <a:latin typeface="Arial Narrow" pitchFamily="34" charset="0"/>
              </a:rPr>
              <a:t>Ω</a:t>
            </a:r>
            <a:r>
              <a:rPr lang="en-US" sz="1400" dirty="0" smtClean="0">
                <a:latin typeface="Arial Narrow" pitchFamily="34" charset="0"/>
              </a:rPr>
              <a:t>. Lossless network is bilateral</a:t>
            </a:r>
            <a:endParaRPr lang="en-US" sz="1400" dirty="0">
              <a:latin typeface="Arial Narrow" pitchFamily="34" charset="0"/>
            </a:endParaRPr>
          </a:p>
        </p:txBody>
      </p:sp>
      <p:grpSp>
        <p:nvGrpSpPr>
          <p:cNvPr id="103" name="Group 102"/>
          <p:cNvGrpSpPr/>
          <p:nvPr/>
        </p:nvGrpSpPr>
        <p:grpSpPr>
          <a:xfrm>
            <a:off x="609600" y="1096962"/>
            <a:ext cx="3648075" cy="2283758"/>
            <a:chOff x="609600" y="1096962"/>
            <a:chExt cx="3648075" cy="2283758"/>
          </a:xfrm>
        </p:grpSpPr>
        <p:grpSp>
          <p:nvGrpSpPr>
            <p:cNvPr id="91" name="Group 90"/>
            <p:cNvGrpSpPr/>
            <p:nvPr/>
          </p:nvGrpSpPr>
          <p:grpSpPr>
            <a:xfrm>
              <a:off x="609600" y="1096962"/>
              <a:ext cx="3648075" cy="2255838"/>
              <a:chOff x="914400" y="944562"/>
              <a:chExt cx="3648075" cy="2255838"/>
            </a:xfrm>
          </p:grpSpPr>
          <p:grpSp>
            <p:nvGrpSpPr>
              <p:cNvPr id="72" name="Group 71"/>
              <p:cNvGrpSpPr/>
              <p:nvPr/>
            </p:nvGrpSpPr>
            <p:grpSpPr>
              <a:xfrm>
                <a:off x="1028700" y="1181100"/>
                <a:ext cx="3352800" cy="2019300"/>
                <a:chOff x="1600200" y="1066800"/>
                <a:chExt cx="3352800" cy="2019300"/>
              </a:xfrm>
            </p:grpSpPr>
            <p:sp>
              <p:nvSpPr>
                <p:cNvPr id="8" name="Freeform 7"/>
                <p:cNvSpPr/>
                <p:nvPr/>
              </p:nvSpPr>
              <p:spPr>
                <a:xfrm>
                  <a:off x="3412999" y="2324100"/>
                  <a:ext cx="243333" cy="304800"/>
                </a:xfrm>
                <a:custGeom>
                  <a:avLst/>
                  <a:gdLst>
                    <a:gd name="connsiteX0" fmla="*/ 314325 w 323850"/>
                    <a:gd name="connsiteY0" fmla="*/ 0 h 409575"/>
                    <a:gd name="connsiteX1" fmla="*/ 0 w 323850"/>
                    <a:gd name="connsiteY1" fmla="*/ 0 h 409575"/>
                    <a:gd name="connsiteX2" fmla="*/ 0 w 323850"/>
                    <a:gd name="connsiteY2" fmla="*/ 409575 h 409575"/>
                    <a:gd name="connsiteX3" fmla="*/ 323850 w 323850"/>
                    <a:gd name="connsiteY3" fmla="*/ 409575 h 409575"/>
                  </a:gdLst>
                  <a:ahLst/>
                  <a:cxnLst>
                    <a:cxn ang="0">
                      <a:pos x="connsiteX0" y="connsiteY0"/>
                    </a:cxn>
                    <a:cxn ang="0">
                      <a:pos x="connsiteX1" y="connsiteY1"/>
                    </a:cxn>
                    <a:cxn ang="0">
                      <a:pos x="connsiteX2" y="connsiteY2"/>
                    </a:cxn>
                    <a:cxn ang="0">
                      <a:pos x="connsiteX3" y="connsiteY3"/>
                    </a:cxn>
                  </a:cxnLst>
                  <a:rect l="l" t="t" r="r" b="b"/>
                  <a:pathLst>
                    <a:path w="323850" h="409575">
                      <a:moveTo>
                        <a:pt x="314325" y="0"/>
                      </a:moveTo>
                      <a:lnTo>
                        <a:pt x="0" y="0"/>
                      </a:lnTo>
                      <a:lnTo>
                        <a:pt x="0" y="409575"/>
                      </a:lnTo>
                      <a:lnTo>
                        <a:pt x="323850" y="409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rot="5400000">
                  <a:off x="3200717" y="2476183"/>
                  <a:ext cx="304800" cy="6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028316" y="1694816"/>
                  <a:ext cx="1257300" cy="1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p:cNvCxnSpPr>
                <p:nvPr/>
              </p:nvCxnSpPr>
              <p:spPr>
                <a:xfrm>
                  <a:off x="3656332" y="2628900"/>
                  <a:ext cx="1588"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3543300" y="13716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rot="5400000">
                  <a:off x="2190750" y="1771650"/>
                  <a:ext cx="14097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895600" y="24765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781300" y="13716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rot="10800000">
                  <a:off x="3619500" y="30099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rot="5400000">
                  <a:off x="4076700" y="11430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3657600" y="1143000"/>
                  <a:ext cx="419100" cy="76200"/>
                  <a:chOff x="4114800" y="1562100"/>
                  <a:chExt cx="419100" cy="76200"/>
                </a:xfrm>
              </p:grpSpPr>
              <p:cxnSp>
                <p:nvCxnSpPr>
                  <p:cNvPr id="42" name="Straight Connector 41"/>
                  <p:cNvCxnSpPr/>
                  <p:nvPr/>
                </p:nvCxnSpPr>
                <p:spPr>
                  <a:xfrm>
                    <a:off x="41148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434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2679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3060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Isosceles Triangle 50"/>
                <p:cNvSpPr/>
                <p:nvPr/>
              </p:nvSpPr>
              <p:spPr>
                <a:xfrm rot="16200000" flipH="1">
                  <a:off x="2400300" y="1143000"/>
                  <a:ext cx="76200" cy="7620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2476500" y="1143000"/>
                  <a:ext cx="419100" cy="76200"/>
                  <a:chOff x="4114800" y="1562100"/>
                  <a:chExt cx="419100" cy="76200"/>
                </a:xfrm>
              </p:grpSpPr>
              <p:cxnSp>
                <p:nvCxnSpPr>
                  <p:cNvPr id="53" name="Straight Connector 52"/>
                  <p:cNvCxnSpPr/>
                  <p:nvPr/>
                </p:nvCxnSpPr>
                <p:spPr>
                  <a:xfrm>
                    <a:off x="41148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343400" y="16002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2679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4306094" y="15994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a:off x="3657600" y="21336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886200" y="2133600"/>
                  <a:ext cx="1066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810794" y="21328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848894" y="21328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600200" y="2476500"/>
                  <a:ext cx="1066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705100" y="2476500"/>
                  <a:ext cx="1905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2629694" y="24757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667794" y="2475706"/>
                  <a:ext cx="762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rot="5400000">
                  <a:off x="4267200" y="18288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rot="5400000">
                  <a:off x="2057400" y="2171700"/>
                  <a:ext cx="228600" cy="6096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73" name="Object 72"/>
              <p:cNvGraphicFramePr>
                <a:graphicFrameLocks noChangeAspect="1"/>
              </p:cNvGraphicFramePr>
              <p:nvPr/>
            </p:nvGraphicFramePr>
            <p:xfrm>
              <a:off x="914400" y="2209800"/>
              <a:ext cx="323851" cy="388620"/>
            </p:xfrm>
            <a:graphic>
              <a:graphicData uri="http://schemas.openxmlformats.org/presentationml/2006/ole">
                <p:oleObj spid="_x0000_s1026" name="Equation" r:id="rId5" imgW="190440" imgH="228600" progId="Equation.3">
                  <p:embed/>
                </p:oleObj>
              </a:graphicData>
            </a:graphic>
          </p:graphicFrame>
          <p:graphicFrame>
            <p:nvGraphicFramePr>
              <p:cNvPr id="1027" name="Object 3"/>
              <p:cNvGraphicFramePr>
                <a:graphicFrameLocks noChangeAspect="1"/>
              </p:cNvGraphicFramePr>
              <p:nvPr/>
            </p:nvGraphicFramePr>
            <p:xfrm>
              <a:off x="4152900" y="1897062"/>
              <a:ext cx="409575" cy="388938"/>
            </p:xfrm>
            <a:graphic>
              <a:graphicData uri="http://schemas.openxmlformats.org/presentationml/2006/ole">
                <p:oleObj spid="_x0000_s1027" name="Equation" r:id="rId6" imgW="241200" imgH="228600" progId="Equation.3">
                  <p:embed/>
                </p:oleObj>
              </a:graphicData>
            </a:graphic>
          </p:graphicFrame>
          <p:graphicFrame>
            <p:nvGraphicFramePr>
              <p:cNvPr id="1028" name="Object 4"/>
              <p:cNvGraphicFramePr>
                <a:graphicFrameLocks noChangeAspect="1"/>
              </p:cNvGraphicFramePr>
              <p:nvPr/>
            </p:nvGraphicFramePr>
            <p:xfrm>
              <a:off x="2736850" y="944562"/>
              <a:ext cx="387350" cy="388938"/>
            </p:xfrm>
            <a:graphic>
              <a:graphicData uri="http://schemas.openxmlformats.org/presentationml/2006/ole">
                <p:oleObj spid="_x0000_s1028" name="Equation" r:id="rId7" imgW="228600" imgH="228600" progId="Equation.3">
                  <p:embed/>
                </p:oleObj>
              </a:graphicData>
            </a:graphic>
          </p:graphicFrame>
          <p:graphicFrame>
            <p:nvGraphicFramePr>
              <p:cNvPr id="1029" name="Object 5"/>
              <p:cNvGraphicFramePr>
                <a:graphicFrameLocks noChangeAspect="1"/>
              </p:cNvGraphicFramePr>
              <p:nvPr/>
            </p:nvGraphicFramePr>
            <p:xfrm>
              <a:off x="2324100" y="952500"/>
              <a:ext cx="387350" cy="411162"/>
            </p:xfrm>
            <a:graphic>
              <a:graphicData uri="http://schemas.openxmlformats.org/presentationml/2006/ole">
                <p:oleObj spid="_x0000_s1029" name="Equation" r:id="rId8" imgW="228600" imgH="241200" progId="Equation.3">
                  <p:embed/>
                </p:oleObj>
              </a:graphicData>
            </a:graphic>
          </p:graphicFrame>
          <p:graphicFrame>
            <p:nvGraphicFramePr>
              <p:cNvPr id="1030" name="Object 6"/>
              <p:cNvGraphicFramePr>
                <a:graphicFrameLocks noChangeAspect="1"/>
              </p:cNvGraphicFramePr>
              <p:nvPr/>
            </p:nvGraphicFramePr>
            <p:xfrm>
              <a:off x="3200400" y="1295400"/>
              <a:ext cx="284117" cy="342900"/>
            </p:xfrm>
            <a:graphic>
              <a:graphicData uri="http://schemas.openxmlformats.org/presentationml/2006/ole">
                <p:oleObj spid="_x0000_s1030" name="Equation" r:id="rId9" imgW="190440" imgH="228600" progId="Equation.3">
                  <p:embed/>
                </p:oleObj>
              </a:graphicData>
            </a:graphic>
          </p:graphicFrame>
          <p:graphicFrame>
            <p:nvGraphicFramePr>
              <p:cNvPr id="1031" name="Object 7"/>
              <p:cNvGraphicFramePr>
                <a:graphicFrameLocks noChangeAspect="1"/>
              </p:cNvGraphicFramePr>
              <p:nvPr/>
            </p:nvGraphicFramePr>
            <p:xfrm>
              <a:off x="1905000" y="1295400"/>
              <a:ext cx="284162" cy="342900"/>
            </p:xfrm>
            <a:graphic>
              <a:graphicData uri="http://schemas.openxmlformats.org/presentationml/2006/ole">
                <p:oleObj spid="_x0000_s1031" name="Equation" r:id="rId10" imgW="190440" imgH="228600" progId="Equation.3">
                  <p:embed/>
                </p:oleObj>
              </a:graphicData>
            </a:graphic>
          </p:graphicFrame>
          <p:graphicFrame>
            <p:nvGraphicFramePr>
              <p:cNvPr id="1033" name="Object 9"/>
              <p:cNvGraphicFramePr>
                <a:graphicFrameLocks noChangeAspect="1"/>
              </p:cNvGraphicFramePr>
              <p:nvPr/>
            </p:nvGraphicFramePr>
            <p:xfrm>
              <a:off x="1981200" y="2590800"/>
              <a:ext cx="284162" cy="342900"/>
            </p:xfrm>
            <a:graphic>
              <a:graphicData uri="http://schemas.openxmlformats.org/presentationml/2006/ole">
                <p:oleObj spid="_x0000_s1033" name="Equation" r:id="rId11" imgW="190440" imgH="228600" progId="Equation.3">
                  <p:embed/>
                </p:oleObj>
              </a:graphicData>
            </a:graphic>
          </p:graphicFrame>
          <p:graphicFrame>
            <p:nvGraphicFramePr>
              <p:cNvPr id="1034" name="Object 10"/>
              <p:cNvGraphicFramePr>
                <a:graphicFrameLocks noChangeAspect="1"/>
              </p:cNvGraphicFramePr>
              <p:nvPr/>
            </p:nvGraphicFramePr>
            <p:xfrm>
              <a:off x="3162300" y="2247900"/>
              <a:ext cx="284162" cy="342900"/>
            </p:xfrm>
            <a:graphic>
              <a:graphicData uri="http://schemas.openxmlformats.org/presentationml/2006/ole">
                <p:oleObj spid="_x0000_s1034" name="Equation" r:id="rId12" imgW="190440" imgH="228600" progId="Equation.3">
                  <p:embed/>
                </p:oleObj>
              </a:graphicData>
            </a:graphic>
          </p:graphicFrame>
          <p:sp>
            <p:nvSpPr>
              <p:cNvPr id="87" name="TextBox 86"/>
              <p:cNvSpPr txBox="1"/>
              <p:nvPr/>
            </p:nvSpPr>
            <p:spPr>
              <a:xfrm>
                <a:off x="3162301" y="1524000"/>
                <a:ext cx="1295399" cy="523220"/>
              </a:xfrm>
              <a:prstGeom prst="rect">
                <a:avLst/>
              </a:prstGeom>
              <a:noFill/>
            </p:spPr>
            <p:txBody>
              <a:bodyPr wrap="square" rtlCol="0">
                <a:spAutoFit/>
              </a:bodyPr>
              <a:lstStyle/>
              <a:p>
                <a:r>
                  <a:rPr lang="en-US" sz="1400" dirty="0" smtClean="0">
                    <a:latin typeface="Arial Narrow" pitchFamily="34" charset="0"/>
                  </a:rPr>
                  <a:t>Bias Decoupling or Matching</a:t>
                </a:r>
                <a:endParaRPr lang="en-US" sz="1400" dirty="0">
                  <a:latin typeface="Arial Narrow" pitchFamily="34" charset="0"/>
                </a:endParaRPr>
              </a:p>
            </p:txBody>
          </p:sp>
          <p:sp>
            <p:nvSpPr>
              <p:cNvPr id="88" name="TextBox 87"/>
              <p:cNvSpPr txBox="1"/>
              <p:nvPr/>
            </p:nvSpPr>
            <p:spPr>
              <a:xfrm>
                <a:off x="1028701" y="1524000"/>
                <a:ext cx="1295399" cy="523220"/>
              </a:xfrm>
              <a:prstGeom prst="rect">
                <a:avLst/>
              </a:prstGeom>
              <a:noFill/>
            </p:spPr>
            <p:txBody>
              <a:bodyPr wrap="square" rtlCol="0">
                <a:spAutoFit/>
              </a:bodyPr>
              <a:lstStyle/>
              <a:p>
                <a:r>
                  <a:rPr lang="en-US" sz="1400" dirty="0" smtClean="0">
                    <a:latin typeface="Arial Narrow" pitchFamily="34" charset="0"/>
                  </a:rPr>
                  <a:t>Bias Decoupling or Matching</a:t>
                </a:r>
                <a:endParaRPr lang="en-US" sz="1400" dirty="0">
                  <a:latin typeface="Arial Narrow" pitchFamily="34" charset="0"/>
                </a:endParaRPr>
              </a:p>
            </p:txBody>
          </p:sp>
          <p:sp>
            <p:nvSpPr>
              <p:cNvPr id="89" name="TextBox 88"/>
              <p:cNvSpPr txBox="1"/>
              <p:nvPr/>
            </p:nvSpPr>
            <p:spPr>
              <a:xfrm>
                <a:off x="3390900" y="2362200"/>
                <a:ext cx="838201" cy="523220"/>
              </a:xfrm>
              <a:prstGeom prst="rect">
                <a:avLst/>
              </a:prstGeom>
              <a:noFill/>
            </p:spPr>
            <p:txBody>
              <a:bodyPr wrap="square" rtlCol="0">
                <a:spAutoFit/>
              </a:bodyPr>
              <a:lstStyle/>
              <a:p>
                <a:pPr algn="ctr"/>
                <a:r>
                  <a:rPr lang="en-US" sz="1400" dirty="0" smtClean="0">
                    <a:latin typeface="Arial Narrow" pitchFamily="34" charset="0"/>
                  </a:rPr>
                  <a:t>Output Matching</a:t>
                </a:r>
                <a:endParaRPr lang="en-US" sz="1400" dirty="0">
                  <a:latin typeface="Arial Narrow" pitchFamily="34" charset="0"/>
                </a:endParaRPr>
              </a:p>
            </p:txBody>
          </p:sp>
          <p:sp>
            <p:nvSpPr>
              <p:cNvPr id="90" name="TextBox 89"/>
              <p:cNvSpPr txBox="1"/>
              <p:nvPr/>
            </p:nvSpPr>
            <p:spPr>
              <a:xfrm>
                <a:off x="1181100" y="2677180"/>
                <a:ext cx="838201" cy="523220"/>
              </a:xfrm>
              <a:prstGeom prst="rect">
                <a:avLst/>
              </a:prstGeom>
              <a:noFill/>
            </p:spPr>
            <p:txBody>
              <a:bodyPr wrap="square" rtlCol="0">
                <a:spAutoFit/>
              </a:bodyPr>
              <a:lstStyle/>
              <a:p>
                <a:pPr algn="ctr"/>
                <a:r>
                  <a:rPr lang="en-US" sz="1400" dirty="0" smtClean="0">
                    <a:latin typeface="Arial Narrow" pitchFamily="34" charset="0"/>
                  </a:rPr>
                  <a:t>Input Matching</a:t>
                </a:r>
                <a:endParaRPr lang="en-US" sz="1400" dirty="0">
                  <a:latin typeface="Arial Narrow" pitchFamily="34" charset="0"/>
                </a:endParaRPr>
              </a:p>
            </p:txBody>
          </p:sp>
        </p:grpSp>
        <p:sp>
          <p:nvSpPr>
            <p:cNvPr id="95" name="TextBox 94"/>
            <p:cNvSpPr txBox="1"/>
            <p:nvPr/>
          </p:nvSpPr>
          <p:spPr>
            <a:xfrm>
              <a:off x="2057400" y="2857500"/>
              <a:ext cx="723901" cy="523220"/>
            </a:xfrm>
            <a:prstGeom prst="rect">
              <a:avLst/>
            </a:prstGeom>
            <a:noFill/>
          </p:spPr>
          <p:txBody>
            <a:bodyPr wrap="square" rtlCol="0">
              <a:spAutoFit/>
            </a:bodyPr>
            <a:lstStyle/>
            <a:p>
              <a:pPr algn="ctr"/>
              <a:r>
                <a:rPr lang="en-US" sz="1400" dirty="0" smtClean="0">
                  <a:latin typeface="Arial Narrow" pitchFamily="34" charset="0"/>
                </a:rPr>
                <a:t>Active Device</a:t>
              </a:r>
              <a:endParaRPr lang="en-US" sz="1400" dirty="0">
                <a:latin typeface="Arial Narrow" pitchFamily="34" charset="0"/>
              </a:endParaRPr>
            </a:p>
          </p:txBody>
        </p:sp>
      </p:grpSp>
      <p:sp>
        <p:nvSpPr>
          <p:cNvPr id="97" name="TextBox 96"/>
          <p:cNvSpPr txBox="1"/>
          <p:nvPr/>
        </p:nvSpPr>
        <p:spPr>
          <a:xfrm>
            <a:off x="304800" y="5559623"/>
            <a:ext cx="2628900" cy="307777"/>
          </a:xfrm>
          <a:prstGeom prst="rect">
            <a:avLst/>
          </a:prstGeom>
          <a:noFill/>
        </p:spPr>
        <p:txBody>
          <a:bodyPr wrap="square" rtlCol="0">
            <a:spAutoFit/>
          </a:bodyPr>
          <a:lstStyle/>
          <a:p>
            <a:r>
              <a:rPr lang="en-US" sz="1400" b="1" dirty="0" smtClean="0">
                <a:solidFill>
                  <a:srgbClr val="33CCFF"/>
                </a:solidFill>
                <a:latin typeface="+mj-lt"/>
              </a:rPr>
              <a:t>Active Device</a:t>
            </a:r>
            <a:endParaRPr lang="en-US" sz="1400" b="1" dirty="0">
              <a:solidFill>
                <a:srgbClr val="33CCFF"/>
              </a:solidFill>
              <a:latin typeface="+mj-lt"/>
            </a:endParaRPr>
          </a:p>
        </p:txBody>
      </p:sp>
      <p:sp>
        <p:nvSpPr>
          <p:cNvPr id="99" name="TextBox 98"/>
          <p:cNvSpPr txBox="1"/>
          <p:nvPr/>
        </p:nvSpPr>
        <p:spPr>
          <a:xfrm>
            <a:off x="304800" y="5826323"/>
            <a:ext cx="2514600" cy="307777"/>
          </a:xfrm>
          <a:prstGeom prst="rect">
            <a:avLst/>
          </a:prstGeom>
          <a:noFill/>
        </p:spPr>
        <p:txBody>
          <a:bodyPr wrap="square" rtlCol="0">
            <a:spAutoFit/>
          </a:bodyPr>
          <a:lstStyle/>
          <a:p>
            <a:pPr algn="just"/>
            <a:r>
              <a:rPr lang="en-US" sz="1400" dirty="0" smtClean="0">
                <a:latin typeface="Arial Narrow" pitchFamily="34" charset="0"/>
              </a:rPr>
              <a:t>Active device provides RF Gain.</a:t>
            </a:r>
            <a:endParaRPr lang="en-US" sz="14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Absorptive Type Switch</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6</a:t>
            </a:fld>
            <a:endParaRPr lang="en-US"/>
          </a:p>
        </p:txBody>
      </p:sp>
      <p:grpSp>
        <p:nvGrpSpPr>
          <p:cNvPr id="209" name="Group 208"/>
          <p:cNvGrpSpPr/>
          <p:nvPr/>
        </p:nvGrpSpPr>
        <p:grpSpPr>
          <a:xfrm>
            <a:off x="679450" y="1104900"/>
            <a:ext cx="3854450" cy="2954338"/>
            <a:chOff x="679450" y="1371600"/>
            <a:chExt cx="3854450" cy="2954338"/>
          </a:xfrm>
        </p:grpSpPr>
        <p:grpSp>
          <p:nvGrpSpPr>
            <p:cNvPr id="188" name="Group 187"/>
            <p:cNvGrpSpPr/>
            <p:nvPr/>
          </p:nvGrpSpPr>
          <p:grpSpPr>
            <a:xfrm>
              <a:off x="723900" y="1638300"/>
              <a:ext cx="3581400" cy="2362200"/>
              <a:chOff x="723900" y="1638300"/>
              <a:chExt cx="3124200" cy="1988819"/>
            </a:xfrm>
          </p:grpSpPr>
          <p:grpSp>
            <p:nvGrpSpPr>
              <p:cNvPr id="61" name="Group 60"/>
              <p:cNvGrpSpPr/>
              <p:nvPr/>
            </p:nvGrpSpPr>
            <p:grpSpPr>
              <a:xfrm>
                <a:off x="1371600" y="1676400"/>
                <a:ext cx="685800" cy="800100"/>
                <a:chOff x="1371600" y="1676400"/>
                <a:chExt cx="685800" cy="800100"/>
              </a:xfrm>
            </p:grpSpPr>
            <p:grpSp>
              <p:nvGrpSpPr>
                <p:cNvPr id="20" name="Group 19"/>
                <p:cNvGrpSpPr/>
                <p:nvPr/>
              </p:nvGrpSpPr>
              <p:grpSpPr>
                <a:xfrm>
                  <a:off x="1371600" y="1676400"/>
                  <a:ext cx="685800" cy="381794"/>
                  <a:chOff x="1371600" y="1676400"/>
                  <a:chExt cx="685800" cy="381794"/>
                </a:xfrm>
              </p:grpSpPr>
              <p:grpSp>
                <p:nvGrpSpPr>
                  <p:cNvPr id="18" name="Group 17"/>
                  <p:cNvGrpSpPr/>
                  <p:nvPr/>
                </p:nvGrpSpPr>
                <p:grpSpPr>
                  <a:xfrm>
                    <a:off x="1371600" y="1676400"/>
                    <a:ext cx="685800" cy="230188"/>
                    <a:chOff x="1371600" y="1676400"/>
                    <a:chExt cx="703008" cy="230188"/>
                  </a:xfrm>
                </p:grpSpPr>
                <p:sp>
                  <p:nvSpPr>
                    <p:cNvPr id="10" name="Freeform 9"/>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1676400" y="2057400"/>
                  <a:ext cx="76200" cy="419100"/>
                  <a:chOff x="1676400" y="2057400"/>
                  <a:chExt cx="76200" cy="419100"/>
                </a:xfrm>
              </p:grpSpPr>
              <p:cxnSp>
                <p:nvCxnSpPr>
                  <p:cNvPr id="33" name="Straight Connector 32"/>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0" name="Group 59"/>
              <p:cNvGrpSpPr/>
              <p:nvPr/>
            </p:nvGrpSpPr>
            <p:grpSpPr>
              <a:xfrm>
                <a:off x="1371600" y="2705100"/>
                <a:ext cx="685799" cy="800100"/>
                <a:chOff x="1371600" y="2628900"/>
                <a:chExt cx="685799" cy="800100"/>
              </a:xfrm>
            </p:grpSpPr>
            <p:grpSp>
              <p:nvGrpSpPr>
                <p:cNvPr id="21" name="Group 20"/>
                <p:cNvGrpSpPr/>
                <p:nvPr/>
              </p:nvGrpSpPr>
              <p:grpSpPr>
                <a:xfrm>
                  <a:off x="1371600" y="2628900"/>
                  <a:ext cx="685799" cy="381000"/>
                  <a:chOff x="1371600" y="1676400"/>
                  <a:chExt cx="685799" cy="381000"/>
                </a:xfrm>
              </p:grpSpPr>
              <p:grpSp>
                <p:nvGrpSpPr>
                  <p:cNvPr id="22" name="Group 17"/>
                  <p:cNvGrpSpPr/>
                  <p:nvPr/>
                </p:nvGrpSpPr>
                <p:grpSpPr>
                  <a:xfrm>
                    <a:off x="1371600" y="1676400"/>
                    <a:ext cx="685799" cy="230188"/>
                    <a:chOff x="1371600" y="1676400"/>
                    <a:chExt cx="703007" cy="230188"/>
                  </a:xfrm>
                </p:grpSpPr>
                <p:sp>
                  <p:nvSpPr>
                    <p:cNvPr id="24" name="Freeform 23"/>
                    <p:cNvSpPr/>
                    <p:nvPr/>
                  </p:nvSpPr>
                  <p:spPr>
                    <a:xfrm>
                      <a:off x="1371600" y="1676400"/>
                      <a:ext cx="703007"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rot="5400000">
                    <a:off x="1639094" y="19804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1676400" y="3009900"/>
                  <a:ext cx="76200" cy="419100"/>
                  <a:chOff x="1676400" y="2057400"/>
                  <a:chExt cx="76200" cy="419100"/>
                </a:xfrm>
              </p:grpSpPr>
              <p:cxnSp>
                <p:nvCxnSpPr>
                  <p:cNvPr id="50" name="Straight Connector 49"/>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 name="Group 67"/>
              <p:cNvGrpSpPr/>
              <p:nvPr/>
            </p:nvGrpSpPr>
            <p:grpSpPr>
              <a:xfrm>
                <a:off x="1714500" y="2362200"/>
                <a:ext cx="342900" cy="76200"/>
                <a:chOff x="1714500" y="2362200"/>
                <a:chExt cx="342900" cy="76200"/>
              </a:xfrm>
            </p:grpSpPr>
            <p:cxnSp>
              <p:nvCxnSpPr>
                <p:cNvPr id="63" name="Straight Connector 62"/>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1714500" y="3390900"/>
                <a:ext cx="342900" cy="76200"/>
                <a:chOff x="1714500" y="2362200"/>
                <a:chExt cx="342900" cy="76200"/>
              </a:xfrm>
            </p:grpSpPr>
            <p:cxnSp>
              <p:nvCxnSpPr>
                <p:cNvPr id="70" name="Straight Connector 69"/>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 name="Isosceles Triangle 73"/>
              <p:cNvSpPr/>
              <p:nvPr/>
            </p:nvSpPr>
            <p:spPr>
              <a:xfrm rot="5400000">
                <a:off x="2057400" y="23622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rot="5400000">
                <a:off x="2057400" y="33909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p:cNvGrpSpPr/>
              <p:nvPr/>
            </p:nvGrpSpPr>
            <p:grpSpPr>
              <a:xfrm rot="5400000">
                <a:off x="2724150" y="1657350"/>
                <a:ext cx="762000" cy="800100"/>
                <a:chOff x="3200400" y="1790700"/>
                <a:chExt cx="762000" cy="800100"/>
              </a:xfrm>
            </p:grpSpPr>
            <p:grpSp>
              <p:nvGrpSpPr>
                <p:cNvPr id="76" name="Group 75"/>
                <p:cNvGrpSpPr/>
                <p:nvPr/>
              </p:nvGrpSpPr>
              <p:grpSpPr>
                <a:xfrm>
                  <a:off x="3200400" y="1790700"/>
                  <a:ext cx="685800" cy="800100"/>
                  <a:chOff x="1371600" y="1676400"/>
                  <a:chExt cx="685800" cy="800100"/>
                </a:xfrm>
              </p:grpSpPr>
              <p:grpSp>
                <p:nvGrpSpPr>
                  <p:cNvPr id="77" name="Group 19"/>
                  <p:cNvGrpSpPr/>
                  <p:nvPr/>
                </p:nvGrpSpPr>
                <p:grpSpPr>
                  <a:xfrm>
                    <a:off x="1371600" y="1676400"/>
                    <a:ext cx="685800" cy="381794"/>
                    <a:chOff x="1371600" y="1676400"/>
                    <a:chExt cx="685800" cy="381794"/>
                  </a:xfrm>
                </p:grpSpPr>
                <p:grpSp>
                  <p:nvGrpSpPr>
                    <p:cNvPr id="89" name="Group 17"/>
                    <p:cNvGrpSpPr/>
                    <p:nvPr/>
                  </p:nvGrpSpPr>
                  <p:grpSpPr>
                    <a:xfrm>
                      <a:off x="1371600" y="1676400"/>
                      <a:ext cx="685800" cy="230188"/>
                      <a:chOff x="1371600" y="1676400"/>
                      <a:chExt cx="703008" cy="230188"/>
                    </a:xfrm>
                  </p:grpSpPr>
                  <p:sp>
                    <p:nvSpPr>
                      <p:cNvPr id="91" name="Freeform 90"/>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2" name="Straight Connector 91"/>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0" name="Straight Connector 89"/>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47"/>
                  <p:cNvGrpSpPr/>
                  <p:nvPr/>
                </p:nvGrpSpPr>
                <p:grpSpPr>
                  <a:xfrm>
                    <a:off x="1676400" y="2057400"/>
                    <a:ext cx="76200" cy="419100"/>
                    <a:chOff x="1676400" y="2057400"/>
                    <a:chExt cx="76200" cy="419100"/>
                  </a:xfrm>
                </p:grpSpPr>
                <p:cxnSp>
                  <p:nvCxnSpPr>
                    <p:cNvPr id="79" name="Straight Connector 78"/>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3" name="Group 92"/>
                <p:cNvGrpSpPr/>
                <p:nvPr/>
              </p:nvGrpSpPr>
              <p:grpSpPr>
                <a:xfrm>
                  <a:off x="3543300" y="2476500"/>
                  <a:ext cx="342900" cy="76200"/>
                  <a:chOff x="1714500" y="2362200"/>
                  <a:chExt cx="342900" cy="76200"/>
                </a:xfrm>
              </p:grpSpPr>
              <p:cxnSp>
                <p:nvCxnSpPr>
                  <p:cNvPr id="94" name="Straight Connector 93"/>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Isosceles Triangle 97"/>
                <p:cNvSpPr/>
                <p:nvPr/>
              </p:nvSpPr>
              <p:spPr>
                <a:xfrm rot="5400000">
                  <a:off x="3886200" y="24765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Isosceles Triangle 99"/>
              <p:cNvSpPr/>
              <p:nvPr/>
            </p:nvSpPr>
            <p:spPr>
              <a:xfrm rot="10800000">
                <a:off x="3467100" y="2552700"/>
                <a:ext cx="76200" cy="45719"/>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98"/>
              <p:cNvGrpSpPr/>
              <p:nvPr/>
            </p:nvGrpSpPr>
            <p:grpSpPr>
              <a:xfrm rot="5400000">
                <a:off x="2724150" y="2686050"/>
                <a:ext cx="762000" cy="800100"/>
                <a:chOff x="3200400" y="1790700"/>
                <a:chExt cx="762000" cy="800100"/>
              </a:xfrm>
            </p:grpSpPr>
            <p:grpSp>
              <p:nvGrpSpPr>
                <p:cNvPr id="105" name="Group 75"/>
                <p:cNvGrpSpPr/>
                <p:nvPr/>
              </p:nvGrpSpPr>
              <p:grpSpPr>
                <a:xfrm>
                  <a:off x="3200400" y="1790700"/>
                  <a:ext cx="685800" cy="800100"/>
                  <a:chOff x="1371600" y="1676400"/>
                  <a:chExt cx="685800" cy="800100"/>
                </a:xfrm>
              </p:grpSpPr>
              <p:grpSp>
                <p:nvGrpSpPr>
                  <p:cNvPr id="112" name="Group 19"/>
                  <p:cNvGrpSpPr/>
                  <p:nvPr/>
                </p:nvGrpSpPr>
                <p:grpSpPr>
                  <a:xfrm>
                    <a:off x="1371600" y="1676400"/>
                    <a:ext cx="685800" cy="381794"/>
                    <a:chOff x="1371600" y="1676400"/>
                    <a:chExt cx="685800" cy="381794"/>
                  </a:xfrm>
                </p:grpSpPr>
                <p:grpSp>
                  <p:nvGrpSpPr>
                    <p:cNvPr id="124" name="Group 17"/>
                    <p:cNvGrpSpPr/>
                    <p:nvPr/>
                  </p:nvGrpSpPr>
                  <p:grpSpPr>
                    <a:xfrm>
                      <a:off x="1371600" y="1676400"/>
                      <a:ext cx="685800" cy="230188"/>
                      <a:chOff x="1371600" y="1676400"/>
                      <a:chExt cx="703008" cy="230188"/>
                    </a:xfrm>
                  </p:grpSpPr>
                  <p:sp>
                    <p:nvSpPr>
                      <p:cNvPr id="126" name="Freeform 125"/>
                      <p:cNvSpPr/>
                      <p:nvPr/>
                    </p:nvSpPr>
                    <p:spPr>
                      <a:xfrm>
                        <a:off x="1371600" y="1676400"/>
                        <a:ext cx="703008" cy="152400"/>
                      </a:xfrm>
                      <a:custGeom>
                        <a:avLst/>
                        <a:gdLst>
                          <a:gd name="connsiteX0" fmla="*/ 0 w 855407"/>
                          <a:gd name="connsiteY0" fmla="*/ 0 h 235975"/>
                          <a:gd name="connsiteX1" fmla="*/ 294968 w 855407"/>
                          <a:gd name="connsiteY1" fmla="*/ 0 h 235975"/>
                          <a:gd name="connsiteX2" fmla="*/ 294968 w 855407"/>
                          <a:gd name="connsiteY2" fmla="*/ 235975 h 235975"/>
                          <a:gd name="connsiteX3" fmla="*/ 581508 w 855407"/>
                          <a:gd name="connsiteY3" fmla="*/ 235975 h 235975"/>
                          <a:gd name="connsiteX4" fmla="*/ 581508 w 855407"/>
                          <a:gd name="connsiteY4" fmla="*/ 0 h 235975"/>
                          <a:gd name="connsiteX5" fmla="*/ 855407 w 855407"/>
                          <a:gd name="connsiteY5" fmla="*/ 0 h 23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407" h="235975">
                            <a:moveTo>
                              <a:pt x="0" y="0"/>
                            </a:moveTo>
                            <a:lnTo>
                              <a:pt x="294968" y="0"/>
                            </a:lnTo>
                            <a:lnTo>
                              <a:pt x="294968" y="235975"/>
                            </a:lnTo>
                            <a:lnTo>
                              <a:pt x="581508" y="235975"/>
                            </a:lnTo>
                            <a:lnTo>
                              <a:pt x="581508" y="0"/>
                            </a:lnTo>
                            <a:lnTo>
                              <a:pt x="855407" y="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7" name="Straight Connector 126"/>
                      <p:cNvCxnSpPr/>
                      <p:nvPr/>
                    </p:nvCxnSpPr>
                    <p:spPr>
                      <a:xfrm>
                        <a:off x="1600200" y="1905000"/>
                        <a:ext cx="240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5" name="Straight Connector 124"/>
                    <p:cNvCxnSpPr/>
                    <p:nvPr/>
                  </p:nvCxnSpPr>
                  <p:spPr>
                    <a:xfrm rot="5400000">
                      <a:off x="1638300" y="1981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 name="Group 47"/>
                  <p:cNvGrpSpPr/>
                  <p:nvPr/>
                </p:nvGrpSpPr>
                <p:grpSpPr>
                  <a:xfrm>
                    <a:off x="1676400" y="2057400"/>
                    <a:ext cx="76200" cy="419100"/>
                    <a:chOff x="1676400" y="2057400"/>
                    <a:chExt cx="76200" cy="419100"/>
                  </a:xfrm>
                </p:grpSpPr>
                <p:cxnSp>
                  <p:nvCxnSpPr>
                    <p:cNvPr id="114" name="Straight Connector 113"/>
                    <p:cNvCxnSpPr/>
                    <p:nvPr/>
                  </p:nvCxnSpPr>
                  <p:spPr>
                    <a:xfrm>
                      <a:off x="1714500" y="20574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1676400" y="20574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676400" y="20955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676400" y="21336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676400" y="21717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1676400" y="22098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676400" y="22479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1676400" y="228600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39094" y="23995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1676400" y="2324100"/>
                      <a:ext cx="38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6" name="Group 92"/>
                <p:cNvGrpSpPr/>
                <p:nvPr/>
              </p:nvGrpSpPr>
              <p:grpSpPr>
                <a:xfrm>
                  <a:off x="3543300" y="2476500"/>
                  <a:ext cx="342900" cy="76200"/>
                  <a:chOff x="1714500" y="2362200"/>
                  <a:chExt cx="342900" cy="76200"/>
                </a:xfrm>
              </p:grpSpPr>
              <p:cxnSp>
                <p:nvCxnSpPr>
                  <p:cNvPr id="108" name="Straight Connector 107"/>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7" name="Isosceles Triangle 106"/>
                <p:cNvSpPr/>
                <p:nvPr/>
              </p:nvSpPr>
              <p:spPr>
                <a:xfrm rot="5400000">
                  <a:off x="3886200" y="2476500"/>
                  <a:ext cx="76200" cy="76200"/>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p:cNvGrpSpPr/>
              <p:nvPr/>
            </p:nvGrpSpPr>
            <p:grpSpPr>
              <a:xfrm>
                <a:off x="1028700" y="2171700"/>
                <a:ext cx="342900" cy="76200"/>
                <a:chOff x="1714500" y="2362200"/>
                <a:chExt cx="342900" cy="76200"/>
              </a:xfrm>
            </p:grpSpPr>
            <p:cxnSp>
              <p:nvCxnSpPr>
                <p:cNvPr id="129" name="Straight Connector 128"/>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3505200" y="1638300"/>
                <a:ext cx="342900" cy="76200"/>
                <a:chOff x="1714500" y="2362200"/>
                <a:chExt cx="342900" cy="76200"/>
              </a:xfrm>
            </p:grpSpPr>
            <p:cxnSp>
              <p:nvCxnSpPr>
                <p:cNvPr id="134" name="Straight Connector 133"/>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8" name="Group 137"/>
              <p:cNvGrpSpPr/>
              <p:nvPr/>
            </p:nvGrpSpPr>
            <p:grpSpPr>
              <a:xfrm>
                <a:off x="3505200" y="2667000"/>
                <a:ext cx="342900" cy="76200"/>
                <a:chOff x="1714500" y="2362200"/>
                <a:chExt cx="342900" cy="76200"/>
              </a:xfrm>
            </p:grpSpPr>
            <p:cxnSp>
              <p:nvCxnSpPr>
                <p:cNvPr id="139" name="Straight Connector 138"/>
                <p:cNvCxnSpPr/>
                <p:nvPr/>
              </p:nvCxnSpPr>
              <p:spPr>
                <a:xfrm>
                  <a:off x="17145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1905000" y="24003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18295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1867694" y="2399506"/>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4" name="Straight Connector 143"/>
              <p:cNvCxnSpPr>
                <a:stCxn id="10" idx="5"/>
              </p:cNvCxnSpPr>
              <p:nvPr/>
            </p:nvCxnSpPr>
            <p:spPr>
              <a:xfrm>
                <a:off x="2057400" y="1676400"/>
                <a:ext cx="14478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0" idx="0"/>
                <a:endCxn id="24" idx="0"/>
              </p:cNvCxnSpPr>
              <p:nvPr/>
            </p:nvCxnSpPr>
            <p:spPr>
              <a:xfrm>
                <a:off x="1371600" y="1676400"/>
                <a:ext cx="1588" cy="10287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24" idx="5"/>
                <a:endCxn id="126" idx="0"/>
              </p:cNvCxnSpPr>
              <p:nvPr/>
            </p:nvCxnSpPr>
            <p:spPr>
              <a:xfrm>
                <a:off x="2057399" y="2705100"/>
                <a:ext cx="144780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Freeform 149"/>
              <p:cNvSpPr/>
              <p:nvPr/>
            </p:nvSpPr>
            <p:spPr>
              <a:xfrm>
                <a:off x="1720516" y="2476500"/>
                <a:ext cx="990600" cy="571500"/>
              </a:xfrm>
              <a:custGeom>
                <a:avLst/>
                <a:gdLst>
                  <a:gd name="connsiteX0" fmla="*/ 0 w 990600"/>
                  <a:gd name="connsiteY0" fmla="*/ 0 h 565484"/>
                  <a:gd name="connsiteX1" fmla="*/ 581526 w 990600"/>
                  <a:gd name="connsiteY1" fmla="*/ 0 h 565484"/>
                  <a:gd name="connsiteX2" fmla="*/ 581526 w 990600"/>
                  <a:gd name="connsiteY2" fmla="*/ 565484 h 565484"/>
                  <a:gd name="connsiteX3" fmla="*/ 990600 w 990600"/>
                  <a:gd name="connsiteY3" fmla="*/ 565484 h 565484"/>
                </a:gdLst>
                <a:ahLst/>
                <a:cxnLst>
                  <a:cxn ang="0">
                    <a:pos x="connsiteX0" y="connsiteY0"/>
                  </a:cxn>
                  <a:cxn ang="0">
                    <a:pos x="connsiteX1" y="connsiteY1"/>
                  </a:cxn>
                  <a:cxn ang="0">
                    <a:pos x="connsiteX2" y="connsiteY2"/>
                  </a:cxn>
                  <a:cxn ang="0">
                    <a:pos x="connsiteX3" y="connsiteY3"/>
                  </a:cxn>
                </a:cxnLst>
                <a:rect l="l" t="t" r="r" b="b"/>
                <a:pathLst>
                  <a:path w="990600" h="565484">
                    <a:moveTo>
                      <a:pt x="0" y="0"/>
                    </a:moveTo>
                    <a:lnTo>
                      <a:pt x="581526" y="0"/>
                    </a:lnTo>
                    <a:lnTo>
                      <a:pt x="581526" y="565484"/>
                    </a:lnTo>
                    <a:lnTo>
                      <a:pt x="990600" y="565484"/>
                    </a:lnTo>
                  </a:path>
                </a:pathLst>
              </a:cu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2" name="Straight Connector 151"/>
              <p:cNvCxnSpPr>
                <a:stCxn id="150" idx="0"/>
              </p:cNvCxnSpPr>
              <p:nvPr/>
            </p:nvCxnSpPr>
            <p:spPr>
              <a:xfrm flipH="1">
                <a:off x="723900" y="2476500"/>
                <a:ext cx="996616" cy="158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167" name="Group 166"/>
              <p:cNvGrpSpPr/>
              <p:nvPr/>
            </p:nvGrpSpPr>
            <p:grpSpPr>
              <a:xfrm rot="16200000">
                <a:off x="3409952" y="2419346"/>
                <a:ext cx="190500" cy="76200"/>
                <a:chOff x="3695701" y="2362200"/>
                <a:chExt cx="419111" cy="76200"/>
              </a:xfrm>
            </p:grpSpPr>
            <p:cxnSp>
              <p:nvCxnSpPr>
                <p:cNvPr id="154" name="Straight Connector 153"/>
                <p:cNvCxnSpPr>
                  <a:endCxn id="91" idx="5"/>
                </p:cNvCxnSpPr>
                <p:nvPr/>
              </p:nvCxnSpPr>
              <p:spPr>
                <a:xfrm rot="5400000" flipV="1">
                  <a:off x="4076707" y="2362193"/>
                  <a:ext cx="38098" cy="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40195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flipV="1">
                  <a:off x="39814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39433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V="1">
                  <a:off x="39052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flipV="1">
                  <a:off x="38290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H="1">
                  <a:off x="3695701" y="2400298"/>
                  <a:ext cx="83818"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38671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3795549" y="2346960"/>
                  <a:ext cx="37304" cy="6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6" name="Isosceles Triangle 175"/>
              <p:cNvSpPr/>
              <p:nvPr/>
            </p:nvSpPr>
            <p:spPr>
              <a:xfrm rot="10800000">
                <a:off x="3467100" y="3581400"/>
                <a:ext cx="76200" cy="45719"/>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p:cNvGrpSpPr/>
              <p:nvPr/>
            </p:nvGrpSpPr>
            <p:grpSpPr>
              <a:xfrm rot="16200000">
                <a:off x="3409952" y="3448046"/>
                <a:ext cx="190500" cy="76200"/>
                <a:chOff x="3695701" y="2362200"/>
                <a:chExt cx="419111" cy="76200"/>
              </a:xfrm>
            </p:grpSpPr>
            <p:cxnSp>
              <p:nvCxnSpPr>
                <p:cNvPr id="178" name="Straight Connector 177"/>
                <p:cNvCxnSpPr/>
                <p:nvPr/>
              </p:nvCxnSpPr>
              <p:spPr>
                <a:xfrm rot="5400000" flipV="1">
                  <a:off x="4076707" y="2362193"/>
                  <a:ext cx="38098" cy="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40195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flipV="1">
                  <a:off x="39814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9433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flipV="1">
                  <a:off x="39052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flipV="1">
                  <a:off x="38290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H="1">
                  <a:off x="3695701" y="2400298"/>
                  <a:ext cx="83818"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3867150" y="2381250"/>
                  <a:ext cx="76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3795549" y="2346960"/>
                  <a:ext cx="37304" cy="6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7" name="Freeform 186"/>
              <p:cNvSpPr/>
              <p:nvPr/>
            </p:nvSpPr>
            <p:spPr>
              <a:xfrm>
                <a:off x="747275" y="2019300"/>
                <a:ext cx="1957825" cy="1491276"/>
              </a:xfrm>
              <a:custGeom>
                <a:avLst/>
                <a:gdLst>
                  <a:gd name="connsiteX0" fmla="*/ 1957825 w 1957825"/>
                  <a:gd name="connsiteY0" fmla="*/ 0 h 1514650"/>
                  <a:gd name="connsiteX1" fmla="*/ 1761482 w 1957825"/>
                  <a:gd name="connsiteY1" fmla="*/ 0 h 1514650"/>
                  <a:gd name="connsiteX2" fmla="*/ 1761482 w 1957825"/>
                  <a:gd name="connsiteY2" fmla="*/ 1514650 h 1514650"/>
                  <a:gd name="connsiteX3" fmla="*/ 0 w 1957825"/>
                  <a:gd name="connsiteY3" fmla="*/ 1514650 h 1514650"/>
                </a:gdLst>
                <a:ahLst/>
                <a:cxnLst>
                  <a:cxn ang="0">
                    <a:pos x="connsiteX0" y="connsiteY0"/>
                  </a:cxn>
                  <a:cxn ang="0">
                    <a:pos x="connsiteX1" y="connsiteY1"/>
                  </a:cxn>
                  <a:cxn ang="0">
                    <a:pos x="connsiteX2" y="connsiteY2"/>
                  </a:cxn>
                  <a:cxn ang="0">
                    <a:pos x="connsiteX3" y="connsiteY3"/>
                  </a:cxn>
                </a:cxnLst>
                <a:rect l="l" t="t" r="r" b="b"/>
                <a:pathLst>
                  <a:path w="1957825" h="1514650">
                    <a:moveTo>
                      <a:pt x="1957825" y="0"/>
                    </a:moveTo>
                    <a:lnTo>
                      <a:pt x="1761482" y="0"/>
                    </a:lnTo>
                    <a:lnTo>
                      <a:pt x="1761482" y="1514650"/>
                    </a:lnTo>
                    <a:lnTo>
                      <a:pt x="0" y="1514650"/>
                    </a:lnTo>
                  </a:path>
                </a:pathLst>
              </a:custGeom>
              <a:ln>
                <a:solidFill>
                  <a:srgbClr val="00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189" name="Object 188"/>
            <p:cNvGraphicFramePr>
              <a:graphicFrameLocks noChangeAspect="1"/>
            </p:cNvGraphicFramePr>
            <p:nvPr/>
          </p:nvGraphicFramePr>
          <p:xfrm>
            <a:off x="679450" y="2667000"/>
            <a:ext cx="317500" cy="381000"/>
          </p:xfrm>
          <a:graphic>
            <a:graphicData uri="http://schemas.openxmlformats.org/presentationml/2006/ole">
              <p:oleObj spid="_x0000_s18434" name="Equation" r:id="rId3" imgW="190440" imgH="228600" progId="Equation.3">
                <p:embed/>
              </p:oleObj>
            </a:graphicData>
          </a:graphic>
        </p:graphicFrame>
        <p:graphicFrame>
          <p:nvGraphicFramePr>
            <p:cNvPr id="18435" name="Object 3"/>
            <p:cNvGraphicFramePr>
              <a:graphicFrameLocks noChangeAspect="1"/>
            </p:cNvGraphicFramePr>
            <p:nvPr/>
          </p:nvGraphicFramePr>
          <p:xfrm>
            <a:off x="712788" y="3903663"/>
            <a:ext cx="339725" cy="422275"/>
          </p:xfrm>
          <a:graphic>
            <a:graphicData uri="http://schemas.openxmlformats.org/presentationml/2006/ole">
              <p:oleObj spid="_x0000_s18435" name="Equation" r:id="rId4" imgW="203040" imgH="253800" progId="Equation.3">
                <p:embed/>
              </p:oleObj>
            </a:graphicData>
          </a:graphic>
        </p:graphicFrame>
        <p:sp>
          <p:nvSpPr>
            <p:cNvPr id="191" name="TextBox 190"/>
            <p:cNvSpPr txBox="1"/>
            <p:nvPr/>
          </p:nvSpPr>
          <p:spPr>
            <a:xfrm>
              <a:off x="876300" y="2171700"/>
              <a:ext cx="266420" cy="307777"/>
            </a:xfrm>
            <a:prstGeom prst="rect">
              <a:avLst/>
            </a:prstGeom>
            <a:noFill/>
          </p:spPr>
          <p:txBody>
            <a:bodyPr wrap="none" rtlCol="0">
              <a:spAutoFit/>
            </a:bodyPr>
            <a:lstStyle/>
            <a:p>
              <a:r>
                <a:rPr lang="en-US" sz="1400" dirty="0" smtClean="0">
                  <a:latin typeface="Arial Narrow" pitchFamily="34" charset="0"/>
                </a:rPr>
                <a:t>1</a:t>
              </a:r>
              <a:endParaRPr lang="en-US" sz="1400" dirty="0">
                <a:latin typeface="Arial Narrow" pitchFamily="34" charset="0"/>
              </a:endParaRPr>
            </a:p>
          </p:txBody>
        </p:sp>
        <p:sp>
          <p:nvSpPr>
            <p:cNvPr id="192" name="TextBox 191"/>
            <p:cNvSpPr txBox="1"/>
            <p:nvPr/>
          </p:nvSpPr>
          <p:spPr>
            <a:xfrm>
              <a:off x="4267480" y="1524000"/>
              <a:ext cx="266420" cy="307777"/>
            </a:xfrm>
            <a:prstGeom prst="rect">
              <a:avLst/>
            </a:prstGeom>
            <a:noFill/>
          </p:spPr>
          <p:txBody>
            <a:bodyPr wrap="none" rtlCol="0">
              <a:spAutoFit/>
            </a:bodyPr>
            <a:lstStyle/>
            <a:p>
              <a:r>
                <a:rPr lang="en-US" sz="1400" dirty="0" smtClean="0">
                  <a:latin typeface="Arial Narrow" pitchFamily="34" charset="0"/>
                </a:rPr>
                <a:t>2</a:t>
              </a:r>
              <a:endParaRPr lang="en-US" sz="1400" dirty="0">
                <a:latin typeface="Arial Narrow" pitchFamily="34" charset="0"/>
              </a:endParaRPr>
            </a:p>
          </p:txBody>
        </p:sp>
        <p:sp>
          <p:nvSpPr>
            <p:cNvPr id="193" name="TextBox 192"/>
            <p:cNvSpPr txBox="1"/>
            <p:nvPr/>
          </p:nvSpPr>
          <p:spPr>
            <a:xfrm>
              <a:off x="4267200" y="2743200"/>
              <a:ext cx="266420" cy="307777"/>
            </a:xfrm>
            <a:prstGeom prst="rect">
              <a:avLst/>
            </a:prstGeom>
            <a:noFill/>
          </p:spPr>
          <p:txBody>
            <a:bodyPr wrap="none" rtlCol="0">
              <a:spAutoFit/>
            </a:bodyPr>
            <a:lstStyle/>
            <a:p>
              <a:r>
                <a:rPr lang="en-US" sz="1400" dirty="0" smtClean="0">
                  <a:latin typeface="Arial Narrow" pitchFamily="34" charset="0"/>
                </a:rPr>
                <a:t>3</a:t>
              </a:r>
              <a:endParaRPr lang="en-US" sz="1400" dirty="0">
                <a:latin typeface="Arial Narrow" pitchFamily="34" charset="0"/>
              </a:endParaRPr>
            </a:p>
          </p:txBody>
        </p:sp>
        <p:graphicFrame>
          <p:nvGraphicFramePr>
            <p:cNvPr id="18436" name="Object 4"/>
            <p:cNvGraphicFramePr>
              <a:graphicFrameLocks noChangeAspect="1"/>
            </p:cNvGraphicFramePr>
            <p:nvPr/>
          </p:nvGraphicFramePr>
          <p:xfrm>
            <a:off x="4000500" y="1371600"/>
            <a:ext cx="287337" cy="305137"/>
          </p:xfrm>
          <a:graphic>
            <a:graphicData uri="http://schemas.openxmlformats.org/presentationml/2006/ole">
              <p:oleObj spid="_x0000_s18436" name="Equation" r:id="rId5" imgW="215640" imgH="228600" progId="Equation.3">
                <p:embed/>
              </p:oleObj>
            </a:graphicData>
          </a:graphic>
        </p:graphicFrame>
        <p:graphicFrame>
          <p:nvGraphicFramePr>
            <p:cNvPr id="18437" name="Object 5"/>
            <p:cNvGraphicFramePr>
              <a:graphicFrameLocks noChangeAspect="1"/>
            </p:cNvGraphicFramePr>
            <p:nvPr/>
          </p:nvGraphicFramePr>
          <p:xfrm>
            <a:off x="4017963" y="2590800"/>
            <a:ext cx="287337" cy="304800"/>
          </p:xfrm>
          <a:graphic>
            <a:graphicData uri="http://schemas.openxmlformats.org/presentationml/2006/ole">
              <p:oleObj spid="_x0000_s18437" name="Equation" r:id="rId6" imgW="215640" imgH="228600" progId="Equation.3">
                <p:embed/>
              </p:oleObj>
            </a:graphicData>
          </a:graphic>
        </p:graphicFrame>
        <p:graphicFrame>
          <p:nvGraphicFramePr>
            <p:cNvPr id="18438" name="Object 6"/>
            <p:cNvGraphicFramePr>
              <a:graphicFrameLocks noChangeAspect="1"/>
            </p:cNvGraphicFramePr>
            <p:nvPr/>
          </p:nvGraphicFramePr>
          <p:xfrm>
            <a:off x="1160462" y="2019300"/>
            <a:ext cx="287338" cy="304800"/>
          </p:xfrm>
          <a:graphic>
            <a:graphicData uri="http://schemas.openxmlformats.org/presentationml/2006/ole">
              <p:oleObj spid="_x0000_s18438" name="Equation" r:id="rId7" imgW="215640" imgH="228600" progId="Equation.3">
                <p:embed/>
              </p:oleObj>
            </a:graphicData>
          </a:graphic>
        </p:graphicFrame>
        <p:graphicFrame>
          <p:nvGraphicFramePr>
            <p:cNvPr id="18439" name="Object 7"/>
            <p:cNvGraphicFramePr>
              <a:graphicFrameLocks noChangeAspect="1"/>
            </p:cNvGraphicFramePr>
            <p:nvPr/>
          </p:nvGraphicFramePr>
          <p:xfrm>
            <a:off x="3136900" y="2209800"/>
            <a:ext cx="254000" cy="304800"/>
          </p:xfrm>
          <a:graphic>
            <a:graphicData uri="http://schemas.openxmlformats.org/presentationml/2006/ole">
              <p:oleObj spid="_x0000_s18439" name="Equation" r:id="rId8" imgW="190440" imgH="228600" progId="Equation.3">
                <p:embed/>
              </p:oleObj>
            </a:graphicData>
          </a:graphic>
        </p:graphicFrame>
        <p:graphicFrame>
          <p:nvGraphicFramePr>
            <p:cNvPr id="18440" name="Object 8"/>
            <p:cNvGraphicFramePr>
              <a:graphicFrameLocks noChangeAspect="1"/>
            </p:cNvGraphicFramePr>
            <p:nvPr/>
          </p:nvGraphicFramePr>
          <p:xfrm>
            <a:off x="3136900" y="3390900"/>
            <a:ext cx="254000" cy="304800"/>
          </p:xfrm>
          <a:graphic>
            <a:graphicData uri="http://schemas.openxmlformats.org/presentationml/2006/ole">
              <p:oleObj spid="_x0000_s18440" name="Equation" r:id="rId9" imgW="190440" imgH="228600" progId="Equation.3">
                <p:embed/>
              </p:oleObj>
            </a:graphicData>
          </a:graphic>
        </p:graphicFrame>
        <p:graphicFrame>
          <p:nvGraphicFramePr>
            <p:cNvPr id="18441" name="Object 9"/>
            <p:cNvGraphicFramePr>
              <a:graphicFrameLocks noChangeAspect="1"/>
            </p:cNvGraphicFramePr>
            <p:nvPr/>
          </p:nvGraphicFramePr>
          <p:xfrm>
            <a:off x="1981200" y="2247900"/>
            <a:ext cx="254000" cy="304800"/>
          </p:xfrm>
          <a:graphic>
            <a:graphicData uri="http://schemas.openxmlformats.org/presentationml/2006/ole">
              <p:oleObj spid="_x0000_s18441" name="Equation" r:id="rId10" imgW="190440" imgH="228600" progId="Equation.3">
                <p:embed/>
              </p:oleObj>
            </a:graphicData>
          </a:graphic>
        </p:graphicFrame>
        <p:graphicFrame>
          <p:nvGraphicFramePr>
            <p:cNvPr id="18442" name="Object 10"/>
            <p:cNvGraphicFramePr>
              <a:graphicFrameLocks noChangeAspect="1"/>
            </p:cNvGraphicFramePr>
            <p:nvPr/>
          </p:nvGraphicFramePr>
          <p:xfrm>
            <a:off x="1981200" y="3467100"/>
            <a:ext cx="254000" cy="304800"/>
          </p:xfrm>
          <a:graphic>
            <a:graphicData uri="http://schemas.openxmlformats.org/presentationml/2006/ole">
              <p:oleObj spid="_x0000_s18442" name="Equation" r:id="rId11" imgW="190440" imgH="228600" progId="Equation.3">
                <p:embed/>
              </p:oleObj>
            </a:graphicData>
          </a:graphic>
        </p:graphicFrame>
        <p:graphicFrame>
          <p:nvGraphicFramePr>
            <p:cNvPr id="18443" name="Object 11"/>
            <p:cNvGraphicFramePr>
              <a:graphicFrameLocks noChangeAspect="1"/>
            </p:cNvGraphicFramePr>
            <p:nvPr/>
          </p:nvGraphicFramePr>
          <p:xfrm>
            <a:off x="3195638" y="1752600"/>
            <a:ext cx="271462" cy="304800"/>
          </p:xfrm>
          <a:graphic>
            <a:graphicData uri="http://schemas.openxmlformats.org/presentationml/2006/ole">
              <p:oleObj spid="_x0000_s18443" name="Equation" r:id="rId12" imgW="203040" imgH="228600" progId="Equation.3">
                <p:embed/>
              </p:oleObj>
            </a:graphicData>
          </a:graphic>
        </p:graphicFrame>
        <p:graphicFrame>
          <p:nvGraphicFramePr>
            <p:cNvPr id="18444" name="Object 12"/>
            <p:cNvGraphicFramePr>
              <a:graphicFrameLocks noChangeAspect="1"/>
            </p:cNvGraphicFramePr>
            <p:nvPr/>
          </p:nvGraphicFramePr>
          <p:xfrm>
            <a:off x="3233737" y="2971800"/>
            <a:ext cx="271463" cy="304800"/>
          </p:xfrm>
          <a:graphic>
            <a:graphicData uri="http://schemas.openxmlformats.org/presentationml/2006/ole">
              <p:oleObj spid="_x0000_s18444" name="Equation" r:id="rId13" imgW="203040" imgH="228600" progId="Equation.3">
                <p:embed/>
              </p:oleObj>
            </a:graphicData>
          </a:graphic>
        </p:graphicFrame>
        <p:graphicFrame>
          <p:nvGraphicFramePr>
            <p:cNvPr id="18445" name="Object 13"/>
            <p:cNvGraphicFramePr>
              <a:graphicFrameLocks noChangeAspect="1"/>
            </p:cNvGraphicFramePr>
            <p:nvPr/>
          </p:nvGraphicFramePr>
          <p:xfrm>
            <a:off x="1562100" y="2171700"/>
            <a:ext cx="271463" cy="304800"/>
          </p:xfrm>
          <a:graphic>
            <a:graphicData uri="http://schemas.openxmlformats.org/presentationml/2006/ole">
              <p:oleObj spid="_x0000_s18445" name="Equation" r:id="rId14" imgW="203040" imgH="228600" progId="Equation.3">
                <p:embed/>
              </p:oleObj>
            </a:graphicData>
          </a:graphic>
        </p:graphicFrame>
        <p:graphicFrame>
          <p:nvGraphicFramePr>
            <p:cNvPr id="18446" name="Object 14"/>
            <p:cNvGraphicFramePr>
              <a:graphicFrameLocks noChangeAspect="1"/>
            </p:cNvGraphicFramePr>
            <p:nvPr/>
          </p:nvGraphicFramePr>
          <p:xfrm>
            <a:off x="1562100" y="3352800"/>
            <a:ext cx="271462" cy="304800"/>
          </p:xfrm>
          <a:graphic>
            <a:graphicData uri="http://schemas.openxmlformats.org/presentationml/2006/ole">
              <p:oleObj spid="_x0000_s18446" name="Equation" r:id="rId15" imgW="203040" imgH="228600" progId="Equation.3">
                <p:embed/>
              </p:oleObj>
            </a:graphicData>
          </a:graphic>
        </p:graphicFrame>
        <p:graphicFrame>
          <p:nvGraphicFramePr>
            <p:cNvPr id="18447" name="Object 15"/>
            <p:cNvGraphicFramePr>
              <a:graphicFrameLocks noChangeAspect="1"/>
            </p:cNvGraphicFramePr>
            <p:nvPr/>
          </p:nvGraphicFramePr>
          <p:xfrm>
            <a:off x="1778000" y="1425575"/>
            <a:ext cx="203200" cy="288925"/>
          </p:xfrm>
          <a:graphic>
            <a:graphicData uri="http://schemas.openxmlformats.org/presentationml/2006/ole">
              <p:oleObj spid="_x0000_s18447" name="Equation" r:id="rId16" imgW="152280" imgH="215640" progId="Equation.3">
                <p:embed/>
              </p:oleObj>
            </a:graphicData>
          </a:graphic>
        </p:graphicFrame>
        <p:graphicFrame>
          <p:nvGraphicFramePr>
            <p:cNvPr id="18448" name="Object 16"/>
            <p:cNvGraphicFramePr>
              <a:graphicFrameLocks noChangeAspect="1"/>
            </p:cNvGraphicFramePr>
            <p:nvPr/>
          </p:nvGraphicFramePr>
          <p:xfrm>
            <a:off x="3916363" y="3200400"/>
            <a:ext cx="220662" cy="288925"/>
          </p:xfrm>
          <a:graphic>
            <a:graphicData uri="http://schemas.openxmlformats.org/presentationml/2006/ole">
              <p:oleObj spid="_x0000_s18448" name="Equation" r:id="rId17" imgW="164880" imgH="215640" progId="Equation.3">
                <p:embed/>
              </p:oleObj>
            </a:graphicData>
          </a:graphic>
        </p:graphicFrame>
        <p:graphicFrame>
          <p:nvGraphicFramePr>
            <p:cNvPr id="18449" name="Object 17"/>
            <p:cNvGraphicFramePr>
              <a:graphicFrameLocks noChangeAspect="1"/>
            </p:cNvGraphicFramePr>
            <p:nvPr/>
          </p:nvGraphicFramePr>
          <p:xfrm>
            <a:off x="3924300" y="1958975"/>
            <a:ext cx="220663" cy="288925"/>
          </p:xfrm>
          <a:graphic>
            <a:graphicData uri="http://schemas.openxmlformats.org/presentationml/2006/ole">
              <p:oleObj spid="_x0000_s18449" name="Equation" r:id="rId18" imgW="164880" imgH="215640" progId="Equation.3">
                <p:embed/>
              </p:oleObj>
            </a:graphicData>
          </a:graphic>
        </p:graphicFrame>
        <p:graphicFrame>
          <p:nvGraphicFramePr>
            <p:cNvPr id="18450" name="Object 18"/>
            <p:cNvGraphicFramePr>
              <a:graphicFrameLocks noChangeAspect="1"/>
            </p:cNvGraphicFramePr>
            <p:nvPr/>
          </p:nvGraphicFramePr>
          <p:xfrm>
            <a:off x="1760538" y="2659063"/>
            <a:ext cx="203200" cy="306387"/>
          </p:xfrm>
          <a:graphic>
            <a:graphicData uri="http://schemas.openxmlformats.org/presentationml/2006/ole">
              <p:oleObj spid="_x0000_s18450" name="Equation" r:id="rId19" imgW="152280" imgH="228600" progId="Equation.3">
                <p:embed/>
              </p:oleObj>
            </a:graphicData>
          </a:graphic>
        </p:graphicFrame>
      </p:grpSp>
      <p:sp>
        <p:nvSpPr>
          <p:cNvPr id="210" name="TextBox 209"/>
          <p:cNvSpPr txBox="1"/>
          <p:nvPr/>
        </p:nvSpPr>
        <p:spPr>
          <a:xfrm>
            <a:off x="5105400" y="1104900"/>
            <a:ext cx="1258678" cy="307777"/>
          </a:xfrm>
          <a:prstGeom prst="rect">
            <a:avLst/>
          </a:prstGeom>
          <a:noFill/>
        </p:spPr>
        <p:txBody>
          <a:bodyPr wrap="none" rtlCol="0">
            <a:spAutoFit/>
          </a:bodyPr>
          <a:lstStyle/>
          <a:p>
            <a:r>
              <a:rPr lang="en-US" sz="1400" b="1" dirty="0" smtClean="0">
                <a:solidFill>
                  <a:srgbClr val="33CCFF"/>
                </a:solidFill>
                <a:latin typeface="+mn-lt"/>
              </a:rPr>
              <a:t>Bypass Cap</a:t>
            </a:r>
            <a:endParaRPr lang="en-US" sz="1400" b="1" dirty="0">
              <a:solidFill>
                <a:srgbClr val="33CCFF"/>
              </a:solidFill>
              <a:latin typeface="+mn-lt"/>
            </a:endParaRPr>
          </a:p>
        </p:txBody>
      </p:sp>
      <p:graphicFrame>
        <p:nvGraphicFramePr>
          <p:cNvPr id="211" name="Object 8"/>
          <p:cNvGraphicFramePr>
            <a:graphicFrameLocks noChangeAspect="1"/>
          </p:cNvGraphicFramePr>
          <p:nvPr/>
        </p:nvGraphicFramePr>
        <p:xfrm>
          <a:off x="4859338" y="1104900"/>
          <a:ext cx="284162" cy="342900"/>
        </p:xfrm>
        <a:graphic>
          <a:graphicData uri="http://schemas.openxmlformats.org/presentationml/2006/ole">
            <p:oleObj spid="_x0000_s18451" name="Equation" r:id="rId20" imgW="190440" imgH="228600" progId="Equation.3">
              <p:embed/>
            </p:oleObj>
          </a:graphicData>
        </a:graphic>
      </p:graphicFrame>
      <p:graphicFrame>
        <p:nvGraphicFramePr>
          <p:cNvPr id="212" name="Object 11"/>
          <p:cNvGraphicFramePr>
            <a:graphicFrameLocks noChangeAspect="1"/>
          </p:cNvGraphicFramePr>
          <p:nvPr/>
        </p:nvGraphicFramePr>
        <p:xfrm>
          <a:off x="6459537" y="1104900"/>
          <a:ext cx="284163" cy="342900"/>
        </p:xfrm>
        <a:graphic>
          <a:graphicData uri="http://schemas.openxmlformats.org/presentationml/2006/ole">
            <p:oleObj spid="_x0000_s18452" name="Equation" r:id="rId21" imgW="190440" imgH="228600" progId="Equation.3">
              <p:embed/>
            </p:oleObj>
          </a:graphicData>
        </a:graphic>
      </p:graphicFrame>
      <p:sp>
        <p:nvSpPr>
          <p:cNvPr id="213" name="TextBox 212"/>
          <p:cNvSpPr txBox="1"/>
          <p:nvPr/>
        </p:nvSpPr>
        <p:spPr>
          <a:xfrm>
            <a:off x="6603720" y="1101923"/>
            <a:ext cx="1473480" cy="307777"/>
          </a:xfrm>
          <a:prstGeom prst="rect">
            <a:avLst/>
          </a:prstGeom>
          <a:noFill/>
        </p:spPr>
        <p:txBody>
          <a:bodyPr wrap="none" rtlCol="0">
            <a:spAutoFit/>
          </a:bodyPr>
          <a:lstStyle/>
          <a:p>
            <a:r>
              <a:rPr lang="en-US" sz="1400" b="1" dirty="0" smtClean="0">
                <a:solidFill>
                  <a:srgbClr val="33CCFF"/>
                </a:solidFill>
                <a:latin typeface="+mn-lt"/>
              </a:rPr>
              <a:t>Coupling Cap</a:t>
            </a:r>
            <a:endParaRPr lang="en-US" sz="1400" b="1" dirty="0">
              <a:solidFill>
                <a:srgbClr val="33CCFF"/>
              </a:solidFill>
              <a:latin typeface="+mn-lt"/>
            </a:endParaRPr>
          </a:p>
        </p:txBody>
      </p:sp>
      <p:sp>
        <p:nvSpPr>
          <p:cNvPr id="214" name="TextBox 213"/>
          <p:cNvSpPr txBox="1"/>
          <p:nvPr/>
        </p:nvSpPr>
        <p:spPr>
          <a:xfrm>
            <a:off x="4800600" y="1447800"/>
            <a:ext cx="4800600" cy="307777"/>
          </a:xfrm>
          <a:prstGeom prst="rect">
            <a:avLst/>
          </a:prstGeom>
          <a:noFill/>
        </p:spPr>
        <p:txBody>
          <a:bodyPr wrap="square" rtlCol="0">
            <a:spAutoFit/>
          </a:bodyPr>
          <a:lstStyle/>
          <a:p>
            <a:pPr algn="just"/>
            <a:r>
              <a:rPr lang="en-US" sz="1400" dirty="0" smtClean="0">
                <a:latin typeface="Arial Narrow" pitchFamily="34" charset="0"/>
              </a:rPr>
              <a:t>Roles of Coupling Capacitor &amp; Bypass Capacitor are explained earlier. </a:t>
            </a:r>
            <a:endParaRPr lang="en-US" sz="1400" dirty="0">
              <a:latin typeface="Arial Narrow" pitchFamily="34" charset="0"/>
            </a:endParaRPr>
          </a:p>
        </p:txBody>
      </p:sp>
      <p:graphicFrame>
        <p:nvGraphicFramePr>
          <p:cNvPr id="18453" name="Object 21"/>
          <p:cNvGraphicFramePr>
            <a:graphicFrameLocks noChangeAspect="1"/>
          </p:cNvGraphicFramePr>
          <p:nvPr/>
        </p:nvGraphicFramePr>
        <p:xfrm>
          <a:off x="4867275" y="1943100"/>
          <a:ext cx="303213" cy="342900"/>
        </p:xfrm>
        <a:graphic>
          <a:graphicData uri="http://schemas.openxmlformats.org/presentationml/2006/ole">
            <p:oleObj spid="_x0000_s18453" name="Equation" r:id="rId22" imgW="203040" imgH="228600" progId="Equation.3">
              <p:embed/>
            </p:oleObj>
          </a:graphicData>
        </a:graphic>
      </p:graphicFrame>
      <p:sp>
        <p:nvSpPr>
          <p:cNvPr id="216" name="TextBox 215"/>
          <p:cNvSpPr txBox="1"/>
          <p:nvPr/>
        </p:nvSpPr>
        <p:spPr>
          <a:xfrm>
            <a:off x="5105400" y="1978223"/>
            <a:ext cx="1795684" cy="307777"/>
          </a:xfrm>
          <a:prstGeom prst="rect">
            <a:avLst/>
          </a:prstGeom>
          <a:noFill/>
        </p:spPr>
        <p:txBody>
          <a:bodyPr wrap="none" rtlCol="0">
            <a:spAutoFit/>
          </a:bodyPr>
          <a:lstStyle/>
          <a:p>
            <a:r>
              <a:rPr lang="en-US" sz="1400" b="1" dirty="0" smtClean="0">
                <a:solidFill>
                  <a:srgbClr val="33CCFF"/>
                </a:solidFill>
                <a:latin typeface="+mn-lt"/>
              </a:rPr>
              <a:t>Bias Decoupling</a:t>
            </a:r>
            <a:endParaRPr lang="en-US" sz="1400" b="1" dirty="0">
              <a:solidFill>
                <a:srgbClr val="33CCFF"/>
              </a:solidFill>
              <a:latin typeface="+mn-lt"/>
            </a:endParaRPr>
          </a:p>
        </p:txBody>
      </p:sp>
      <p:sp>
        <p:nvSpPr>
          <p:cNvPr id="217" name="TextBox 216"/>
          <p:cNvSpPr txBox="1"/>
          <p:nvPr/>
        </p:nvSpPr>
        <p:spPr>
          <a:xfrm>
            <a:off x="4800600" y="2246293"/>
            <a:ext cx="4800600" cy="954107"/>
          </a:xfrm>
          <a:prstGeom prst="rect">
            <a:avLst/>
          </a:prstGeom>
          <a:noFill/>
        </p:spPr>
        <p:txBody>
          <a:bodyPr wrap="square" rtlCol="0">
            <a:spAutoFit/>
          </a:bodyPr>
          <a:lstStyle/>
          <a:p>
            <a:pPr algn="just"/>
            <a:r>
              <a:rPr lang="en-US" sz="1400" dirty="0" smtClean="0">
                <a:latin typeface="Arial Narrow" pitchFamily="34" charset="0"/>
              </a:rPr>
              <a:t>Resistance is used for decoupling as the gate does not draw any current. Bypass Capacitor and decoupling resistance present impedance to gate that decides phase of S21 across the pass transistors T1 and T3.</a:t>
            </a:r>
            <a:endParaRPr lang="en-US" sz="1400" dirty="0">
              <a:latin typeface="Arial Narrow" pitchFamily="34" charset="0"/>
            </a:endParaRPr>
          </a:p>
        </p:txBody>
      </p:sp>
      <p:graphicFrame>
        <p:nvGraphicFramePr>
          <p:cNvPr id="218" name="Object 15"/>
          <p:cNvGraphicFramePr>
            <a:graphicFrameLocks noChangeAspect="1"/>
          </p:cNvGraphicFramePr>
          <p:nvPr/>
        </p:nvGraphicFramePr>
        <p:xfrm>
          <a:off x="4894262" y="3336925"/>
          <a:ext cx="203200" cy="288925"/>
        </p:xfrm>
        <a:graphic>
          <a:graphicData uri="http://schemas.openxmlformats.org/presentationml/2006/ole">
            <p:oleObj spid="_x0000_s18454" name="Equation" r:id="rId23" imgW="152280" imgH="215640" progId="Equation.3">
              <p:embed/>
            </p:oleObj>
          </a:graphicData>
        </a:graphic>
      </p:graphicFrame>
      <p:graphicFrame>
        <p:nvGraphicFramePr>
          <p:cNvPr id="219" name="Object 18"/>
          <p:cNvGraphicFramePr>
            <a:graphicFrameLocks noChangeAspect="1"/>
          </p:cNvGraphicFramePr>
          <p:nvPr/>
        </p:nvGraphicFramePr>
        <p:xfrm>
          <a:off x="5181600" y="3351213"/>
          <a:ext cx="203200" cy="306387"/>
        </p:xfrm>
        <a:graphic>
          <a:graphicData uri="http://schemas.openxmlformats.org/presentationml/2006/ole">
            <p:oleObj spid="_x0000_s18455" name="Equation" r:id="rId24" imgW="152280" imgH="228600" progId="Equation.3">
              <p:embed/>
            </p:oleObj>
          </a:graphicData>
        </a:graphic>
      </p:graphicFrame>
      <p:sp>
        <p:nvSpPr>
          <p:cNvPr id="220" name="TextBox 219"/>
          <p:cNvSpPr txBox="1"/>
          <p:nvPr/>
        </p:nvSpPr>
        <p:spPr>
          <a:xfrm>
            <a:off x="5443316" y="3349823"/>
            <a:ext cx="1903085" cy="307777"/>
          </a:xfrm>
          <a:prstGeom prst="rect">
            <a:avLst/>
          </a:prstGeom>
          <a:noFill/>
        </p:spPr>
        <p:txBody>
          <a:bodyPr wrap="none" rtlCol="0">
            <a:spAutoFit/>
          </a:bodyPr>
          <a:lstStyle/>
          <a:p>
            <a:r>
              <a:rPr lang="en-US" sz="1400" b="1" dirty="0" smtClean="0">
                <a:solidFill>
                  <a:srgbClr val="33CCFF"/>
                </a:solidFill>
                <a:latin typeface="+mn-lt"/>
              </a:rPr>
              <a:t>Pass Transistors</a:t>
            </a:r>
            <a:endParaRPr lang="en-US" sz="1400" b="1" dirty="0">
              <a:solidFill>
                <a:srgbClr val="33CCFF"/>
              </a:solidFill>
              <a:latin typeface="+mn-lt"/>
            </a:endParaRPr>
          </a:p>
        </p:txBody>
      </p:sp>
      <p:sp>
        <p:nvSpPr>
          <p:cNvPr id="221" name="TextBox 220"/>
          <p:cNvSpPr txBox="1"/>
          <p:nvPr/>
        </p:nvSpPr>
        <p:spPr>
          <a:xfrm>
            <a:off x="4800600" y="3616523"/>
            <a:ext cx="4800600" cy="1169551"/>
          </a:xfrm>
          <a:prstGeom prst="rect">
            <a:avLst/>
          </a:prstGeom>
          <a:noFill/>
        </p:spPr>
        <p:txBody>
          <a:bodyPr wrap="square" rtlCol="0">
            <a:spAutoFit/>
          </a:bodyPr>
          <a:lstStyle/>
          <a:p>
            <a:pPr algn="just"/>
            <a:r>
              <a:rPr lang="en-US" sz="1400" dirty="0" smtClean="0">
                <a:latin typeface="Arial Narrow" pitchFamily="34" charset="0"/>
              </a:rPr>
              <a:t>When On, Pass Transistors decide Insertion Loss of the switch. Insertion loss of switch in On path decides Power Capability of  Transmit Chain and Noise Figure of Receive Chain. </a:t>
            </a:r>
          </a:p>
          <a:p>
            <a:pPr algn="just"/>
            <a:r>
              <a:rPr lang="en-US" sz="1400" dirty="0" smtClean="0">
                <a:latin typeface="Arial Narrow" pitchFamily="34" charset="0"/>
              </a:rPr>
              <a:t>When Off, Drain to Source Capacitance of Pass Transistors decides Off Path Isolation.</a:t>
            </a:r>
            <a:endParaRPr lang="en-US" sz="1400" dirty="0">
              <a:latin typeface="Arial Narrow" pitchFamily="34" charset="0"/>
            </a:endParaRPr>
          </a:p>
        </p:txBody>
      </p:sp>
      <p:graphicFrame>
        <p:nvGraphicFramePr>
          <p:cNvPr id="222" name="Object 15"/>
          <p:cNvGraphicFramePr>
            <a:graphicFrameLocks noChangeAspect="1"/>
          </p:cNvGraphicFramePr>
          <p:nvPr/>
        </p:nvGraphicFramePr>
        <p:xfrm>
          <a:off x="4886325" y="4799013"/>
          <a:ext cx="220663" cy="288925"/>
        </p:xfrm>
        <a:graphic>
          <a:graphicData uri="http://schemas.openxmlformats.org/presentationml/2006/ole">
            <p:oleObj spid="_x0000_s18456" name="Equation" r:id="rId25" imgW="164880" imgH="215640" progId="Equation.3">
              <p:embed/>
            </p:oleObj>
          </a:graphicData>
        </a:graphic>
      </p:graphicFrame>
      <p:graphicFrame>
        <p:nvGraphicFramePr>
          <p:cNvPr id="223" name="Object 18"/>
          <p:cNvGraphicFramePr>
            <a:graphicFrameLocks noChangeAspect="1"/>
          </p:cNvGraphicFramePr>
          <p:nvPr/>
        </p:nvGraphicFramePr>
        <p:xfrm>
          <a:off x="5173663" y="4821238"/>
          <a:ext cx="220662" cy="288925"/>
        </p:xfrm>
        <a:graphic>
          <a:graphicData uri="http://schemas.openxmlformats.org/presentationml/2006/ole">
            <p:oleObj spid="_x0000_s18457" name="Equation" r:id="rId26" imgW="164880" imgH="215640" progId="Equation.3">
              <p:embed/>
            </p:oleObj>
          </a:graphicData>
        </a:graphic>
      </p:graphicFrame>
      <p:sp>
        <p:nvSpPr>
          <p:cNvPr id="224" name="TextBox 223"/>
          <p:cNvSpPr txBox="1"/>
          <p:nvPr/>
        </p:nvSpPr>
        <p:spPr>
          <a:xfrm>
            <a:off x="5443316" y="4812149"/>
            <a:ext cx="2117887" cy="307777"/>
          </a:xfrm>
          <a:prstGeom prst="rect">
            <a:avLst/>
          </a:prstGeom>
          <a:noFill/>
        </p:spPr>
        <p:txBody>
          <a:bodyPr wrap="none" rtlCol="0">
            <a:spAutoFit/>
          </a:bodyPr>
          <a:lstStyle/>
          <a:p>
            <a:r>
              <a:rPr lang="en-US" sz="1400" b="1" dirty="0" smtClean="0">
                <a:solidFill>
                  <a:srgbClr val="33CCFF"/>
                </a:solidFill>
                <a:latin typeface="+mn-lt"/>
              </a:rPr>
              <a:t>Bypass Transistors</a:t>
            </a:r>
            <a:endParaRPr lang="en-US" sz="1400" b="1" dirty="0">
              <a:solidFill>
                <a:srgbClr val="33CCFF"/>
              </a:solidFill>
              <a:latin typeface="+mn-lt"/>
            </a:endParaRPr>
          </a:p>
        </p:txBody>
      </p:sp>
      <p:sp>
        <p:nvSpPr>
          <p:cNvPr id="225" name="TextBox 224"/>
          <p:cNvSpPr txBox="1"/>
          <p:nvPr/>
        </p:nvSpPr>
        <p:spPr>
          <a:xfrm>
            <a:off x="4800600" y="5078849"/>
            <a:ext cx="4800600" cy="738664"/>
          </a:xfrm>
          <a:prstGeom prst="rect">
            <a:avLst/>
          </a:prstGeom>
          <a:noFill/>
        </p:spPr>
        <p:txBody>
          <a:bodyPr wrap="square" rtlCol="0">
            <a:spAutoFit/>
          </a:bodyPr>
          <a:lstStyle/>
          <a:p>
            <a:pPr algn="just"/>
            <a:r>
              <a:rPr lang="en-US" sz="1400" dirty="0" smtClean="0">
                <a:latin typeface="Arial Narrow" pitchFamily="34" charset="0"/>
              </a:rPr>
              <a:t>When On, Bypass Transistors terminate the off port in 50</a:t>
            </a:r>
            <a:r>
              <a:rPr lang="el-GR" sz="1400" dirty="0" smtClean="0">
                <a:latin typeface="Arial Narrow" pitchFamily="34" charset="0"/>
              </a:rPr>
              <a:t>Ω</a:t>
            </a:r>
            <a:r>
              <a:rPr lang="en-US" sz="1400" dirty="0" smtClean="0">
                <a:latin typeface="Arial Narrow" pitchFamily="34" charset="0"/>
              </a:rPr>
              <a:t>. </a:t>
            </a:r>
          </a:p>
          <a:p>
            <a:pPr algn="just"/>
            <a:r>
              <a:rPr lang="en-US" sz="1400" dirty="0" smtClean="0">
                <a:latin typeface="Arial Narrow" pitchFamily="34" charset="0"/>
              </a:rPr>
              <a:t>When Off, Drain to Source Capacitance of Bypass Transistors decides on port impedance and hence the insertion loss of On Path.</a:t>
            </a:r>
            <a:endParaRPr lang="en-US" sz="1400" dirty="0">
              <a:latin typeface="Arial Narrow" pitchFamily="34" charset="0"/>
            </a:endParaRPr>
          </a:p>
        </p:txBody>
      </p:sp>
      <p:sp>
        <p:nvSpPr>
          <p:cNvPr id="226" name="TextBox 225"/>
          <p:cNvSpPr txBox="1"/>
          <p:nvPr/>
        </p:nvSpPr>
        <p:spPr>
          <a:xfrm>
            <a:off x="419100" y="4267200"/>
            <a:ext cx="2117887" cy="307777"/>
          </a:xfrm>
          <a:prstGeom prst="rect">
            <a:avLst/>
          </a:prstGeom>
          <a:noFill/>
        </p:spPr>
        <p:txBody>
          <a:bodyPr wrap="none" rtlCol="0">
            <a:spAutoFit/>
          </a:bodyPr>
          <a:lstStyle/>
          <a:p>
            <a:r>
              <a:rPr lang="en-US" sz="1400" b="1" dirty="0" smtClean="0">
                <a:solidFill>
                  <a:srgbClr val="33CCFF"/>
                </a:solidFill>
                <a:latin typeface="+mn-lt"/>
              </a:rPr>
              <a:t>Operation in brief</a:t>
            </a:r>
            <a:endParaRPr lang="en-US" sz="1400" b="1" dirty="0">
              <a:solidFill>
                <a:srgbClr val="33CCFF"/>
              </a:solidFill>
              <a:latin typeface="+mn-lt"/>
            </a:endParaRPr>
          </a:p>
        </p:txBody>
      </p:sp>
      <p:sp>
        <p:nvSpPr>
          <p:cNvPr id="227" name="TextBox 226"/>
          <p:cNvSpPr txBox="1"/>
          <p:nvPr/>
        </p:nvSpPr>
        <p:spPr>
          <a:xfrm>
            <a:off x="419100" y="4572000"/>
            <a:ext cx="3962400" cy="523220"/>
          </a:xfrm>
          <a:prstGeom prst="rect">
            <a:avLst/>
          </a:prstGeom>
          <a:noFill/>
        </p:spPr>
        <p:txBody>
          <a:bodyPr wrap="square" rtlCol="0">
            <a:spAutoFit/>
          </a:bodyPr>
          <a:lstStyle/>
          <a:p>
            <a:pPr algn="just"/>
            <a:r>
              <a:rPr lang="en-US" sz="1400" dirty="0" smtClean="0">
                <a:latin typeface="Arial Narrow" pitchFamily="34" charset="0"/>
              </a:rPr>
              <a:t>For Port 1 to be connected to Port 2, T1 and T2 are On and T3 and T4 are Off.</a:t>
            </a:r>
            <a:endParaRPr lang="en-US" sz="14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Gallium Arsenide (GaAs) Process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7</a:t>
            </a:fld>
            <a:endParaRPr lang="en-US"/>
          </a:p>
        </p:txBody>
      </p:sp>
      <p:pic>
        <p:nvPicPr>
          <p:cNvPr id="5" name="Picture 4" descr="graphenewafer.jpg"/>
          <p:cNvPicPr>
            <a:picLocks noChangeAspect="1"/>
          </p:cNvPicPr>
          <p:nvPr/>
        </p:nvPicPr>
        <p:blipFill>
          <a:blip r:embed="rId2"/>
          <a:srcRect r="33750"/>
          <a:stretch>
            <a:fillRect/>
          </a:stretch>
        </p:blipFill>
        <p:spPr>
          <a:xfrm>
            <a:off x="533400" y="1028700"/>
            <a:ext cx="2019300" cy="2419350"/>
          </a:xfrm>
          <a:prstGeom prst="rect">
            <a:avLst/>
          </a:prstGeom>
          <a:ln>
            <a:solidFill>
              <a:srgbClr val="00B0F0"/>
            </a:solidFill>
          </a:ln>
        </p:spPr>
      </p:pic>
      <p:sp>
        <p:nvSpPr>
          <p:cNvPr id="25" name="TextBox 24"/>
          <p:cNvSpPr txBox="1"/>
          <p:nvPr/>
        </p:nvSpPr>
        <p:spPr>
          <a:xfrm>
            <a:off x="667018" y="3505200"/>
            <a:ext cx="1580882" cy="307777"/>
          </a:xfrm>
          <a:prstGeom prst="rect">
            <a:avLst/>
          </a:prstGeom>
          <a:noFill/>
        </p:spPr>
        <p:txBody>
          <a:bodyPr wrap="none" rtlCol="0">
            <a:spAutoFit/>
          </a:bodyPr>
          <a:lstStyle/>
          <a:p>
            <a:r>
              <a:rPr lang="en-US" sz="1400" b="1" dirty="0" smtClean="0">
                <a:solidFill>
                  <a:srgbClr val="33CCFF"/>
                </a:solidFill>
                <a:latin typeface="+mn-lt"/>
              </a:rPr>
              <a:t>4” GaAs Wafer</a:t>
            </a:r>
            <a:endParaRPr lang="en-US" sz="1400" b="1" dirty="0">
              <a:solidFill>
                <a:srgbClr val="33CCFF"/>
              </a:solidFill>
              <a:latin typeface="+mn-lt"/>
            </a:endParaRPr>
          </a:p>
        </p:txBody>
      </p:sp>
      <p:grpSp>
        <p:nvGrpSpPr>
          <p:cNvPr id="52" name="Group 51"/>
          <p:cNvGrpSpPr/>
          <p:nvPr/>
        </p:nvGrpSpPr>
        <p:grpSpPr>
          <a:xfrm>
            <a:off x="2705100" y="1860946"/>
            <a:ext cx="4683585" cy="3127177"/>
            <a:chOff x="3657600" y="873323"/>
            <a:chExt cx="4683585" cy="3127177"/>
          </a:xfrm>
        </p:grpSpPr>
        <p:sp>
          <p:nvSpPr>
            <p:cNvPr id="6" name="Rectangle 5"/>
            <p:cNvSpPr/>
            <p:nvPr/>
          </p:nvSpPr>
          <p:spPr>
            <a:xfrm>
              <a:off x="3657600" y="876300"/>
              <a:ext cx="4572000" cy="3124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3848100" y="1219200"/>
              <a:ext cx="4229100" cy="1588"/>
            </a:xfrm>
            <a:prstGeom prst="straightConnector1">
              <a:avLst/>
            </a:prstGeom>
            <a:ln w="63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686447" y="2457053"/>
              <a:ext cx="2628900" cy="794"/>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333750" y="2457450"/>
              <a:ext cx="2628900" cy="1588"/>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981450" y="2457450"/>
              <a:ext cx="2628900" cy="1588"/>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648994" y="2438400"/>
              <a:ext cx="2590006" cy="794"/>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276850" y="2457450"/>
              <a:ext cx="2628900" cy="1588"/>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924550" y="2457450"/>
              <a:ext cx="2628900" cy="1588"/>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553200" y="2476500"/>
              <a:ext cx="2667000" cy="1588"/>
            </a:xfrm>
            <a:prstGeom prst="line">
              <a:avLst/>
            </a:prstGeom>
            <a:ln>
              <a:solidFill>
                <a:srgbClr val="0099FF"/>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695700" y="873323"/>
              <a:ext cx="649537" cy="276999"/>
            </a:xfrm>
            <a:prstGeom prst="rect">
              <a:avLst/>
            </a:prstGeom>
            <a:noFill/>
          </p:spPr>
          <p:txBody>
            <a:bodyPr wrap="none" rtlCol="0">
              <a:spAutoFit/>
            </a:bodyPr>
            <a:lstStyle/>
            <a:p>
              <a:r>
                <a:rPr lang="en-US" sz="1200" b="1" dirty="0" smtClean="0">
                  <a:solidFill>
                    <a:srgbClr val="0099FF"/>
                  </a:solidFill>
                  <a:latin typeface="+mn-lt"/>
                </a:rPr>
                <a:t>1 GHz</a:t>
              </a:r>
              <a:endParaRPr lang="en-US" sz="1200" b="1" dirty="0">
                <a:solidFill>
                  <a:srgbClr val="0099FF"/>
                </a:solidFill>
                <a:latin typeface="+mn-lt"/>
              </a:endParaRPr>
            </a:p>
          </p:txBody>
        </p:sp>
        <p:sp>
          <p:nvSpPr>
            <p:cNvPr id="27" name="TextBox 26"/>
            <p:cNvSpPr txBox="1"/>
            <p:nvPr/>
          </p:nvSpPr>
          <p:spPr>
            <a:xfrm>
              <a:off x="4305300" y="876300"/>
              <a:ext cx="649537" cy="276999"/>
            </a:xfrm>
            <a:prstGeom prst="rect">
              <a:avLst/>
            </a:prstGeom>
            <a:noFill/>
          </p:spPr>
          <p:txBody>
            <a:bodyPr wrap="none" rtlCol="0">
              <a:spAutoFit/>
            </a:bodyPr>
            <a:lstStyle/>
            <a:p>
              <a:r>
                <a:rPr lang="en-US" sz="1200" b="1" dirty="0" smtClean="0">
                  <a:solidFill>
                    <a:srgbClr val="0099FF"/>
                  </a:solidFill>
                  <a:latin typeface="+mn-lt"/>
                </a:rPr>
                <a:t>2 GHz</a:t>
              </a:r>
              <a:endParaRPr lang="en-US" sz="1200" b="1" dirty="0">
                <a:solidFill>
                  <a:srgbClr val="0099FF"/>
                </a:solidFill>
                <a:latin typeface="+mn-lt"/>
              </a:endParaRPr>
            </a:p>
          </p:txBody>
        </p:sp>
        <p:sp>
          <p:nvSpPr>
            <p:cNvPr id="28" name="TextBox 27"/>
            <p:cNvSpPr txBox="1"/>
            <p:nvPr/>
          </p:nvSpPr>
          <p:spPr>
            <a:xfrm>
              <a:off x="4953000" y="876300"/>
              <a:ext cx="649537" cy="276999"/>
            </a:xfrm>
            <a:prstGeom prst="rect">
              <a:avLst/>
            </a:prstGeom>
            <a:noFill/>
          </p:spPr>
          <p:txBody>
            <a:bodyPr wrap="none" rtlCol="0">
              <a:spAutoFit/>
            </a:bodyPr>
            <a:lstStyle/>
            <a:p>
              <a:r>
                <a:rPr lang="en-US" sz="1200" b="1" dirty="0" smtClean="0">
                  <a:solidFill>
                    <a:srgbClr val="0099FF"/>
                  </a:solidFill>
                  <a:latin typeface="+mn-lt"/>
                </a:rPr>
                <a:t>5 GHz</a:t>
              </a:r>
              <a:endParaRPr lang="en-US" sz="1200" b="1" dirty="0">
                <a:solidFill>
                  <a:srgbClr val="0099FF"/>
                </a:solidFill>
                <a:latin typeface="+mn-lt"/>
              </a:endParaRPr>
            </a:p>
          </p:txBody>
        </p:sp>
        <p:sp>
          <p:nvSpPr>
            <p:cNvPr id="29" name="TextBox 28"/>
            <p:cNvSpPr txBox="1"/>
            <p:nvPr/>
          </p:nvSpPr>
          <p:spPr>
            <a:xfrm>
              <a:off x="5524500" y="879277"/>
              <a:ext cx="742511" cy="276999"/>
            </a:xfrm>
            <a:prstGeom prst="rect">
              <a:avLst/>
            </a:prstGeom>
            <a:noFill/>
          </p:spPr>
          <p:txBody>
            <a:bodyPr wrap="none" rtlCol="0">
              <a:spAutoFit/>
            </a:bodyPr>
            <a:lstStyle/>
            <a:p>
              <a:r>
                <a:rPr lang="en-US" sz="1200" b="1" dirty="0" smtClean="0">
                  <a:solidFill>
                    <a:srgbClr val="0099FF"/>
                  </a:solidFill>
                  <a:latin typeface="+mn-lt"/>
                </a:rPr>
                <a:t>10 GHz</a:t>
              </a:r>
              <a:endParaRPr lang="en-US" sz="1200" b="1" dirty="0">
                <a:solidFill>
                  <a:srgbClr val="0099FF"/>
                </a:solidFill>
                <a:latin typeface="+mn-lt"/>
              </a:endParaRPr>
            </a:p>
          </p:txBody>
        </p:sp>
        <p:sp>
          <p:nvSpPr>
            <p:cNvPr id="30" name="TextBox 29"/>
            <p:cNvSpPr txBox="1"/>
            <p:nvPr/>
          </p:nvSpPr>
          <p:spPr>
            <a:xfrm>
              <a:off x="6248400" y="876300"/>
              <a:ext cx="742511" cy="276999"/>
            </a:xfrm>
            <a:prstGeom prst="rect">
              <a:avLst/>
            </a:prstGeom>
            <a:noFill/>
          </p:spPr>
          <p:txBody>
            <a:bodyPr wrap="none" rtlCol="0">
              <a:spAutoFit/>
            </a:bodyPr>
            <a:lstStyle/>
            <a:p>
              <a:r>
                <a:rPr lang="en-US" sz="1200" b="1" dirty="0" smtClean="0">
                  <a:solidFill>
                    <a:srgbClr val="0099FF"/>
                  </a:solidFill>
                  <a:latin typeface="+mn-lt"/>
                </a:rPr>
                <a:t>20 GHz</a:t>
              </a:r>
              <a:endParaRPr lang="en-US" sz="1200" b="1" dirty="0">
                <a:solidFill>
                  <a:srgbClr val="0099FF"/>
                </a:solidFill>
                <a:latin typeface="+mn-lt"/>
              </a:endParaRPr>
            </a:p>
          </p:txBody>
        </p:sp>
        <p:sp>
          <p:nvSpPr>
            <p:cNvPr id="31" name="TextBox 30"/>
            <p:cNvSpPr txBox="1"/>
            <p:nvPr/>
          </p:nvSpPr>
          <p:spPr>
            <a:xfrm>
              <a:off x="6915589" y="879277"/>
              <a:ext cx="742511" cy="276999"/>
            </a:xfrm>
            <a:prstGeom prst="rect">
              <a:avLst/>
            </a:prstGeom>
            <a:noFill/>
          </p:spPr>
          <p:txBody>
            <a:bodyPr wrap="none" rtlCol="0">
              <a:spAutoFit/>
            </a:bodyPr>
            <a:lstStyle/>
            <a:p>
              <a:r>
                <a:rPr lang="en-US" sz="1200" b="1" dirty="0" smtClean="0">
                  <a:solidFill>
                    <a:srgbClr val="0099FF"/>
                  </a:solidFill>
                  <a:latin typeface="+mn-lt"/>
                </a:rPr>
                <a:t>50 GHz</a:t>
              </a:r>
              <a:endParaRPr lang="en-US" sz="1200" b="1" dirty="0">
                <a:solidFill>
                  <a:srgbClr val="0099FF"/>
                </a:solidFill>
                <a:latin typeface="+mn-lt"/>
              </a:endParaRPr>
            </a:p>
          </p:txBody>
        </p:sp>
        <p:sp>
          <p:nvSpPr>
            <p:cNvPr id="32" name="TextBox 31"/>
            <p:cNvSpPr txBox="1"/>
            <p:nvPr/>
          </p:nvSpPr>
          <p:spPr>
            <a:xfrm>
              <a:off x="7505700" y="873323"/>
              <a:ext cx="835485" cy="276999"/>
            </a:xfrm>
            <a:prstGeom prst="rect">
              <a:avLst/>
            </a:prstGeom>
            <a:noFill/>
          </p:spPr>
          <p:txBody>
            <a:bodyPr wrap="none" rtlCol="0">
              <a:spAutoFit/>
            </a:bodyPr>
            <a:lstStyle/>
            <a:p>
              <a:r>
                <a:rPr lang="en-US" sz="1200" b="1" dirty="0" smtClean="0">
                  <a:solidFill>
                    <a:srgbClr val="0099FF"/>
                  </a:solidFill>
                  <a:latin typeface="+mn-lt"/>
                </a:rPr>
                <a:t>100 GHz</a:t>
              </a:r>
              <a:endParaRPr lang="en-US" sz="1200" b="1" dirty="0">
                <a:solidFill>
                  <a:srgbClr val="0099FF"/>
                </a:solidFill>
                <a:latin typeface="+mn-lt"/>
              </a:endParaRPr>
            </a:p>
          </p:txBody>
        </p:sp>
        <p:sp>
          <p:nvSpPr>
            <p:cNvPr id="33" name="Rounded Rectangle 32"/>
            <p:cNvSpPr/>
            <p:nvPr/>
          </p:nvSpPr>
          <p:spPr>
            <a:xfrm>
              <a:off x="3886200" y="1333500"/>
              <a:ext cx="2095500" cy="190500"/>
            </a:xfrm>
            <a:prstGeom prst="round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C00000"/>
                  </a:solidFill>
                  <a:latin typeface="Arial Narrow" pitchFamily="34" charset="0"/>
                </a:rPr>
                <a:t>HP 07 Power MESFET (0.7um)</a:t>
              </a:r>
              <a:endParaRPr lang="en-US" sz="1200" b="1" dirty="0">
                <a:solidFill>
                  <a:srgbClr val="C00000"/>
                </a:solidFill>
                <a:latin typeface="Arial Narrow" pitchFamily="34" charset="0"/>
              </a:endParaRPr>
            </a:p>
          </p:txBody>
        </p:sp>
        <p:sp>
          <p:nvSpPr>
            <p:cNvPr id="34" name="Rounded Rectangle 33"/>
            <p:cNvSpPr/>
            <p:nvPr/>
          </p:nvSpPr>
          <p:spPr>
            <a:xfrm>
              <a:off x="3886200" y="1600200"/>
              <a:ext cx="3238500" cy="152400"/>
            </a:xfrm>
            <a:prstGeom prst="roundRect">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99FF"/>
                  </a:solidFill>
                  <a:latin typeface="Arial Narrow" pitchFamily="34" charset="0"/>
                </a:rPr>
                <a:t>PPH 25 Power PHEMT (0.25um)</a:t>
              </a:r>
              <a:endParaRPr lang="en-US" sz="1200" b="1" dirty="0">
                <a:solidFill>
                  <a:srgbClr val="0099FF"/>
                </a:solidFill>
                <a:latin typeface="Arial Narrow" pitchFamily="34" charset="0"/>
              </a:endParaRPr>
            </a:p>
          </p:txBody>
        </p:sp>
        <p:sp>
          <p:nvSpPr>
            <p:cNvPr id="35" name="Rounded Rectangle 34"/>
            <p:cNvSpPr/>
            <p:nvPr/>
          </p:nvSpPr>
          <p:spPr>
            <a:xfrm>
              <a:off x="3886200" y="1828800"/>
              <a:ext cx="3086100" cy="152400"/>
            </a:xfrm>
            <a:prstGeom prst="roundRect">
              <a:avLst/>
            </a:prstGeom>
            <a:solidFill>
              <a:schemeClr val="bg1"/>
            </a:solidFill>
            <a:ln w="19050">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DAA600"/>
                  </a:solidFill>
                  <a:latin typeface="Arial Narrow" pitchFamily="34" charset="0"/>
                </a:rPr>
                <a:t>PPH 25x High Power PHEMT (0.25um)</a:t>
              </a:r>
              <a:endParaRPr lang="en-US" sz="1200" b="1" dirty="0">
                <a:solidFill>
                  <a:srgbClr val="DAA600"/>
                </a:solidFill>
                <a:latin typeface="Arial Narrow" pitchFamily="34" charset="0"/>
              </a:endParaRPr>
            </a:p>
          </p:txBody>
        </p:sp>
        <p:sp>
          <p:nvSpPr>
            <p:cNvPr id="36" name="Rounded Rectangle 35"/>
            <p:cNvSpPr/>
            <p:nvPr/>
          </p:nvSpPr>
          <p:spPr>
            <a:xfrm>
              <a:off x="3886200" y="2095500"/>
              <a:ext cx="3505200" cy="152400"/>
            </a:xfrm>
            <a:prstGeom prst="roundRect">
              <a:avLst/>
            </a:prstGeom>
            <a:solidFill>
              <a:schemeClr val="bg1"/>
            </a:solidFill>
            <a:ln w="19050">
              <a:solidFill>
                <a:srgbClr val="3114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3114E2"/>
                  </a:solidFill>
                  <a:latin typeface="Arial Narrow" pitchFamily="34" charset="0"/>
                </a:rPr>
                <a:t>PPH 15 Power PHEMT (0.15um)</a:t>
              </a:r>
              <a:endParaRPr lang="en-US" sz="1200" b="1" dirty="0">
                <a:solidFill>
                  <a:srgbClr val="3114E2"/>
                </a:solidFill>
                <a:latin typeface="Arial Narrow" pitchFamily="34" charset="0"/>
              </a:endParaRPr>
            </a:p>
          </p:txBody>
        </p:sp>
        <p:sp>
          <p:nvSpPr>
            <p:cNvPr id="37" name="Rounded Rectangle 36"/>
            <p:cNvSpPr/>
            <p:nvPr/>
          </p:nvSpPr>
          <p:spPr>
            <a:xfrm>
              <a:off x="4457700" y="2362200"/>
              <a:ext cx="2857500" cy="152400"/>
            </a:xfrm>
            <a:prstGeom prst="roundRect">
              <a:avLst/>
            </a:prstGeom>
            <a:solidFill>
              <a:schemeClr val="bg1"/>
            </a:solidFill>
            <a:ln w="19050">
              <a:solidFill>
                <a:srgbClr val="36DB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36DB1B"/>
                  </a:solidFill>
                  <a:latin typeface="Arial Narrow" pitchFamily="34" charset="0"/>
                </a:rPr>
                <a:t>PH 25 Low Noise PHEMT (0.25um)</a:t>
              </a:r>
              <a:endParaRPr lang="en-US" sz="1200" b="1" dirty="0">
                <a:solidFill>
                  <a:srgbClr val="36DB1B"/>
                </a:solidFill>
                <a:latin typeface="Arial Narrow" pitchFamily="34" charset="0"/>
              </a:endParaRPr>
            </a:p>
          </p:txBody>
        </p:sp>
        <p:sp>
          <p:nvSpPr>
            <p:cNvPr id="38" name="Rounded Rectangle 37"/>
            <p:cNvSpPr/>
            <p:nvPr/>
          </p:nvSpPr>
          <p:spPr>
            <a:xfrm>
              <a:off x="4457700" y="2628900"/>
              <a:ext cx="3429000" cy="152400"/>
            </a:xfrm>
            <a:prstGeom prst="roundRect">
              <a:avLst/>
            </a:prstGeom>
            <a:solidFill>
              <a:schemeClr val="bg1"/>
            </a:solidFill>
            <a:ln w="19050">
              <a:solidFill>
                <a:srgbClr val="1A67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1A670D"/>
                  </a:solidFill>
                  <a:latin typeface="Arial Narrow" pitchFamily="34" charset="0"/>
                </a:rPr>
                <a:t>PH 15 Very Low Noise PHEMT (0.15um)</a:t>
              </a:r>
              <a:endParaRPr lang="en-US" sz="1200" b="1" dirty="0">
                <a:solidFill>
                  <a:srgbClr val="1A670D"/>
                </a:solidFill>
                <a:latin typeface="Arial Narrow" pitchFamily="34" charset="0"/>
              </a:endParaRPr>
            </a:p>
          </p:txBody>
        </p:sp>
        <p:sp>
          <p:nvSpPr>
            <p:cNvPr id="39" name="Rounded Rectangle 38"/>
            <p:cNvSpPr/>
            <p:nvPr/>
          </p:nvSpPr>
          <p:spPr>
            <a:xfrm>
              <a:off x="3886200" y="2895600"/>
              <a:ext cx="2743200" cy="1905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rgbClr val="FF0000"/>
                  </a:solidFill>
                  <a:latin typeface="Arial Narrow" pitchFamily="34" charset="0"/>
                </a:rPr>
                <a:t>HB20P R/O High Power /Oscillator InGaP HBT</a:t>
              </a:r>
              <a:endParaRPr lang="en-US" sz="1100" b="1" dirty="0">
                <a:solidFill>
                  <a:srgbClr val="FF0000"/>
                </a:solidFill>
                <a:latin typeface="Arial Narrow" pitchFamily="34" charset="0"/>
              </a:endParaRPr>
            </a:p>
          </p:txBody>
        </p:sp>
        <p:sp>
          <p:nvSpPr>
            <p:cNvPr id="40" name="Rounded Rectangle 39"/>
            <p:cNvSpPr/>
            <p:nvPr/>
          </p:nvSpPr>
          <p:spPr>
            <a:xfrm>
              <a:off x="3886200" y="3162300"/>
              <a:ext cx="1676400" cy="190500"/>
            </a:xfrm>
            <a:prstGeom prst="roundRect">
              <a:avLst/>
            </a:prstGeom>
            <a:solidFill>
              <a:schemeClr val="bg1"/>
            </a:solidFill>
            <a:ln w="19050">
              <a:solidFill>
                <a:srgbClr val="85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rgbClr val="858200"/>
                  </a:solidFill>
                  <a:latin typeface="Arial Narrow" pitchFamily="34" charset="0"/>
                </a:rPr>
                <a:t>HB20L Low Cost InGaP HBT</a:t>
              </a:r>
              <a:endParaRPr lang="en-US" sz="1050" b="1" dirty="0">
                <a:solidFill>
                  <a:srgbClr val="858200"/>
                </a:solidFill>
                <a:latin typeface="Arial Narrow" pitchFamily="34" charset="0"/>
              </a:endParaRPr>
            </a:p>
          </p:txBody>
        </p:sp>
        <p:sp>
          <p:nvSpPr>
            <p:cNvPr id="49" name="Rounded Rectangle 48"/>
            <p:cNvSpPr/>
            <p:nvPr/>
          </p:nvSpPr>
          <p:spPr>
            <a:xfrm>
              <a:off x="3886200" y="3429000"/>
              <a:ext cx="1676400" cy="190500"/>
            </a:xfrm>
            <a:prstGeom prst="roundRect">
              <a:avLst/>
            </a:prstGeom>
            <a:solidFill>
              <a:schemeClr val="bg1"/>
            </a:solidFill>
            <a:ln w="19050">
              <a:solidFill>
                <a:srgbClr val="1779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177983"/>
                  </a:solidFill>
                  <a:latin typeface="Arial Narrow" pitchFamily="34" charset="0"/>
                </a:rPr>
                <a:t>HB20S Very High Power</a:t>
              </a:r>
              <a:endParaRPr lang="en-US" sz="1200" b="1" dirty="0">
                <a:solidFill>
                  <a:srgbClr val="177983"/>
                </a:solidFill>
                <a:latin typeface="Arial Narrow" pitchFamily="34" charset="0"/>
              </a:endParaRPr>
            </a:p>
          </p:txBody>
        </p:sp>
        <p:sp>
          <p:nvSpPr>
            <p:cNvPr id="50" name="Rectangle 49"/>
            <p:cNvSpPr/>
            <p:nvPr/>
          </p:nvSpPr>
          <p:spPr>
            <a:xfrm>
              <a:off x="5534341" y="3380601"/>
              <a:ext cx="1432828" cy="276999"/>
            </a:xfrm>
            <a:prstGeom prst="rect">
              <a:avLst/>
            </a:prstGeom>
          </p:spPr>
          <p:txBody>
            <a:bodyPr wrap="none">
              <a:spAutoFit/>
            </a:bodyPr>
            <a:lstStyle/>
            <a:p>
              <a:pPr lvl="0" algn="ctr"/>
              <a:r>
                <a:rPr lang="en-US" sz="1200" b="1" dirty="0" smtClean="0">
                  <a:solidFill>
                    <a:srgbClr val="177983"/>
                  </a:solidFill>
                  <a:latin typeface="Arial Narrow" pitchFamily="34" charset="0"/>
                  <a:cs typeface="Arial"/>
                </a:rPr>
                <a:t>L-S Band InGaP HBT</a:t>
              </a:r>
              <a:endParaRPr lang="en-US" sz="1200" b="1" dirty="0">
                <a:solidFill>
                  <a:srgbClr val="177983"/>
                </a:solidFill>
                <a:latin typeface="Arial Narrow" pitchFamily="34" charset="0"/>
                <a:cs typeface="Arial"/>
              </a:endParaRPr>
            </a:p>
          </p:txBody>
        </p:sp>
        <p:sp>
          <p:nvSpPr>
            <p:cNvPr id="51" name="Rounded Rectangle 50"/>
            <p:cNvSpPr/>
            <p:nvPr/>
          </p:nvSpPr>
          <p:spPr>
            <a:xfrm>
              <a:off x="5067300" y="3733800"/>
              <a:ext cx="3124200" cy="190500"/>
            </a:xfrm>
            <a:prstGeom prst="roundRect">
              <a:avLst/>
            </a:prstGeom>
            <a:solidFill>
              <a:schemeClr val="bg1"/>
            </a:solidFill>
            <a:ln w="19050">
              <a:solidFill>
                <a:srgbClr val="130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130991"/>
                  </a:solidFill>
                  <a:latin typeface="Arial Narrow" pitchFamily="34" charset="0"/>
                </a:rPr>
                <a:t>BES 100 Schottky Diode Technology</a:t>
              </a:r>
              <a:endParaRPr lang="en-US" sz="1400" b="1" dirty="0">
                <a:solidFill>
                  <a:srgbClr val="130991"/>
                </a:solidFill>
                <a:latin typeface="Arial Narrow" pitchFamily="34" charset="0"/>
              </a:endParaRPr>
            </a:p>
          </p:txBody>
        </p:sp>
      </p:grpSp>
      <p:sp>
        <p:nvSpPr>
          <p:cNvPr id="53" name="TextBox 52"/>
          <p:cNvSpPr txBox="1"/>
          <p:nvPr/>
        </p:nvSpPr>
        <p:spPr>
          <a:xfrm>
            <a:off x="2914918" y="5026223"/>
            <a:ext cx="2977097" cy="307777"/>
          </a:xfrm>
          <a:prstGeom prst="rect">
            <a:avLst/>
          </a:prstGeom>
          <a:noFill/>
        </p:spPr>
        <p:txBody>
          <a:bodyPr wrap="none" rtlCol="0">
            <a:spAutoFit/>
          </a:bodyPr>
          <a:lstStyle/>
          <a:p>
            <a:r>
              <a:rPr lang="en-US" sz="1400" b="1" dirty="0" smtClean="0">
                <a:solidFill>
                  <a:srgbClr val="33CCFF"/>
                </a:solidFill>
                <a:latin typeface="+mn-lt"/>
              </a:rPr>
              <a:t>Various UMS GaAs Processes</a:t>
            </a:r>
            <a:endParaRPr lang="en-US" sz="1400" b="1" dirty="0">
              <a:solidFill>
                <a:srgbClr val="33CCFF"/>
              </a:solidFill>
              <a:latin typeface="+mn-lt"/>
            </a:endParaRPr>
          </a:p>
        </p:txBody>
      </p:sp>
      <p:cxnSp>
        <p:nvCxnSpPr>
          <p:cNvPr id="55" name="Straight Arrow Connector 54"/>
          <p:cNvCxnSpPr/>
          <p:nvPr/>
        </p:nvCxnSpPr>
        <p:spPr>
          <a:xfrm flipV="1">
            <a:off x="6934200" y="3349823"/>
            <a:ext cx="723900" cy="3048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315200" y="2816423"/>
            <a:ext cx="2209800" cy="523220"/>
          </a:xfrm>
          <a:prstGeom prst="rect">
            <a:avLst/>
          </a:prstGeom>
          <a:noFill/>
        </p:spPr>
        <p:txBody>
          <a:bodyPr wrap="square" rtlCol="0">
            <a:spAutoFit/>
          </a:bodyPr>
          <a:lstStyle/>
          <a:p>
            <a:pPr algn="just"/>
            <a:r>
              <a:rPr lang="en-US" sz="1400" dirty="0" smtClean="0"/>
              <a:t>Process we will explore through our designs</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UMS PH 15 Process Summary</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8</a:t>
            </a:fld>
            <a:endParaRPr lang="en-US"/>
          </a:p>
        </p:txBody>
      </p:sp>
      <p:pic>
        <p:nvPicPr>
          <p:cNvPr id="37890" name="Picture 2" descr="Screenshot Studio capture #331"/>
          <p:cNvPicPr>
            <a:picLocks noChangeAspect="1" noChangeArrowheads="1"/>
          </p:cNvPicPr>
          <p:nvPr/>
        </p:nvPicPr>
        <p:blipFill>
          <a:blip r:embed="rId2"/>
          <a:srcRect/>
          <a:stretch>
            <a:fillRect/>
          </a:stretch>
        </p:blipFill>
        <p:spPr bwMode="auto">
          <a:xfrm>
            <a:off x="419100" y="876300"/>
            <a:ext cx="5414962" cy="1943100"/>
          </a:xfrm>
          <a:prstGeom prst="rect">
            <a:avLst/>
          </a:prstGeom>
          <a:noFill/>
          <a:ln w="9525">
            <a:solidFill>
              <a:srgbClr val="00B0F0"/>
            </a:solidFill>
            <a:miter lim="800000"/>
            <a:headEnd/>
            <a:tailEnd/>
          </a:ln>
        </p:spPr>
      </p:pic>
      <p:pic>
        <p:nvPicPr>
          <p:cNvPr id="37891" name="Picture 3" descr="Screenshot Studio capture #332"/>
          <p:cNvPicPr>
            <a:picLocks noChangeAspect="1" noChangeArrowheads="1"/>
          </p:cNvPicPr>
          <p:nvPr/>
        </p:nvPicPr>
        <p:blipFill>
          <a:blip r:embed="rId3"/>
          <a:srcRect/>
          <a:stretch>
            <a:fillRect/>
          </a:stretch>
        </p:blipFill>
        <p:spPr bwMode="auto">
          <a:xfrm>
            <a:off x="2324100" y="2895600"/>
            <a:ext cx="7258050" cy="30384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 Design Rules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9</a:t>
            </a:fld>
            <a:endParaRPr lang="en-US"/>
          </a:p>
        </p:txBody>
      </p:sp>
      <p:sp>
        <p:nvSpPr>
          <p:cNvPr id="5" name="TextBox 4"/>
          <p:cNvSpPr txBox="1"/>
          <p:nvPr/>
        </p:nvSpPr>
        <p:spPr>
          <a:xfrm>
            <a:off x="533400" y="655677"/>
            <a:ext cx="7361054" cy="5478423"/>
          </a:xfrm>
          <a:prstGeom prst="rect">
            <a:avLst/>
          </a:prstGeom>
          <a:noFill/>
        </p:spPr>
        <p:txBody>
          <a:bodyPr wrap="none" rtlCol="0">
            <a:spAutoFit/>
          </a:bodyPr>
          <a:lstStyle/>
          <a:p>
            <a:pPr>
              <a:buFont typeface="Arial" pitchFamily="34" charset="0"/>
              <a:buChar char="•"/>
            </a:pPr>
            <a:r>
              <a:rPr lang="en-US" sz="1400" dirty="0" smtClean="0"/>
              <a:t> Cell Names should not conflict</a:t>
            </a:r>
          </a:p>
          <a:p>
            <a:pPr>
              <a:buFont typeface="Arial" pitchFamily="34" charset="0"/>
              <a:buChar char="•"/>
            </a:pPr>
            <a:r>
              <a:rPr lang="en-US" sz="1400" dirty="0" smtClean="0"/>
              <a:t> Only capital are acceptable in cell names</a:t>
            </a:r>
          </a:p>
          <a:p>
            <a:pPr>
              <a:buFont typeface="Arial" pitchFamily="34" charset="0"/>
              <a:buChar char="•"/>
            </a:pPr>
            <a:r>
              <a:rPr lang="en-US" sz="1400" dirty="0" smtClean="0"/>
              <a:t> Maximum of 16 characters are acceptable in cell names</a:t>
            </a:r>
          </a:p>
          <a:p>
            <a:pPr>
              <a:buFont typeface="Arial" pitchFamily="34" charset="0"/>
              <a:buChar char="•"/>
            </a:pPr>
            <a:r>
              <a:rPr lang="en-US" sz="1400" dirty="0" smtClean="0"/>
              <a:t> ‘A’-’Z’, ‘0’-’9’ and ‘_’ are only acceptable characters in cell names</a:t>
            </a:r>
          </a:p>
          <a:p>
            <a:pPr>
              <a:buFont typeface="Arial" pitchFamily="34" charset="0"/>
              <a:buChar char="•"/>
            </a:pPr>
            <a:r>
              <a:rPr lang="en-US" sz="1400" dirty="0" smtClean="0"/>
              <a:t> Maximum vertices acceptable in a polygon is 200</a:t>
            </a:r>
          </a:p>
          <a:p>
            <a:pPr>
              <a:buFont typeface="Arial" pitchFamily="34" charset="0"/>
              <a:buChar char="•"/>
            </a:pPr>
            <a:r>
              <a:rPr lang="en-US" sz="1400" dirty="0" smtClean="0"/>
              <a:t> All polygons should have enclosed areas. Lines, poly-lines and curves are not acceptable</a:t>
            </a:r>
          </a:p>
          <a:p>
            <a:pPr>
              <a:buFont typeface="Arial" pitchFamily="34" charset="0"/>
              <a:buChar char="•"/>
            </a:pPr>
            <a:r>
              <a:rPr lang="en-US" sz="1400" dirty="0" smtClean="0"/>
              <a:t> Hierarchical Layout is acceptable (No need to flatten p-cells)</a:t>
            </a:r>
          </a:p>
          <a:p>
            <a:pPr>
              <a:buFont typeface="Arial" pitchFamily="34" charset="0"/>
              <a:buChar char="•"/>
            </a:pPr>
            <a:r>
              <a:rPr lang="en-US" sz="1400" dirty="0" smtClean="0"/>
              <a:t> At Wafer Level all dimensions should be multiples of 1um</a:t>
            </a:r>
          </a:p>
          <a:p>
            <a:pPr>
              <a:buFont typeface="Arial" pitchFamily="34" charset="0"/>
              <a:buChar char="•"/>
            </a:pPr>
            <a:r>
              <a:rPr lang="en-US" sz="1400" dirty="0" smtClean="0"/>
              <a:t> Coincident patterns and cells including GR and PL Layers are not acceptable</a:t>
            </a:r>
          </a:p>
          <a:p>
            <a:pPr>
              <a:buFont typeface="Arial" pitchFamily="34" charset="0"/>
              <a:buChar char="•"/>
            </a:pPr>
            <a:r>
              <a:rPr lang="en-US" sz="1400" dirty="0" smtClean="0"/>
              <a:t> Transistor Gate Widths should be along horizontal direction</a:t>
            </a:r>
          </a:p>
          <a:p>
            <a:pPr>
              <a:buFont typeface="Arial" pitchFamily="34" charset="0"/>
              <a:buChar char="•"/>
            </a:pPr>
            <a:r>
              <a:rPr lang="en-US" sz="1400" dirty="0" smtClean="0"/>
              <a:t> Angles should be multiple of 45° or 90°</a:t>
            </a:r>
            <a:r>
              <a:rPr lang="en-US" sz="1400" dirty="0"/>
              <a:t> </a:t>
            </a:r>
            <a:r>
              <a:rPr lang="en-US" sz="1400" dirty="0" smtClean="0"/>
              <a:t>except for patterns in EL Layers</a:t>
            </a:r>
          </a:p>
          <a:p>
            <a:pPr>
              <a:buFont typeface="Arial" pitchFamily="34" charset="0"/>
              <a:buChar char="•"/>
            </a:pPr>
            <a:r>
              <a:rPr lang="en-US" sz="1400" dirty="0" smtClean="0"/>
              <a:t> Chip dimensions should be multiple of 10 um</a:t>
            </a:r>
          </a:p>
          <a:p>
            <a:pPr>
              <a:buFont typeface="Arial" pitchFamily="34" charset="0"/>
              <a:buChar char="•"/>
            </a:pPr>
            <a:r>
              <a:rPr lang="en-US" sz="1400" dirty="0" smtClean="0"/>
              <a:t> Chip aspect ratio should be less than 3</a:t>
            </a:r>
          </a:p>
          <a:p>
            <a:pPr>
              <a:buFont typeface="Arial" pitchFamily="34" charset="0"/>
              <a:buChar char="•"/>
            </a:pPr>
            <a:r>
              <a:rPr lang="en-US" sz="1400" dirty="0" smtClean="0"/>
              <a:t> Minimum distance between any pattern and dicing street is 20 um</a:t>
            </a:r>
          </a:p>
          <a:p>
            <a:pPr>
              <a:buFont typeface="Arial" pitchFamily="34" charset="0"/>
              <a:buChar char="•"/>
            </a:pPr>
            <a:r>
              <a:rPr lang="en-US" sz="1400" dirty="0" smtClean="0"/>
              <a:t> Minimum distance between Substrate Via  edge and dicing street is 55 um</a:t>
            </a:r>
          </a:p>
          <a:p>
            <a:pPr>
              <a:buFont typeface="Arial" pitchFamily="34" charset="0"/>
              <a:buChar char="•"/>
            </a:pPr>
            <a:r>
              <a:rPr lang="en-US" sz="1400" dirty="0" smtClean="0"/>
              <a:t> Minimum dimensions of bond pad are 100 um x 100 um</a:t>
            </a:r>
          </a:p>
          <a:p>
            <a:pPr>
              <a:buFont typeface="Arial" pitchFamily="34" charset="0"/>
              <a:buChar char="•"/>
            </a:pPr>
            <a:r>
              <a:rPr lang="en-US" sz="1400" dirty="0" smtClean="0"/>
              <a:t> Minimum distance between bond pads is 50 um</a:t>
            </a:r>
          </a:p>
          <a:p>
            <a:pPr>
              <a:buFont typeface="Arial" pitchFamily="34" charset="0"/>
              <a:buChar char="•"/>
            </a:pPr>
            <a:r>
              <a:rPr lang="en-US" sz="1400" dirty="0" smtClean="0"/>
              <a:t> Text is written in CO Layer using DRC free UMS Alphabets</a:t>
            </a:r>
          </a:p>
          <a:p>
            <a:pPr>
              <a:buFont typeface="Arial" pitchFamily="34" charset="0"/>
              <a:buChar char="•"/>
            </a:pPr>
            <a:r>
              <a:rPr lang="en-US" sz="1400" dirty="0" smtClean="0"/>
              <a:t> Dicing streets should be continuous across the wafer</a:t>
            </a:r>
          </a:p>
          <a:p>
            <a:pPr>
              <a:buFont typeface="Arial" pitchFamily="34" charset="0"/>
              <a:buChar char="•"/>
            </a:pPr>
            <a:r>
              <a:rPr lang="en-US" sz="1400" dirty="0" smtClean="0"/>
              <a:t> 6 mm x 6.1 mm &lt; tile size&lt; 14 mm x 14 mm</a:t>
            </a:r>
          </a:p>
          <a:p>
            <a:pPr>
              <a:buFont typeface="Arial" pitchFamily="34" charset="0"/>
              <a:buChar char="•"/>
            </a:pPr>
            <a:r>
              <a:rPr lang="en-US" sz="1400" dirty="0" smtClean="0"/>
              <a:t> Substrate Via in straight lines are not acceptable</a:t>
            </a:r>
          </a:p>
          <a:p>
            <a:pPr>
              <a:buFont typeface="Arial" pitchFamily="34" charset="0"/>
              <a:buChar char="•"/>
            </a:pPr>
            <a:r>
              <a:rPr lang="en-US" sz="1400" dirty="0" smtClean="0"/>
              <a:t> Tile y dimension should not be in range 7 to 7.45 mm, 9 to 9.58 mm, 12.6 to 13.4 mm</a:t>
            </a:r>
          </a:p>
          <a:p>
            <a:pPr>
              <a:buFont typeface="Arial" pitchFamily="34" charset="0"/>
              <a:buChar char="•"/>
            </a:pPr>
            <a:r>
              <a:rPr lang="en-US" sz="1400" dirty="0" smtClean="0"/>
              <a:t> Area has to be reserved for PCM Cell</a:t>
            </a:r>
          </a:p>
          <a:p>
            <a:pPr>
              <a:buFont typeface="Arial" pitchFamily="34" charset="0"/>
              <a:buChar char="•"/>
            </a:pPr>
            <a:r>
              <a:rPr lang="en-US" sz="1400" dirty="0" smtClean="0"/>
              <a:t> Minimum distance between bond pad and air bridge is 50 um</a:t>
            </a:r>
          </a:p>
          <a:p>
            <a:pPr>
              <a:buFont typeface="Arial" pitchFamily="34" charset="0"/>
              <a:buChar char="•"/>
            </a:pPr>
            <a:r>
              <a:rPr lang="en-US" sz="1400" dirty="0" smtClean="0"/>
              <a:t> Minimum distance between MIM Capacitor and bond pad is 50 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ourier New"/>
        <a:ea typeface=""/>
        <a:cs typeface="Arial"/>
      </a:majorFont>
      <a:minorFont>
        <a:latin typeface="Courier Ne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17169</TotalTime>
  <Words>1865</Words>
  <Application>Microsoft Office PowerPoint</Application>
  <PresentationFormat>A4 Paper (210x297 mm)</PresentationFormat>
  <Paragraphs>384</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Custom Design</vt:lpstr>
      <vt:lpstr>Equation</vt:lpstr>
      <vt:lpstr>MMIC Design Flow</vt:lpstr>
      <vt:lpstr>Tutorial 2</vt:lpstr>
      <vt:lpstr>Six Caps of a MMIC Designer</vt:lpstr>
      <vt:lpstr>On Chip MMIC Circuits</vt:lpstr>
      <vt:lpstr>Typical Gain Block</vt:lpstr>
      <vt:lpstr>Typical Absorptive Type Switch</vt:lpstr>
      <vt:lpstr>Gallium Arsenide (GaAs) Process</vt:lpstr>
      <vt:lpstr>UMS PH 15 Process Summary</vt:lpstr>
      <vt:lpstr>Layout Design Rules</vt:lpstr>
      <vt:lpstr>UMS PH 15 Process- Substrate Via</vt:lpstr>
      <vt:lpstr>MIM Capacitor</vt:lpstr>
      <vt:lpstr>Air Bridge</vt:lpstr>
      <vt:lpstr>Approximate Substrate Definition in ADS</vt:lpstr>
      <vt:lpstr>Microstrip Lines</vt:lpstr>
      <vt:lpstr>TaN Resistance</vt:lpstr>
      <vt:lpstr>TiWSi Resistance</vt:lpstr>
      <vt:lpstr>GaAs Resistance- SiN with Boron</vt:lpstr>
      <vt:lpstr>Inductors</vt:lpstr>
      <vt:lpstr>Maximum Current Ratings</vt:lpstr>
      <vt:lpstr>Dicing Street Rules</vt:lpstr>
      <vt:lpstr>PHEMT Device Models</vt:lpstr>
      <vt:lpstr>Maximum DC Ratings</vt:lpstr>
      <vt:lpstr>Layout Guidelines</vt:lpstr>
    </vt:vector>
  </TitlesOfParts>
  <Company>NatTelMicro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Design using SystemVue</dc:title>
  <dc:creator>Anurag</dc:creator>
  <cp:lastModifiedBy>Anurag</cp:lastModifiedBy>
  <cp:revision>568</cp:revision>
  <dcterms:created xsi:type="dcterms:W3CDTF">2010-05-08T11:39:47Z</dcterms:created>
  <dcterms:modified xsi:type="dcterms:W3CDTF">2012-06-13T13:15:18Z</dcterms:modified>
</cp:coreProperties>
</file>