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4"/>
  </p:notesMasterIdLst>
  <p:sldIdLst>
    <p:sldId id="350" r:id="rId2"/>
    <p:sldId id="355" r:id="rId3"/>
    <p:sldId id="356" r:id="rId4"/>
    <p:sldId id="357" r:id="rId5"/>
    <p:sldId id="375" r:id="rId6"/>
    <p:sldId id="358" r:id="rId7"/>
    <p:sldId id="359" r:id="rId8"/>
    <p:sldId id="360" r:id="rId9"/>
    <p:sldId id="361" r:id="rId10"/>
    <p:sldId id="362" r:id="rId11"/>
    <p:sldId id="363" r:id="rId12"/>
    <p:sldId id="365" r:id="rId13"/>
    <p:sldId id="364" r:id="rId14"/>
    <p:sldId id="366" r:id="rId15"/>
    <p:sldId id="367" r:id="rId16"/>
    <p:sldId id="368" r:id="rId17"/>
    <p:sldId id="369" r:id="rId18"/>
    <p:sldId id="370" r:id="rId19"/>
    <p:sldId id="371" r:id="rId20"/>
    <p:sldId id="372" r:id="rId21"/>
    <p:sldId id="373" r:id="rId22"/>
    <p:sldId id="374" r:id="rId23"/>
  </p:sldIdLst>
  <p:sldSz cx="9906000" cy="6858000" type="A4"/>
  <p:notesSz cx="7315200" cy="9601200"/>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CCFF"/>
    <a:srgbClr val="00CCFF"/>
    <a:srgbClr val="CCCCFF"/>
    <a:srgbClr val="AA9EF0"/>
    <a:srgbClr val="F4AAE9"/>
    <a:srgbClr val="000099"/>
    <a:srgbClr val="9FE6FF"/>
    <a:srgbClr val="CC0099"/>
    <a:srgbClr val="622FF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77" autoAdjust="0"/>
    <p:restoredTop sz="94660"/>
  </p:normalViewPr>
  <p:slideViewPr>
    <p:cSldViewPr>
      <p:cViewPr>
        <p:scale>
          <a:sx n="100" d="100"/>
          <a:sy n="100" d="100"/>
        </p:scale>
        <p:origin x="-168" y="642"/>
      </p:cViewPr>
      <p:guideLst>
        <p:guide orient="horz" pos="2160"/>
        <p:guide pos="3120"/>
      </p:guideLst>
    </p:cSldViewPr>
  </p:slid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3169920" cy="4796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1491" name="Rectangle 3"/>
          <p:cNvSpPr>
            <a:spLocks noGrp="1" noChangeArrowheads="1"/>
          </p:cNvSpPr>
          <p:nvPr>
            <p:ph type="dt" idx="1"/>
          </p:nvPr>
        </p:nvSpPr>
        <p:spPr bwMode="auto">
          <a:xfrm>
            <a:off x="4143587" y="0"/>
            <a:ext cx="3169920" cy="4796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058863" y="720725"/>
            <a:ext cx="5199062" cy="3598863"/>
          </a:xfrm>
          <a:prstGeom prst="rect">
            <a:avLst/>
          </a:prstGeom>
          <a:noFill/>
          <a:ln w="9525">
            <a:solidFill>
              <a:srgbClr val="000000"/>
            </a:solidFill>
            <a:miter lim="800000"/>
            <a:headEnd/>
            <a:tailEnd/>
          </a:ln>
        </p:spPr>
      </p:sp>
      <p:sp>
        <p:nvSpPr>
          <p:cNvPr id="191493" name="Rectangle 5"/>
          <p:cNvSpPr>
            <a:spLocks noGrp="1" noChangeArrowheads="1"/>
          </p:cNvSpPr>
          <p:nvPr>
            <p:ph type="body" sz="quarter" idx="3"/>
          </p:nvPr>
        </p:nvSpPr>
        <p:spPr bwMode="auto">
          <a:xfrm>
            <a:off x="731520" y="4560762"/>
            <a:ext cx="5852160" cy="43201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4" name="Rectangle 6"/>
          <p:cNvSpPr>
            <a:spLocks noGrp="1" noChangeArrowheads="1"/>
          </p:cNvSpPr>
          <p:nvPr>
            <p:ph type="ftr" sz="quarter" idx="4"/>
          </p:nvPr>
        </p:nvSpPr>
        <p:spPr bwMode="auto">
          <a:xfrm>
            <a:off x="0" y="9119991"/>
            <a:ext cx="3169920" cy="47967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1495" name="Rectangle 7"/>
          <p:cNvSpPr>
            <a:spLocks noGrp="1" noChangeArrowheads="1"/>
          </p:cNvSpPr>
          <p:nvPr>
            <p:ph type="sldNum" sz="quarter" idx="5"/>
          </p:nvPr>
        </p:nvSpPr>
        <p:spPr bwMode="auto">
          <a:xfrm>
            <a:off x="4143587" y="9119991"/>
            <a:ext cx="3169920" cy="47967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6BD5C92-08CB-4827-A759-AC359AE071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Rectangle 3"/>
          <p:cNvSpPr>
            <a:spLocks noChangeArrowheads="1"/>
          </p:cNvSpPr>
          <p:nvPr userDrawn="1"/>
        </p:nvSpPr>
        <p:spPr bwMode="auto">
          <a:xfrm>
            <a:off x="228600" y="2276475"/>
            <a:ext cx="2819400" cy="1382713"/>
          </a:xfrm>
          <a:prstGeom prst="rect">
            <a:avLst/>
          </a:prstGeom>
          <a:gradFill rotWithShape="1">
            <a:gsLst>
              <a:gs pos="0">
                <a:srgbClr val="33CCFF">
                  <a:alpha val="87000"/>
                </a:srgbClr>
              </a:gs>
              <a:gs pos="100000">
                <a:srgbClr val="FFFFFF"/>
              </a:gs>
            </a:gsLst>
            <a:lin ang="0" scaled="1"/>
          </a:gradFill>
          <a:ln w="9525">
            <a:noFill/>
            <a:miter lim="800000"/>
            <a:headEnd/>
            <a:tailEnd/>
          </a:ln>
        </p:spPr>
        <p:txBody>
          <a:bodyPr wrap="none" anchor="ctr"/>
          <a:lstStyle/>
          <a:p>
            <a:pPr>
              <a:defRPr/>
            </a:pPr>
            <a:endParaRPr lang="en-US"/>
          </a:p>
        </p:txBody>
      </p:sp>
      <p:sp>
        <p:nvSpPr>
          <p:cNvPr id="19" name="Rectangle 5"/>
          <p:cNvSpPr>
            <a:spLocks noChangeArrowheads="1"/>
          </p:cNvSpPr>
          <p:nvPr userDrawn="1"/>
        </p:nvSpPr>
        <p:spPr bwMode="gray">
          <a:xfrm>
            <a:off x="228600" y="3313113"/>
            <a:ext cx="9374188" cy="76200"/>
          </a:xfrm>
          <a:prstGeom prst="rect">
            <a:avLst/>
          </a:prstGeom>
          <a:gradFill rotWithShape="1">
            <a:gsLst>
              <a:gs pos="0">
                <a:srgbClr val="993300"/>
              </a:gs>
              <a:gs pos="100000">
                <a:schemeClr val="bg1"/>
              </a:gs>
            </a:gsLst>
            <a:lin ang="0" scaled="1"/>
          </a:gradFill>
          <a:ln w="9525">
            <a:noFill/>
            <a:miter lim="800000"/>
            <a:headEnd/>
            <a:tailEnd/>
          </a:ln>
        </p:spPr>
        <p:txBody>
          <a:bodyPr wrap="none" anchor="ctr"/>
          <a:lstStyle/>
          <a:p>
            <a:pPr algn="ctr">
              <a:defRPr/>
            </a:pPr>
            <a:endParaRPr kumimoji="1" lang="en-US" sz="2400">
              <a:latin typeface="Tahoma" pitchFamily="34" charset="0"/>
            </a:endParaRPr>
          </a:p>
        </p:txBody>
      </p:sp>
      <p:grpSp>
        <p:nvGrpSpPr>
          <p:cNvPr id="45073" name="Group 7"/>
          <p:cNvGrpSpPr>
            <a:grpSpLocks/>
          </p:cNvGrpSpPr>
          <p:nvPr userDrawn="1"/>
        </p:nvGrpSpPr>
        <p:grpSpPr bwMode="auto">
          <a:xfrm>
            <a:off x="344488" y="2314575"/>
            <a:ext cx="1509712" cy="914400"/>
            <a:chOff x="768" y="576"/>
            <a:chExt cx="1117" cy="647"/>
          </a:xfrm>
        </p:grpSpPr>
        <p:pic>
          <p:nvPicPr>
            <p:cNvPr id="45074" name="Picture 8" descr="Log1"/>
            <p:cNvPicPr>
              <a:picLocks noChangeAspect="1" noChangeArrowheads="1"/>
            </p:cNvPicPr>
            <p:nvPr/>
          </p:nvPicPr>
          <p:blipFill>
            <a:blip r:embed="rId2"/>
            <a:srcRect/>
            <a:stretch>
              <a:fillRect/>
            </a:stretch>
          </p:blipFill>
          <p:spPr bwMode="auto">
            <a:xfrm>
              <a:off x="1162" y="824"/>
              <a:ext cx="507" cy="399"/>
            </a:xfrm>
            <a:prstGeom prst="rect">
              <a:avLst/>
            </a:prstGeom>
            <a:noFill/>
            <a:ln w="9525">
              <a:noFill/>
              <a:miter lim="800000"/>
              <a:headEnd/>
              <a:tailEnd/>
            </a:ln>
          </p:spPr>
        </p:pic>
        <p:pic>
          <p:nvPicPr>
            <p:cNvPr id="45075" name="Picture 9" descr="Log3"/>
            <p:cNvPicPr>
              <a:picLocks noChangeAspect="1" noChangeArrowheads="1"/>
            </p:cNvPicPr>
            <p:nvPr/>
          </p:nvPicPr>
          <p:blipFill>
            <a:blip r:embed="rId3"/>
            <a:srcRect/>
            <a:stretch>
              <a:fillRect/>
            </a:stretch>
          </p:blipFill>
          <p:spPr bwMode="auto">
            <a:xfrm>
              <a:off x="768" y="910"/>
              <a:ext cx="582" cy="306"/>
            </a:xfrm>
            <a:prstGeom prst="rect">
              <a:avLst/>
            </a:prstGeom>
            <a:noFill/>
            <a:ln w="9525">
              <a:noFill/>
              <a:miter lim="800000"/>
              <a:headEnd/>
              <a:tailEnd/>
            </a:ln>
          </p:spPr>
        </p:pic>
        <p:pic>
          <p:nvPicPr>
            <p:cNvPr id="45076" name="Picture 10" descr="Log2"/>
            <p:cNvPicPr>
              <a:picLocks noChangeAspect="1" noChangeArrowheads="1"/>
            </p:cNvPicPr>
            <p:nvPr/>
          </p:nvPicPr>
          <p:blipFill>
            <a:blip r:embed="rId4"/>
            <a:srcRect/>
            <a:stretch>
              <a:fillRect/>
            </a:stretch>
          </p:blipFill>
          <p:spPr bwMode="auto">
            <a:xfrm>
              <a:off x="1378" y="734"/>
              <a:ext cx="507" cy="420"/>
            </a:xfrm>
            <a:prstGeom prst="rect">
              <a:avLst/>
            </a:prstGeom>
            <a:noFill/>
            <a:ln w="9525">
              <a:noFill/>
              <a:miter lim="800000"/>
              <a:headEnd/>
              <a:tailEnd/>
            </a:ln>
          </p:spPr>
        </p:pic>
        <p:pic>
          <p:nvPicPr>
            <p:cNvPr id="45077" name="Picture 11" descr="dishhalf"/>
            <p:cNvPicPr>
              <a:picLocks noChangeAspect="1" noChangeArrowheads="1"/>
            </p:cNvPicPr>
            <p:nvPr/>
          </p:nvPicPr>
          <p:blipFill>
            <a:blip r:embed="rId5"/>
            <a:srcRect/>
            <a:stretch>
              <a:fillRect/>
            </a:stretch>
          </p:blipFill>
          <p:spPr bwMode="auto">
            <a:xfrm>
              <a:off x="843" y="576"/>
              <a:ext cx="669" cy="347"/>
            </a:xfrm>
            <a:prstGeom prst="rect">
              <a:avLst/>
            </a:prstGeom>
            <a:noFill/>
            <a:ln w="9525">
              <a:noFill/>
              <a:miter lim="800000"/>
              <a:headEnd/>
              <a:tailEnd/>
            </a:ln>
          </p:spPr>
        </p:pic>
      </p:grpSp>
      <p:sp>
        <p:nvSpPr>
          <p:cNvPr id="25" name="Text Box 12"/>
          <p:cNvSpPr txBox="1">
            <a:spLocks noChangeArrowheads="1"/>
          </p:cNvSpPr>
          <p:nvPr userDrawn="1"/>
        </p:nvSpPr>
        <p:spPr bwMode="auto">
          <a:xfrm>
            <a:off x="190500" y="3354388"/>
            <a:ext cx="2506663" cy="336550"/>
          </a:xfrm>
          <a:prstGeom prst="rect">
            <a:avLst/>
          </a:prstGeom>
          <a:noFill/>
          <a:ln w="9525">
            <a:noFill/>
            <a:miter lim="800000"/>
            <a:headEnd/>
            <a:tailEnd/>
          </a:ln>
          <a:effectLst/>
        </p:spPr>
        <p:txBody>
          <a:bodyPr wrap="none">
            <a:spAutoFit/>
          </a:bodyPr>
          <a:lstStyle/>
          <a:p>
            <a:r>
              <a:rPr lang="en-US" sz="1600" b="1">
                <a:solidFill>
                  <a:srgbClr val="800000"/>
                </a:solidFill>
                <a:latin typeface="Courier New" pitchFamily="49" charset="0"/>
              </a:rPr>
              <a:t>NatTel Microsystems</a:t>
            </a:r>
          </a:p>
        </p:txBody>
      </p:sp>
      <p:sp>
        <p:nvSpPr>
          <p:cNvPr id="26" name="Rectangle 13"/>
          <p:cNvSpPr>
            <a:spLocks noChangeArrowheads="1"/>
          </p:cNvSpPr>
          <p:nvPr userDrawn="1"/>
        </p:nvSpPr>
        <p:spPr bwMode="auto">
          <a:xfrm>
            <a:off x="228600" y="241300"/>
            <a:ext cx="9448800" cy="6375400"/>
          </a:xfrm>
          <a:prstGeom prst="rect">
            <a:avLst/>
          </a:prstGeom>
          <a:noFill/>
          <a:ln w="9525">
            <a:solidFill>
              <a:srgbClr val="969696"/>
            </a:solidFill>
            <a:miter lim="800000"/>
            <a:headEnd/>
            <a:tailEnd/>
          </a:ln>
          <a:effectLst/>
        </p:spPr>
        <p:txBody>
          <a:bodyPr wrap="none" anchor="ctr"/>
          <a:lstStyle/>
          <a:p>
            <a:pPr>
              <a:defRPr/>
            </a:pPr>
            <a:endParaRPr lang="en-US"/>
          </a:p>
        </p:txBody>
      </p:sp>
      <p:sp>
        <p:nvSpPr>
          <p:cNvPr id="45081" name="Rectangle 25"/>
          <p:cNvSpPr>
            <a:spLocks noGrp="1" noChangeArrowheads="1"/>
          </p:cNvSpPr>
          <p:nvPr>
            <p:ph type="ctrTitle" sz="quarter"/>
          </p:nvPr>
        </p:nvSpPr>
        <p:spPr>
          <a:xfrm>
            <a:off x="1227138" y="2276475"/>
            <a:ext cx="8420100" cy="1470025"/>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94DFBE-26C0-4268-A104-625AB0E2CA98}" type="datetime1">
              <a:rPr lang="en-US"/>
              <a:pPr/>
              <a:t>6/29/2012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CFE9A15A-2DFD-455F-B3CE-41B023880F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42863"/>
            <a:ext cx="2476500" cy="6073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42863"/>
            <a:ext cx="7277100" cy="607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731538-AC17-4441-ACA6-9935CD112FA5}" type="datetime1">
              <a:rPr lang="en-US"/>
              <a:pPr/>
              <a:t>6/29/2012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31F200AE-FD48-4BD1-9983-56E46A267E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83AB86-EA77-4E17-B13C-6F231DDF8B33}" type="datetime1">
              <a:rPr lang="en-US"/>
              <a:pPr/>
              <a:t>6/29/2012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DE0D4C94-1835-47D0-AC9E-70C02F1FAC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4B5265-6D6B-4FFF-91C1-4A310BF22C77}" type="datetime1">
              <a:rPr lang="en-US"/>
              <a:pPr/>
              <a:t>6/29/2012</a:t>
            </a:fld>
            <a:endParaRPr lang="en-US"/>
          </a:p>
        </p:txBody>
      </p:sp>
      <p:sp>
        <p:nvSpPr>
          <p:cNvPr id="5" name="Footer Placeholder 4"/>
          <p:cNvSpPr>
            <a:spLocks noGrp="1"/>
          </p:cNvSpPr>
          <p:nvPr>
            <p:ph type="ftr" sz="quarter" idx="11"/>
          </p:nvPr>
        </p:nvSpPr>
        <p:spPr/>
        <p:txBody>
          <a:bodyPr/>
          <a:lstStyle>
            <a:lvl1pPr>
              <a:defRPr/>
            </a:lvl1pPr>
          </a:lstStyle>
          <a:p>
            <a:r>
              <a:rPr lang="en-US"/>
              <a:t>NatTel Microsystems Pvt. Ltd.</a:t>
            </a:r>
          </a:p>
        </p:txBody>
      </p:sp>
      <p:sp>
        <p:nvSpPr>
          <p:cNvPr id="6" name="Slide Number Placeholder 5"/>
          <p:cNvSpPr>
            <a:spLocks noGrp="1"/>
          </p:cNvSpPr>
          <p:nvPr>
            <p:ph type="sldNum" sz="quarter" idx="12"/>
          </p:nvPr>
        </p:nvSpPr>
        <p:spPr/>
        <p:txBody>
          <a:bodyPr/>
          <a:lstStyle>
            <a:lvl1pPr>
              <a:defRPr/>
            </a:lvl1pPr>
          </a:lstStyle>
          <a:p>
            <a:pPr>
              <a:defRPr/>
            </a:pPr>
            <a:fld id="{E5AF1858-68DD-4DD0-A4EF-5C4C8556A8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085850"/>
            <a:ext cx="4876800" cy="5030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3F5C8F6-9110-429B-8D94-6EE44483D88C}" type="datetime1">
              <a:rPr lang="en-US"/>
              <a:pPr/>
              <a:t>6/29/2012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21060967-CC81-4263-A7BC-353B1D040C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BFB5FD9-83B3-4B2C-874F-A608CBD2C5A9}" type="datetime1">
              <a:rPr lang="en-US"/>
              <a:pPr/>
              <a:t>6/29/2012</a:t>
            </a:fld>
            <a:endParaRPr lang="en-US"/>
          </a:p>
        </p:txBody>
      </p:sp>
      <p:sp>
        <p:nvSpPr>
          <p:cNvPr id="8" name="Footer Placeholder 7"/>
          <p:cNvSpPr>
            <a:spLocks noGrp="1"/>
          </p:cNvSpPr>
          <p:nvPr>
            <p:ph type="ftr" sz="quarter" idx="11"/>
          </p:nvPr>
        </p:nvSpPr>
        <p:spPr/>
        <p:txBody>
          <a:bodyPr/>
          <a:lstStyle>
            <a:lvl1pPr>
              <a:defRPr/>
            </a:lvl1pPr>
          </a:lstStyle>
          <a:p>
            <a:r>
              <a:rPr lang="en-US"/>
              <a:t>NatTel Microsystems Pvt. Ltd.</a:t>
            </a:r>
          </a:p>
        </p:txBody>
      </p:sp>
      <p:sp>
        <p:nvSpPr>
          <p:cNvPr id="9" name="Slide Number Placeholder 8"/>
          <p:cNvSpPr>
            <a:spLocks noGrp="1"/>
          </p:cNvSpPr>
          <p:nvPr>
            <p:ph type="sldNum" sz="quarter" idx="12"/>
          </p:nvPr>
        </p:nvSpPr>
        <p:spPr/>
        <p:txBody>
          <a:bodyPr/>
          <a:lstStyle>
            <a:lvl1pPr>
              <a:defRPr/>
            </a:lvl1pPr>
          </a:lstStyle>
          <a:p>
            <a:pPr>
              <a:defRPr/>
            </a:pPr>
            <a:fld id="{D2F203E9-513D-4002-BC6B-A6B94F9CE7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A63413F-2DD5-4BFD-A716-ACAAAC3932D4}" type="datetime1">
              <a:rPr lang="en-US"/>
              <a:pPr/>
              <a:t>6/29/2012</a:t>
            </a:fld>
            <a:endParaRPr lang="en-US"/>
          </a:p>
        </p:txBody>
      </p:sp>
      <p:sp>
        <p:nvSpPr>
          <p:cNvPr id="4" name="Footer Placeholder 3"/>
          <p:cNvSpPr>
            <a:spLocks noGrp="1"/>
          </p:cNvSpPr>
          <p:nvPr>
            <p:ph type="ftr" sz="quarter" idx="11"/>
          </p:nvPr>
        </p:nvSpPr>
        <p:spPr/>
        <p:txBody>
          <a:bodyPr/>
          <a:lstStyle>
            <a:lvl1pPr>
              <a:defRPr/>
            </a:lvl1pPr>
          </a:lstStyle>
          <a:p>
            <a:r>
              <a:rPr lang="en-US"/>
              <a:t>NatTel Microsystems Pvt. Ltd.</a:t>
            </a:r>
          </a:p>
        </p:txBody>
      </p:sp>
      <p:sp>
        <p:nvSpPr>
          <p:cNvPr id="5" name="Slide Number Placeholder 4"/>
          <p:cNvSpPr>
            <a:spLocks noGrp="1"/>
          </p:cNvSpPr>
          <p:nvPr>
            <p:ph type="sldNum" sz="quarter" idx="12"/>
          </p:nvPr>
        </p:nvSpPr>
        <p:spPr/>
        <p:txBody>
          <a:bodyPr/>
          <a:lstStyle>
            <a:lvl1pPr>
              <a:defRPr/>
            </a:lvl1pPr>
          </a:lstStyle>
          <a:p>
            <a:pPr>
              <a:defRPr/>
            </a:pPr>
            <a:fld id="{85BF5B99-EE24-46E1-94AA-8EBCCEE801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4566B9-8E74-4918-86FD-D8D3349EED1A}" type="datetime1">
              <a:rPr lang="en-US"/>
              <a:pPr/>
              <a:t>6/29/2012</a:t>
            </a:fld>
            <a:endParaRPr lang="en-US"/>
          </a:p>
        </p:txBody>
      </p:sp>
      <p:sp>
        <p:nvSpPr>
          <p:cNvPr id="3" name="Footer Placeholder 2"/>
          <p:cNvSpPr>
            <a:spLocks noGrp="1"/>
          </p:cNvSpPr>
          <p:nvPr>
            <p:ph type="ftr" sz="quarter" idx="11"/>
          </p:nvPr>
        </p:nvSpPr>
        <p:spPr/>
        <p:txBody>
          <a:bodyPr/>
          <a:lstStyle>
            <a:lvl1pPr>
              <a:defRPr/>
            </a:lvl1pPr>
          </a:lstStyle>
          <a:p>
            <a:r>
              <a:rPr lang="en-US"/>
              <a:t>NatTel Microsystems Pvt. Ltd.</a:t>
            </a:r>
          </a:p>
        </p:txBody>
      </p:sp>
      <p:sp>
        <p:nvSpPr>
          <p:cNvPr id="4" name="Slide Number Placeholder 3"/>
          <p:cNvSpPr>
            <a:spLocks noGrp="1"/>
          </p:cNvSpPr>
          <p:nvPr>
            <p:ph type="sldNum" sz="quarter" idx="12"/>
          </p:nvPr>
        </p:nvSpPr>
        <p:spPr/>
        <p:txBody>
          <a:bodyPr/>
          <a:lstStyle>
            <a:lvl1pPr>
              <a:defRPr/>
            </a:lvl1pPr>
          </a:lstStyle>
          <a:p>
            <a:pPr>
              <a:defRPr/>
            </a:pPr>
            <a:fld id="{F607301A-F492-4906-8088-1D0FF7F061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01DCE1-3F5D-46BB-981A-CAA574C309F8}" type="datetime1">
              <a:rPr lang="en-US"/>
              <a:pPr/>
              <a:t>6/29/2012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37670C31-4D7E-47B8-8A4E-496C38BD72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AF63E0D-CD94-4F18-B2D9-4C65E7CB580B}" type="datetime1">
              <a:rPr lang="en-US"/>
              <a:pPr/>
              <a:t>6/29/2012</a:t>
            </a:fld>
            <a:endParaRPr lang="en-US"/>
          </a:p>
        </p:txBody>
      </p:sp>
      <p:sp>
        <p:nvSpPr>
          <p:cNvPr id="6" name="Footer Placeholder 5"/>
          <p:cNvSpPr>
            <a:spLocks noGrp="1"/>
          </p:cNvSpPr>
          <p:nvPr>
            <p:ph type="ftr" sz="quarter" idx="11"/>
          </p:nvPr>
        </p:nvSpPr>
        <p:spPr/>
        <p:txBody>
          <a:bodyPr/>
          <a:lstStyle>
            <a:lvl1pPr>
              <a:defRPr/>
            </a:lvl1pPr>
          </a:lstStyle>
          <a:p>
            <a:r>
              <a:rPr lang="en-US"/>
              <a:t>NatTel Microsystems Pvt. Ltd.</a:t>
            </a:r>
          </a:p>
        </p:txBody>
      </p:sp>
      <p:sp>
        <p:nvSpPr>
          <p:cNvPr id="7" name="Slide Number Placeholder 6"/>
          <p:cNvSpPr>
            <a:spLocks noGrp="1"/>
          </p:cNvSpPr>
          <p:nvPr>
            <p:ph type="sldNum" sz="quarter" idx="12"/>
          </p:nvPr>
        </p:nvSpPr>
        <p:spPr/>
        <p:txBody>
          <a:bodyPr/>
          <a:lstStyle>
            <a:lvl1pPr>
              <a:defRPr/>
            </a:lvl1pPr>
          </a:lstStyle>
          <a:p>
            <a:pPr>
              <a:defRPr/>
            </a:pPr>
            <a:fld id="{CE83DAD5-BE50-41B6-A69D-1A49B048F4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5" name="Rectangle 7"/>
          <p:cNvSpPr>
            <a:spLocks noChangeArrowheads="1"/>
          </p:cNvSpPr>
          <p:nvPr/>
        </p:nvSpPr>
        <p:spPr bwMode="auto">
          <a:xfrm>
            <a:off x="0" y="6194425"/>
            <a:ext cx="9906000" cy="663575"/>
          </a:xfrm>
          <a:prstGeom prst="rect">
            <a:avLst/>
          </a:prstGeom>
          <a:gradFill rotWithShape="1">
            <a:gsLst>
              <a:gs pos="0">
                <a:schemeClr val="bg1"/>
              </a:gs>
              <a:gs pos="100000">
                <a:srgbClr val="00CCFF"/>
              </a:gs>
            </a:gsLst>
            <a:lin ang="2700000" scaled="1"/>
          </a:gradFill>
          <a:ln w="9525">
            <a:noFill/>
            <a:miter lim="800000"/>
            <a:headEnd/>
            <a:tailEnd/>
          </a:ln>
          <a:effectLst/>
        </p:spPr>
        <p:txBody>
          <a:bodyPr wrap="none" anchor="ctr"/>
          <a:lstStyle/>
          <a:p>
            <a:endParaRPr lang="en-US"/>
          </a:p>
        </p:txBody>
      </p:sp>
      <p:sp>
        <p:nvSpPr>
          <p:cNvPr id="43016" name="Oval 8"/>
          <p:cNvSpPr>
            <a:spLocks noChangeArrowheads="1"/>
          </p:cNvSpPr>
          <p:nvPr/>
        </p:nvSpPr>
        <p:spPr bwMode="auto">
          <a:xfrm>
            <a:off x="0" y="6116638"/>
            <a:ext cx="9906000" cy="741362"/>
          </a:xfrm>
          <a:prstGeom prst="ellipse">
            <a:avLst/>
          </a:prstGeom>
          <a:gradFill rotWithShape="1">
            <a:gsLst>
              <a:gs pos="0">
                <a:schemeClr val="bg1"/>
              </a:gs>
              <a:gs pos="100000">
                <a:srgbClr val="99CC00"/>
              </a:gs>
            </a:gsLst>
            <a:lin ang="2700000" scaled="1"/>
          </a:gradFill>
          <a:ln w="9525">
            <a:noFill/>
            <a:round/>
            <a:headEnd/>
            <a:tailEnd/>
          </a:ln>
          <a:effectLst/>
        </p:spPr>
        <p:txBody>
          <a:bodyPr wrap="none" anchor="ctr"/>
          <a:lstStyle/>
          <a:p>
            <a:endParaRPr lang="en-US"/>
          </a:p>
        </p:txBody>
      </p:sp>
      <p:sp>
        <p:nvSpPr>
          <p:cNvPr id="43017" name="Rectangle 3"/>
          <p:cNvSpPr>
            <a:spLocks noGrp="1" noChangeArrowheads="1"/>
          </p:cNvSpPr>
          <p:nvPr>
            <p:ph type="body" idx="1"/>
          </p:nvPr>
        </p:nvSpPr>
        <p:spPr bwMode="auto">
          <a:xfrm>
            <a:off x="0" y="1085850"/>
            <a:ext cx="9906000" cy="5030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title"/>
          </p:nvPr>
        </p:nvSpPr>
        <p:spPr bwMode="auto">
          <a:xfrm>
            <a:off x="2687638" y="42863"/>
            <a:ext cx="7215187" cy="928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1" name="Rectangle 5"/>
          <p:cNvSpPr>
            <a:spLocks noGrp="1" noChangeArrowheads="1"/>
          </p:cNvSpPr>
          <p:nvPr>
            <p:ph type="dt" sz="half" idx="2"/>
          </p:nvPr>
        </p:nvSpPr>
        <p:spPr bwMode="auto">
          <a:xfrm>
            <a:off x="650875" y="63087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16D537C8-C92E-4D6B-826E-FC5CB9A6401A}" type="datetime1">
              <a:rPr lang="en-US"/>
              <a:pPr/>
              <a:t>6/29/2012</a:t>
            </a:fld>
            <a:endParaRPr lang="en-US"/>
          </a:p>
        </p:txBody>
      </p:sp>
      <p:sp>
        <p:nvSpPr>
          <p:cNvPr id="4102" name="Rectangle 6"/>
          <p:cNvSpPr>
            <a:spLocks noGrp="1" noChangeArrowheads="1"/>
          </p:cNvSpPr>
          <p:nvPr>
            <p:ph type="ftr" sz="quarter" idx="3"/>
          </p:nvPr>
        </p:nvSpPr>
        <p:spPr bwMode="auto">
          <a:xfrm>
            <a:off x="2455863" y="6232525"/>
            <a:ext cx="52625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a:solidFill>
                  <a:srgbClr val="A50021"/>
                </a:solidFill>
                <a:latin typeface="+mn-lt"/>
                <a:cs typeface="Times New Roman" pitchFamily="18" charset="0"/>
              </a:defRPr>
            </a:lvl1pPr>
          </a:lstStyle>
          <a:p>
            <a:r>
              <a:rPr lang="en-US"/>
              <a:t>NatTel Microsystems Pvt. Ltd.</a:t>
            </a:r>
          </a:p>
        </p:txBody>
      </p:sp>
      <p:sp>
        <p:nvSpPr>
          <p:cNvPr id="4103" name="Rectangle 7"/>
          <p:cNvSpPr>
            <a:spLocks noGrp="1" noChangeArrowheads="1"/>
          </p:cNvSpPr>
          <p:nvPr>
            <p:ph type="sldNum" sz="quarter" idx="4"/>
          </p:nvPr>
        </p:nvSpPr>
        <p:spPr bwMode="auto">
          <a:xfrm>
            <a:off x="7689850" y="6194425"/>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9B04BDA1-994B-4E23-8C78-78557D642934}" type="slidenum">
              <a:rPr lang="en-US"/>
              <a:pPr>
                <a:defRPr/>
              </a:pPr>
              <a:t>‹#›</a:t>
            </a:fld>
            <a:endParaRPr lang="en-US"/>
          </a:p>
        </p:txBody>
      </p:sp>
      <p:grpSp>
        <p:nvGrpSpPr>
          <p:cNvPr id="43022" name="Group 8"/>
          <p:cNvGrpSpPr>
            <a:grpSpLocks/>
          </p:cNvGrpSpPr>
          <p:nvPr/>
        </p:nvGrpSpPr>
        <p:grpSpPr bwMode="auto">
          <a:xfrm>
            <a:off x="0" y="6232525"/>
            <a:ext cx="1074738" cy="625475"/>
            <a:chOff x="768" y="576"/>
            <a:chExt cx="1117" cy="647"/>
          </a:xfrm>
        </p:grpSpPr>
        <p:pic>
          <p:nvPicPr>
            <p:cNvPr id="43023" name="Picture 9" descr="Log1"/>
            <p:cNvPicPr>
              <a:picLocks noChangeAspect="1" noChangeArrowheads="1"/>
            </p:cNvPicPr>
            <p:nvPr/>
          </p:nvPicPr>
          <p:blipFill>
            <a:blip r:embed="rId13" cstate="print"/>
            <a:srcRect/>
            <a:stretch>
              <a:fillRect/>
            </a:stretch>
          </p:blipFill>
          <p:spPr bwMode="auto">
            <a:xfrm>
              <a:off x="1162" y="824"/>
              <a:ext cx="507" cy="399"/>
            </a:xfrm>
            <a:prstGeom prst="rect">
              <a:avLst/>
            </a:prstGeom>
            <a:noFill/>
            <a:ln w="9525">
              <a:noFill/>
              <a:miter lim="800000"/>
              <a:headEnd/>
              <a:tailEnd/>
            </a:ln>
          </p:spPr>
        </p:pic>
        <p:pic>
          <p:nvPicPr>
            <p:cNvPr id="43024" name="Picture 10" descr="Log3"/>
            <p:cNvPicPr>
              <a:picLocks noChangeAspect="1" noChangeArrowheads="1"/>
            </p:cNvPicPr>
            <p:nvPr/>
          </p:nvPicPr>
          <p:blipFill>
            <a:blip r:embed="rId14"/>
            <a:srcRect/>
            <a:stretch>
              <a:fillRect/>
            </a:stretch>
          </p:blipFill>
          <p:spPr bwMode="auto">
            <a:xfrm>
              <a:off x="768" y="910"/>
              <a:ext cx="582" cy="306"/>
            </a:xfrm>
            <a:prstGeom prst="rect">
              <a:avLst/>
            </a:prstGeom>
            <a:noFill/>
            <a:ln w="9525">
              <a:noFill/>
              <a:miter lim="800000"/>
              <a:headEnd/>
              <a:tailEnd/>
            </a:ln>
          </p:spPr>
        </p:pic>
        <p:pic>
          <p:nvPicPr>
            <p:cNvPr id="43025" name="Picture 11" descr="Log2"/>
            <p:cNvPicPr>
              <a:picLocks noChangeAspect="1" noChangeArrowheads="1"/>
            </p:cNvPicPr>
            <p:nvPr/>
          </p:nvPicPr>
          <p:blipFill>
            <a:blip r:embed="rId15" cstate="print"/>
            <a:srcRect/>
            <a:stretch>
              <a:fillRect/>
            </a:stretch>
          </p:blipFill>
          <p:spPr bwMode="auto">
            <a:xfrm>
              <a:off x="1378" y="734"/>
              <a:ext cx="507" cy="420"/>
            </a:xfrm>
            <a:prstGeom prst="rect">
              <a:avLst/>
            </a:prstGeom>
            <a:noFill/>
            <a:ln w="9525">
              <a:noFill/>
              <a:miter lim="800000"/>
              <a:headEnd/>
              <a:tailEnd/>
            </a:ln>
          </p:spPr>
        </p:pic>
        <p:pic>
          <p:nvPicPr>
            <p:cNvPr id="43026" name="Picture 12" descr="dishhalf"/>
            <p:cNvPicPr>
              <a:picLocks noChangeAspect="1" noChangeArrowheads="1"/>
            </p:cNvPicPr>
            <p:nvPr/>
          </p:nvPicPr>
          <p:blipFill>
            <a:blip r:embed="rId16"/>
            <a:srcRect/>
            <a:stretch>
              <a:fillRect/>
            </a:stretch>
          </p:blipFill>
          <p:spPr bwMode="auto">
            <a:xfrm>
              <a:off x="843" y="576"/>
              <a:ext cx="669" cy="347"/>
            </a:xfrm>
            <a:prstGeom prst="rect">
              <a:avLst/>
            </a:prstGeom>
            <a:noFill/>
            <a:ln w="9525">
              <a:noFill/>
              <a:miter lim="800000"/>
              <a:headEnd/>
              <a:tailEnd/>
            </a:ln>
          </p:spPr>
        </p:pic>
      </p:grpSp>
      <p:sp>
        <p:nvSpPr>
          <p:cNvPr id="43027" name="Line 19"/>
          <p:cNvSpPr>
            <a:spLocks noChangeShapeType="1"/>
          </p:cNvSpPr>
          <p:nvPr/>
        </p:nvSpPr>
        <p:spPr bwMode="auto">
          <a:xfrm>
            <a:off x="0" y="6194425"/>
            <a:ext cx="9906000" cy="0"/>
          </a:xfrm>
          <a:prstGeom prst="line">
            <a:avLst/>
          </a:prstGeom>
          <a:noFill/>
          <a:ln w="28575">
            <a:solidFill>
              <a:srgbClr val="8000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r" rtl="0" fontAlgn="base">
        <a:spcBef>
          <a:spcPct val="0"/>
        </a:spcBef>
        <a:spcAft>
          <a:spcPct val="0"/>
        </a:spcAft>
        <a:defRPr sz="2800" b="1">
          <a:solidFill>
            <a:srgbClr val="00CCFF"/>
          </a:solidFill>
          <a:latin typeface="+mj-lt"/>
          <a:ea typeface="+mj-ea"/>
          <a:cs typeface="+mj-cs"/>
        </a:defRPr>
      </a:lvl1pPr>
      <a:lvl2pPr algn="r" rtl="0" fontAlgn="base">
        <a:spcBef>
          <a:spcPct val="0"/>
        </a:spcBef>
        <a:spcAft>
          <a:spcPct val="0"/>
        </a:spcAft>
        <a:defRPr sz="2800" b="1">
          <a:solidFill>
            <a:srgbClr val="00CCFF"/>
          </a:solidFill>
          <a:latin typeface="Courier New" pitchFamily="49" charset="0"/>
          <a:cs typeface="Arial" charset="0"/>
        </a:defRPr>
      </a:lvl2pPr>
      <a:lvl3pPr algn="r" rtl="0" fontAlgn="base">
        <a:spcBef>
          <a:spcPct val="0"/>
        </a:spcBef>
        <a:spcAft>
          <a:spcPct val="0"/>
        </a:spcAft>
        <a:defRPr sz="2800" b="1">
          <a:solidFill>
            <a:srgbClr val="00CCFF"/>
          </a:solidFill>
          <a:latin typeface="Courier New" pitchFamily="49" charset="0"/>
          <a:cs typeface="Arial" charset="0"/>
        </a:defRPr>
      </a:lvl3pPr>
      <a:lvl4pPr algn="r" rtl="0" fontAlgn="base">
        <a:spcBef>
          <a:spcPct val="0"/>
        </a:spcBef>
        <a:spcAft>
          <a:spcPct val="0"/>
        </a:spcAft>
        <a:defRPr sz="2800" b="1">
          <a:solidFill>
            <a:srgbClr val="00CCFF"/>
          </a:solidFill>
          <a:latin typeface="Courier New" pitchFamily="49" charset="0"/>
          <a:cs typeface="Arial" charset="0"/>
        </a:defRPr>
      </a:lvl4pPr>
      <a:lvl5pPr algn="r" rtl="0" fontAlgn="base">
        <a:spcBef>
          <a:spcPct val="0"/>
        </a:spcBef>
        <a:spcAft>
          <a:spcPct val="0"/>
        </a:spcAft>
        <a:defRPr sz="2800" b="1">
          <a:solidFill>
            <a:srgbClr val="00CCFF"/>
          </a:solidFill>
          <a:latin typeface="Courier New" pitchFamily="49" charset="0"/>
          <a:cs typeface="Arial" charset="0"/>
        </a:defRPr>
      </a:lvl5pPr>
      <a:lvl6pPr marL="457200" algn="r" rtl="0" fontAlgn="base">
        <a:spcBef>
          <a:spcPct val="0"/>
        </a:spcBef>
        <a:spcAft>
          <a:spcPct val="0"/>
        </a:spcAft>
        <a:defRPr sz="2800" b="1">
          <a:solidFill>
            <a:srgbClr val="00CCFF"/>
          </a:solidFill>
          <a:latin typeface="Courier New" pitchFamily="49" charset="0"/>
          <a:cs typeface="Arial" charset="0"/>
        </a:defRPr>
      </a:lvl6pPr>
      <a:lvl7pPr marL="914400" algn="r" rtl="0" fontAlgn="base">
        <a:spcBef>
          <a:spcPct val="0"/>
        </a:spcBef>
        <a:spcAft>
          <a:spcPct val="0"/>
        </a:spcAft>
        <a:defRPr sz="2800" b="1">
          <a:solidFill>
            <a:srgbClr val="00CCFF"/>
          </a:solidFill>
          <a:latin typeface="Courier New" pitchFamily="49" charset="0"/>
          <a:cs typeface="Arial" charset="0"/>
        </a:defRPr>
      </a:lvl7pPr>
      <a:lvl8pPr marL="1371600" algn="r" rtl="0" fontAlgn="base">
        <a:spcBef>
          <a:spcPct val="0"/>
        </a:spcBef>
        <a:spcAft>
          <a:spcPct val="0"/>
        </a:spcAft>
        <a:defRPr sz="2800" b="1">
          <a:solidFill>
            <a:srgbClr val="00CCFF"/>
          </a:solidFill>
          <a:latin typeface="Courier New" pitchFamily="49" charset="0"/>
          <a:cs typeface="Arial" charset="0"/>
        </a:defRPr>
      </a:lvl8pPr>
      <a:lvl9pPr marL="1828800" algn="r" rtl="0" fontAlgn="base">
        <a:spcBef>
          <a:spcPct val="0"/>
        </a:spcBef>
        <a:spcAft>
          <a:spcPct val="0"/>
        </a:spcAft>
        <a:defRPr sz="2800" b="1">
          <a:solidFill>
            <a:srgbClr val="00CCFF"/>
          </a:solidFill>
          <a:latin typeface="Courier New" pitchFamily="49" charset="0"/>
          <a:cs typeface="Arial" charset="0"/>
        </a:defRPr>
      </a:lvl9pPr>
    </p:titleStyle>
    <p:bodyStyle>
      <a:lvl1pPr marL="342900" indent="-342900" algn="l" rtl="0" fontAlgn="base">
        <a:spcBef>
          <a:spcPct val="20000"/>
        </a:spcBef>
        <a:spcAft>
          <a:spcPct val="0"/>
        </a:spcAft>
        <a:buChar char="•"/>
        <a:defRPr sz="2400" b="1">
          <a:solidFill>
            <a:srgbClr val="A50021"/>
          </a:solidFill>
          <a:latin typeface="+mn-lt"/>
          <a:ea typeface="+mn-ea"/>
          <a:cs typeface="+mn-cs"/>
        </a:defRPr>
      </a:lvl1pPr>
      <a:lvl2pPr marL="742950" indent="-285750" algn="l" rtl="0" fontAlgn="base">
        <a:spcBef>
          <a:spcPct val="20000"/>
        </a:spcBef>
        <a:spcAft>
          <a:spcPct val="0"/>
        </a:spcAft>
        <a:buChar char="–"/>
        <a:defRPr sz="2400" b="1">
          <a:solidFill>
            <a:srgbClr val="A50021"/>
          </a:solidFill>
          <a:latin typeface="+mn-lt"/>
          <a:cs typeface="+mn-cs"/>
        </a:defRPr>
      </a:lvl2pPr>
      <a:lvl3pPr marL="1143000" indent="-228600" algn="l" rtl="0" fontAlgn="base">
        <a:spcBef>
          <a:spcPct val="20000"/>
        </a:spcBef>
        <a:spcAft>
          <a:spcPct val="0"/>
        </a:spcAft>
        <a:buChar char="•"/>
        <a:defRPr sz="2000" b="1">
          <a:solidFill>
            <a:srgbClr val="A50021"/>
          </a:solidFill>
          <a:latin typeface="+mn-lt"/>
          <a:cs typeface="+mn-cs"/>
        </a:defRPr>
      </a:lvl3pPr>
      <a:lvl4pPr marL="1600200" indent="-228600" algn="l" rtl="0" fontAlgn="base">
        <a:spcBef>
          <a:spcPct val="20000"/>
        </a:spcBef>
        <a:spcAft>
          <a:spcPct val="0"/>
        </a:spcAft>
        <a:buChar char="–"/>
        <a:defRPr b="1">
          <a:solidFill>
            <a:srgbClr val="A50021"/>
          </a:solidFill>
          <a:latin typeface="+mn-lt"/>
          <a:cs typeface="+mn-cs"/>
        </a:defRPr>
      </a:lvl4pPr>
      <a:lvl5pPr marL="2057400" indent="-228600" algn="l" rtl="0" fontAlgn="base">
        <a:spcBef>
          <a:spcPct val="20000"/>
        </a:spcBef>
        <a:spcAft>
          <a:spcPct val="0"/>
        </a:spcAft>
        <a:buChar char="»"/>
        <a:defRPr sz="1600" b="1">
          <a:solidFill>
            <a:srgbClr val="A50021"/>
          </a:solidFill>
          <a:latin typeface="+mn-lt"/>
          <a:cs typeface="+mn-cs"/>
        </a:defRPr>
      </a:lvl5pPr>
      <a:lvl6pPr marL="2514600" indent="-228600" algn="l" rtl="0" fontAlgn="base">
        <a:spcBef>
          <a:spcPct val="20000"/>
        </a:spcBef>
        <a:spcAft>
          <a:spcPct val="0"/>
        </a:spcAft>
        <a:buChar char="»"/>
        <a:defRPr sz="1600" b="1">
          <a:solidFill>
            <a:srgbClr val="A50021"/>
          </a:solidFill>
          <a:latin typeface="+mn-lt"/>
          <a:cs typeface="+mn-cs"/>
        </a:defRPr>
      </a:lvl6pPr>
      <a:lvl7pPr marL="2971800" indent="-228600" algn="l" rtl="0" fontAlgn="base">
        <a:spcBef>
          <a:spcPct val="20000"/>
        </a:spcBef>
        <a:spcAft>
          <a:spcPct val="0"/>
        </a:spcAft>
        <a:buChar char="»"/>
        <a:defRPr sz="1600" b="1">
          <a:solidFill>
            <a:srgbClr val="A50021"/>
          </a:solidFill>
          <a:latin typeface="+mn-lt"/>
          <a:cs typeface="+mn-cs"/>
        </a:defRPr>
      </a:lvl7pPr>
      <a:lvl8pPr marL="3429000" indent="-228600" algn="l" rtl="0" fontAlgn="base">
        <a:spcBef>
          <a:spcPct val="20000"/>
        </a:spcBef>
        <a:spcAft>
          <a:spcPct val="0"/>
        </a:spcAft>
        <a:buChar char="»"/>
        <a:defRPr sz="1600" b="1">
          <a:solidFill>
            <a:srgbClr val="A50021"/>
          </a:solidFill>
          <a:latin typeface="+mn-lt"/>
          <a:cs typeface="+mn-cs"/>
        </a:defRPr>
      </a:lvl8pPr>
      <a:lvl9pPr marL="3886200" indent="-228600" algn="l" rtl="0" fontAlgn="base">
        <a:spcBef>
          <a:spcPct val="20000"/>
        </a:spcBef>
        <a:spcAft>
          <a:spcPct val="0"/>
        </a:spcAft>
        <a:buChar char="»"/>
        <a:defRPr sz="1600" b="1">
          <a:solidFill>
            <a:srgbClr val="A5002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6.xml"/><Relationship Id="rId4" Type="http://schemas.openxmlformats.org/officeDocument/2006/relationships/image" Target="../media/image39.png"/></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6.xml"/><Relationship Id="rId4" Type="http://schemas.openxmlformats.org/officeDocument/2006/relationships/image" Target="../media/image42.png"/></Relationships>
</file>

<file path=ppt/slides/_rels/slide1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6.xml"/><Relationship Id="rId4" Type="http://schemas.openxmlformats.org/officeDocument/2006/relationships/image" Target="../media/image45.png"/></Relationships>
</file>

<file path=ppt/slides/_rels/slide14.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6.xml"/><Relationship Id="rId4" Type="http://schemas.openxmlformats.org/officeDocument/2006/relationships/image" Target="../media/image49.png"/></Relationships>
</file>

<file path=ppt/slides/_rels/slide1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6.xml"/><Relationship Id="rId4" Type="http://schemas.openxmlformats.org/officeDocument/2006/relationships/image" Target="../media/image55.png"/></Relationships>
</file>

<file path=ppt/slides/_rels/slide1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6.xml"/><Relationship Id="rId4"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ctrTitle"/>
          </p:nvPr>
        </p:nvSpPr>
        <p:spPr/>
        <p:txBody>
          <a:bodyPr/>
          <a:lstStyle/>
          <a:p>
            <a:r>
              <a:rPr lang="en-US" dirty="0" smtClean="0"/>
              <a:t>Low Noise Amplifiers</a:t>
            </a:r>
            <a:endParaRPr lang="en-US" dirty="0"/>
          </a:p>
        </p:txBody>
      </p:sp>
      <p:sp>
        <p:nvSpPr>
          <p:cNvPr id="203779" name="Rectangle 3"/>
          <p:cNvSpPr>
            <a:spLocks noGrp="1" noChangeArrowheads="1"/>
          </p:cNvSpPr>
          <p:nvPr>
            <p:ph type="subTitle" idx="4294967295"/>
          </p:nvPr>
        </p:nvSpPr>
        <p:spPr bwMode="auto">
          <a:xfrm>
            <a:off x="7048500" y="3429000"/>
            <a:ext cx="2544762" cy="503238"/>
          </a:xfrm>
          <a:prstGeom prst="rect">
            <a:avLst/>
          </a:prstGeom>
          <a:noFill/>
          <a:ln>
            <a:miter lim="800000"/>
            <a:headEnd/>
            <a:tailEnd/>
          </a:ln>
        </p:spPr>
        <p:txBody>
          <a:bodyPr/>
          <a:lstStyle/>
          <a:p>
            <a:pPr marL="0" indent="0" algn="r">
              <a:buFontTx/>
              <a:buNone/>
            </a:pPr>
            <a:r>
              <a:rPr lang="en-US" sz="2000" dirty="0">
                <a:solidFill>
                  <a:srgbClr val="009900"/>
                </a:solidFill>
              </a:rPr>
              <a:t>Anurag Nigam</a:t>
            </a:r>
          </a:p>
        </p:txBody>
      </p:sp>
      <p:grpSp>
        <p:nvGrpSpPr>
          <p:cNvPr id="47" name="Group 46"/>
          <p:cNvGrpSpPr/>
          <p:nvPr/>
        </p:nvGrpSpPr>
        <p:grpSpPr>
          <a:xfrm>
            <a:off x="381000" y="3963063"/>
            <a:ext cx="2857500" cy="2399637"/>
            <a:chOff x="381000" y="3733800"/>
            <a:chExt cx="2857500" cy="2399637"/>
          </a:xfrm>
        </p:grpSpPr>
        <p:pic>
          <p:nvPicPr>
            <p:cNvPr id="5" name="Picture 4" descr="book%20and%20pencil.jpg"/>
            <p:cNvPicPr>
              <a:picLocks noChangeAspect="1"/>
            </p:cNvPicPr>
            <p:nvPr/>
          </p:nvPicPr>
          <p:blipFill>
            <a:blip r:embed="rId2" cstate="print"/>
            <a:stretch>
              <a:fillRect/>
            </a:stretch>
          </p:blipFill>
          <p:spPr>
            <a:xfrm>
              <a:off x="381000" y="4229100"/>
              <a:ext cx="2544417" cy="1904337"/>
            </a:xfrm>
            <a:prstGeom prst="rect">
              <a:avLst/>
            </a:prstGeom>
          </p:spPr>
        </p:pic>
        <p:grpSp>
          <p:nvGrpSpPr>
            <p:cNvPr id="46" name="Group 45"/>
            <p:cNvGrpSpPr/>
            <p:nvPr/>
          </p:nvGrpSpPr>
          <p:grpSpPr>
            <a:xfrm>
              <a:off x="381000" y="3733800"/>
              <a:ext cx="2857500" cy="1066800"/>
              <a:chOff x="609600" y="4953000"/>
              <a:chExt cx="4305300" cy="1600200"/>
            </a:xfrm>
          </p:grpSpPr>
          <p:grpSp>
            <p:nvGrpSpPr>
              <p:cNvPr id="12" name="Group 11"/>
              <p:cNvGrpSpPr/>
              <p:nvPr/>
            </p:nvGrpSpPr>
            <p:grpSpPr>
              <a:xfrm>
                <a:off x="2667000" y="4991100"/>
                <a:ext cx="800100" cy="914400"/>
                <a:chOff x="2628900" y="5105400"/>
                <a:chExt cx="1028700" cy="1104900"/>
              </a:xfrm>
            </p:grpSpPr>
            <p:sp>
              <p:nvSpPr>
                <p:cNvPr id="11" name="Isosceles Triangle 10"/>
                <p:cNvSpPr/>
                <p:nvPr/>
              </p:nvSpPr>
              <p:spPr>
                <a:xfrm rot="5400000">
                  <a:off x="2628900" y="5181600"/>
                  <a:ext cx="1066800" cy="990600"/>
                </a:xfrm>
                <a:prstGeom prst="triangle">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5400000">
                  <a:off x="2590800" y="5143500"/>
                  <a:ext cx="1066800" cy="990600"/>
                </a:xfrm>
                <a:prstGeom prst="triangle">
                  <a:avLst/>
                </a:prstGeom>
                <a:solidFill>
                  <a:srgbClr val="FFC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609600" y="4953000"/>
                <a:ext cx="685800" cy="685800"/>
                <a:chOff x="4152900" y="5295900"/>
                <a:chExt cx="647700" cy="647700"/>
              </a:xfrm>
            </p:grpSpPr>
            <p:sp>
              <p:nvSpPr>
                <p:cNvPr id="8" name="Rectangle 7"/>
                <p:cNvSpPr/>
                <p:nvPr/>
              </p:nvSpPr>
              <p:spPr>
                <a:xfrm>
                  <a:off x="4152900" y="5295900"/>
                  <a:ext cx="647700" cy="647700"/>
                </a:xfrm>
                <a:prstGeom prst="rect">
                  <a:avLst/>
                </a:prstGeom>
                <a:solidFill>
                  <a:srgbClr val="92D05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4191000" y="5410200"/>
                  <a:ext cx="533400" cy="495300"/>
                </a:xfrm>
                <a:custGeom>
                  <a:avLst/>
                  <a:gdLst>
                    <a:gd name="connsiteX0" fmla="*/ 0 w 3448050"/>
                    <a:gd name="connsiteY0" fmla="*/ 1379538 h 1655763"/>
                    <a:gd name="connsiteX1" fmla="*/ 238125 w 3448050"/>
                    <a:gd name="connsiteY1" fmla="*/ 1160463 h 1655763"/>
                    <a:gd name="connsiteX2" fmla="*/ 523875 w 3448050"/>
                    <a:gd name="connsiteY2" fmla="*/ 1408113 h 1655763"/>
                    <a:gd name="connsiteX3" fmla="*/ 733425 w 3448050"/>
                    <a:gd name="connsiteY3" fmla="*/ 1103313 h 1655763"/>
                    <a:gd name="connsiteX4" fmla="*/ 933450 w 3448050"/>
                    <a:gd name="connsiteY4" fmla="*/ 1189038 h 1655763"/>
                    <a:gd name="connsiteX5" fmla="*/ 1143000 w 3448050"/>
                    <a:gd name="connsiteY5" fmla="*/ 808038 h 1655763"/>
                    <a:gd name="connsiteX6" fmla="*/ 1266825 w 3448050"/>
                    <a:gd name="connsiteY6" fmla="*/ 160338 h 1655763"/>
                    <a:gd name="connsiteX7" fmla="*/ 1381125 w 3448050"/>
                    <a:gd name="connsiteY7" fmla="*/ 36513 h 1655763"/>
                    <a:gd name="connsiteX8" fmla="*/ 1533525 w 3448050"/>
                    <a:gd name="connsiteY8" fmla="*/ 103188 h 1655763"/>
                    <a:gd name="connsiteX9" fmla="*/ 1771650 w 3448050"/>
                    <a:gd name="connsiteY9" fmla="*/ 46038 h 1655763"/>
                    <a:gd name="connsiteX10" fmla="*/ 1971675 w 3448050"/>
                    <a:gd name="connsiteY10" fmla="*/ 84138 h 1655763"/>
                    <a:gd name="connsiteX11" fmla="*/ 2295525 w 3448050"/>
                    <a:gd name="connsiteY11" fmla="*/ 26988 h 1655763"/>
                    <a:gd name="connsiteX12" fmla="*/ 2381250 w 3448050"/>
                    <a:gd name="connsiteY12" fmla="*/ 246063 h 1655763"/>
                    <a:gd name="connsiteX13" fmla="*/ 2495550 w 3448050"/>
                    <a:gd name="connsiteY13" fmla="*/ 1027113 h 1655763"/>
                    <a:gd name="connsiteX14" fmla="*/ 2571750 w 3448050"/>
                    <a:gd name="connsiteY14" fmla="*/ 1646238 h 1655763"/>
                    <a:gd name="connsiteX15" fmla="*/ 2790825 w 3448050"/>
                    <a:gd name="connsiteY15" fmla="*/ 1084263 h 1655763"/>
                    <a:gd name="connsiteX16" fmla="*/ 2981325 w 3448050"/>
                    <a:gd name="connsiteY16" fmla="*/ 1436688 h 1655763"/>
                    <a:gd name="connsiteX17" fmla="*/ 3248025 w 3448050"/>
                    <a:gd name="connsiteY17" fmla="*/ 1303338 h 1655763"/>
                    <a:gd name="connsiteX18" fmla="*/ 3448050 w 3448050"/>
                    <a:gd name="connsiteY18" fmla="*/ 1408113 h 1655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48050" h="1655763">
                      <a:moveTo>
                        <a:pt x="0" y="1379538"/>
                      </a:moveTo>
                      <a:cubicBezTo>
                        <a:pt x="75406" y="1267619"/>
                        <a:pt x="150813" y="1155701"/>
                        <a:pt x="238125" y="1160463"/>
                      </a:cubicBezTo>
                      <a:cubicBezTo>
                        <a:pt x="325437" y="1165225"/>
                        <a:pt x="441325" y="1417638"/>
                        <a:pt x="523875" y="1408113"/>
                      </a:cubicBezTo>
                      <a:cubicBezTo>
                        <a:pt x="606425" y="1398588"/>
                        <a:pt x="665163" y="1139825"/>
                        <a:pt x="733425" y="1103313"/>
                      </a:cubicBezTo>
                      <a:cubicBezTo>
                        <a:pt x="801687" y="1066801"/>
                        <a:pt x="865188" y="1238251"/>
                        <a:pt x="933450" y="1189038"/>
                      </a:cubicBezTo>
                      <a:cubicBezTo>
                        <a:pt x="1001713" y="1139826"/>
                        <a:pt x="1087438" y="979488"/>
                        <a:pt x="1143000" y="808038"/>
                      </a:cubicBezTo>
                      <a:cubicBezTo>
                        <a:pt x="1198562" y="636588"/>
                        <a:pt x="1227138" y="288926"/>
                        <a:pt x="1266825" y="160338"/>
                      </a:cubicBezTo>
                      <a:cubicBezTo>
                        <a:pt x="1306513" y="31751"/>
                        <a:pt x="1336675" y="46038"/>
                        <a:pt x="1381125" y="36513"/>
                      </a:cubicBezTo>
                      <a:cubicBezTo>
                        <a:pt x="1425575" y="26988"/>
                        <a:pt x="1468438" y="101601"/>
                        <a:pt x="1533525" y="103188"/>
                      </a:cubicBezTo>
                      <a:cubicBezTo>
                        <a:pt x="1598612" y="104775"/>
                        <a:pt x="1698625" y="49213"/>
                        <a:pt x="1771650" y="46038"/>
                      </a:cubicBezTo>
                      <a:cubicBezTo>
                        <a:pt x="1844675" y="42863"/>
                        <a:pt x="1884363" y="87313"/>
                        <a:pt x="1971675" y="84138"/>
                      </a:cubicBezTo>
                      <a:cubicBezTo>
                        <a:pt x="2058987" y="80963"/>
                        <a:pt x="2227262" y="0"/>
                        <a:pt x="2295525" y="26988"/>
                      </a:cubicBezTo>
                      <a:cubicBezTo>
                        <a:pt x="2363788" y="53976"/>
                        <a:pt x="2347912" y="79375"/>
                        <a:pt x="2381250" y="246063"/>
                      </a:cubicBezTo>
                      <a:cubicBezTo>
                        <a:pt x="2414588" y="412751"/>
                        <a:pt x="2463800" y="793751"/>
                        <a:pt x="2495550" y="1027113"/>
                      </a:cubicBezTo>
                      <a:cubicBezTo>
                        <a:pt x="2527300" y="1260475"/>
                        <a:pt x="2522537" y="1636713"/>
                        <a:pt x="2571750" y="1646238"/>
                      </a:cubicBezTo>
                      <a:cubicBezTo>
                        <a:pt x="2620963" y="1655763"/>
                        <a:pt x="2722562" y="1119188"/>
                        <a:pt x="2790825" y="1084263"/>
                      </a:cubicBezTo>
                      <a:cubicBezTo>
                        <a:pt x="2859088" y="1049338"/>
                        <a:pt x="2905125" y="1400175"/>
                        <a:pt x="2981325" y="1436688"/>
                      </a:cubicBezTo>
                      <a:cubicBezTo>
                        <a:pt x="3057525" y="1473201"/>
                        <a:pt x="3170238" y="1308100"/>
                        <a:pt x="3248025" y="1303338"/>
                      </a:cubicBezTo>
                      <a:cubicBezTo>
                        <a:pt x="3325812" y="1298576"/>
                        <a:pt x="3386931" y="1353344"/>
                        <a:pt x="3448050" y="1408113"/>
                      </a:cubicBezTo>
                    </a:path>
                  </a:pathLst>
                </a:cu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 name="Group 22"/>
              <p:cNvGrpSpPr/>
              <p:nvPr/>
            </p:nvGrpSpPr>
            <p:grpSpPr>
              <a:xfrm>
                <a:off x="3924300" y="5219700"/>
                <a:ext cx="495300" cy="495300"/>
                <a:chOff x="4495800" y="4381500"/>
                <a:chExt cx="685800" cy="647700"/>
              </a:xfrm>
              <a:solidFill>
                <a:srgbClr val="92D050"/>
              </a:solidFill>
            </p:grpSpPr>
            <p:sp>
              <p:nvSpPr>
                <p:cNvPr id="20" name="Oval 19"/>
                <p:cNvSpPr/>
                <p:nvPr/>
              </p:nvSpPr>
              <p:spPr>
                <a:xfrm>
                  <a:off x="4533900" y="4419600"/>
                  <a:ext cx="647700" cy="609600"/>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495800" y="4381500"/>
                  <a:ext cx="647700" cy="609600"/>
                  <a:chOff x="4495800" y="4381500"/>
                  <a:chExt cx="647700" cy="609600"/>
                </a:xfrm>
                <a:grpFill/>
              </p:grpSpPr>
              <p:sp>
                <p:nvSpPr>
                  <p:cNvPr id="13" name="Oval 12"/>
                  <p:cNvSpPr/>
                  <p:nvPr/>
                </p:nvSpPr>
                <p:spPr>
                  <a:xfrm>
                    <a:off x="4495800" y="4381500"/>
                    <a:ext cx="647700" cy="609600"/>
                  </a:xfrm>
                  <a:prstGeom prst="ellipse">
                    <a:avLst/>
                  </a:prstGeom>
                  <a:grpFill/>
                  <a:ln w="127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3" idx="1"/>
                    <a:endCxn id="13" idx="5"/>
                  </p:cNvCxnSpPr>
                  <p:nvPr/>
                </p:nvCxnSpPr>
                <p:spPr>
                  <a:xfrm rot="16200000" flipH="1">
                    <a:off x="4604124" y="4457304"/>
                    <a:ext cx="431052" cy="457992"/>
                  </a:xfrm>
                  <a:prstGeom prst="line">
                    <a:avLst/>
                  </a:prstGeom>
                  <a:grpFill/>
                  <a:ln>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7"/>
                    <a:endCxn id="13" idx="3"/>
                  </p:cNvCxnSpPr>
                  <p:nvPr/>
                </p:nvCxnSpPr>
                <p:spPr>
                  <a:xfrm rot="16200000" flipH="1" flipV="1">
                    <a:off x="4604124" y="4457304"/>
                    <a:ext cx="431052" cy="457992"/>
                  </a:xfrm>
                  <a:prstGeom prst="line">
                    <a:avLst/>
                  </a:prstGeom>
                  <a:grpFill/>
                  <a:ln>
                    <a:solidFill>
                      <a:srgbClr val="000099"/>
                    </a:solidFill>
                  </a:ln>
                </p:spPr>
                <p:style>
                  <a:lnRef idx="1">
                    <a:schemeClr val="accent1"/>
                  </a:lnRef>
                  <a:fillRef idx="0">
                    <a:schemeClr val="accent1"/>
                  </a:fillRef>
                  <a:effectRef idx="0">
                    <a:schemeClr val="accent1"/>
                  </a:effectRef>
                  <a:fontRef idx="minor">
                    <a:schemeClr val="tx1"/>
                  </a:fontRef>
                </p:style>
              </p:cxnSp>
            </p:grpSp>
          </p:grpSp>
          <p:sp>
            <p:nvSpPr>
              <p:cNvPr id="25" name="Rectangle 24"/>
              <p:cNvSpPr/>
              <p:nvPr/>
            </p:nvSpPr>
            <p:spPr>
              <a:xfrm flipH="1">
                <a:off x="1562100" y="4953000"/>
                <a:ext cx="685800" cy="685800"/>
              </a:xfrm>
              <a:prstGeom prst="rect">
                <a:avLst/>
              </a:prstGeom>
              <a:solidFill>
                <a:srgbClr val="AA9EF0"/>
              </a:solid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H="1">
                <a:off x="1295400" y="5295900"/>
                <a:ext cx="4191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2057400" y="5448300"/>
                <a:ext cx="6096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057400" y="5181600"/>
                <a:ext cx="4191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1714500" y="5295900"/>
                <a:ext cx="342900" cy="152400"/>
              </a:xfrm>
              <a:prstGeom prst="line">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3429000" y="5448300"/>
                <a:ext cx="495300" cy="1588"/>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3924300" y="6057900"/>
                <a:ext cx="457200" cy="495300"/>
                <a:chOff x="5562600" y="4419600"/>
                <a:chExt cx="457200" cy="495300"/>
              </a:xfrm>
            </p:grpSpPr>
            <p:sp>
              <p:nvSpPr>
                <p:cNvPr id="41" name="Oval 40"/>
                <p:cNvSpPr/>
                <p:nvPr/>
              </p:nvSpPr>
              <p:spPr>
                <a:xfrm>
                  <a:off x="5562600" y="4457700"/>
                  <a:ext cx="457200" cy="457200"/>
                </a:xfrm>
                <a:prstGeom prst="ellipse">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562600" y="4419600"/>
                  <a:ext cx="457200" cy="457200"/>
                </a:xfrm>
                <a:prstGeom prst="ellipse">
                  <a:avLst/>
                </a:prstGeom>
                <a:solidFill>
                  <a:srgbClr val="00CCFF"/>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5600700" y="4457700"/>
                  <a:ext cx="342900" cy="379412"/>
                </a:xfrm>
                <a:custGeom>
                  <a:avLst/>
                  <a:gdLst>
                    <a:gd name="connsiteX0" fmla="*/ 0 w 1609725"/>
                    <a:gd name="connsiteY0" fmla="*/ 809625 h 1427162"/>
                    <a:gd name="connsiteX1" fmla="*/ 533400 w 1609725"/>
                    <a:gd name="connsiteY1" fmla="*/ 85725 h 1427162"/>
                    <a:gd name="connsiteX2" fmla="*/ 1162050 w 1609725"/>
                    <a:gd name="connsiteY2" fmla="*/ 1323975 h 1427162"/>
                    <a:gd name="connsiteX3" fmla="*/ 1609725 w 1609725"/>
                    <a:gd name="connsiteY3" fmla="*/ 704850 h 1427162"/>
                  </a:gdLst>
                  <a:ahLst/>
                  <a:cxnLst>
                    <a:cxn ang="0">
                      <a:pos x="connsiteX0" y="connsiteY0"/>
                    </a:cxn>
                    <a:cxn ang="0">
                      <a:pos x="connsiteX1" y="connsiteY1"/>
                    </a:cxn>
                    <a:cxn ang="0">
                      <a:pos x="connsiteX2" y="connsiteY2"/>
                    </a:cxn>
                    <a:cxn ang="0">
                      <a:pos x="connsiteX3" y="connsiteY3"/>
                    </a:cxn>
                  </a:cxnLst>
                  <a:rect l="l" t="t" r="r" b="b"/>
                  <a:pathLst>
                    <a:path w="1609725" h="1427162">
                      <a:moveTo>
                        <a:pt x="0" y="809625"/>
                      </a:moveTo>
                      <a:cubicBezTo>
                        <a:pt x="169862" y="404812"/>
                        <a:pt x="339725" y="0"/>
                        <a:pt x="533400" y="85725"/>
                      </a:cubicBezTo>
                      <a:cubicBezTo>
                        <a:pt x="727075" y="171450"/>
                        <a:pt x="982663" y="1220788"/>
                        <a:pt x="1162050" y="1323975"/>
                      </a:cubicBezTo>
                      <a:cubicBezTo>
                        <a:pt x="1341437" y="1427162"/>
                        <a:pt x="1475581" y="1066006"/>
                        <a:pt x="1609725" y="704850"/>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44" name="Straight Connector 43"/>
              <p:cNvCxnSpPr/>
              <p:nvPr/>
            </p:nvCxnSpPr>
            <p:spPr>
              <a:xfrm rot="5400000" flipH="1" flipV="1">
                <a:off x="3963194" y="5866606"/>
                <a:ext cx="3810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4419600" y="5448300"/>
                <a:ext cx="495300" cy="1588"/>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2863"/>
            <a:ext cx="7997825" cy="928687"/>
          </a:xfrm>
        </p:spPr>
        <p:txBody>
          <a:bodyPr/>
          <a:lstStyle/>
          <a:p>
            <a:r>
              <a:rPr lang="en-US" dirty="0" smtClean="0"/>
              <a:t>LNA with DC Biasing Circuit</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10</a:t>
            </a:fld>
            <a:endParaRPr lang="en-US"/>
          </a:p>
        </p:txBody>
      </p:sp>
      <p:pic>
        <p:nvPicPr>
          <p:cNvPr id="18434" name="Picture 2" descr="C:\Users\Anurag\UES Pictrues\Screenshot Studio capture #226.png"/>
          <p:cNvPicPr>
            <a:picLocks noChangeAspect="1" noChangeArrowheads="1"/>
          </p:cNvPicPr>
          <p:nvPr/>
        </p:nvPicPr>
        <p:blipFill>
          <a:blip r:embed="rId2"/>
          <a:srcRect/>
          <a:stretch>
            <a:fillRect/>
          </a:stretch>
        </p:blipFill>
        <p:spPr bwMode="auto">
          <a:xfrm>
            <a:off x="1447800" y="1371600"/>
            <a:ext cx="7334250" cy="4295775"/>
          </a:xfrm>
          <a:prstGeom prst="rect">
            <a:avLst/>
          </a:prstGeom>
          <a:noFill/>
        </p:spPr>
      </p:pic>
      <p:cxnSp>
        <p:nvCxnSpPr>
          <p:cNvPr id="7" name="Straight Arrow Connector 6"/>
          <p:cNvCxnSpPr/>
          <p:nvPr/>
        </p:nvCxnSpPr>
        <p:spPr>
          <a:xfrm rot="5400000" flipH="1" flipV="1">
            <a:off x="5562600" y="1219200"/>
            <a:ext cx="457200" cy="4572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19800" y="990600"/>
            <a:ext cx="3191899" cy="307777"/>
          </a:xfrm>
          <a:prstGeom prst="rect">
            <a:avLst/>
          </a:prstGeom>
          <a:noFill/>
        </p:spPr>
        <p:txBody>
          <a:bodyPr wrap="none" rtlCol="0">
            <a:spAutoFit/>
          </a:bodyPr>
          <a:lstStyle/>
          <a:p>
            <a:r>
              <a:rPr lang="en-US" sz="1400" b="1" dirty="0" smtClean="0">
                <a:solidFill>
                  <a:srgbClr val="00B0F0"/>
                </a:solidFill>
                <a:latin typeface="+mj-lt"/>
              </a:rPr>
              <a:t>EM Simulated Biasing Circuit</a:t>
            </a:r>
            <a:endParaRPr lang="en-US" sz="1400" b="1" dirty="0">
              <a:solidFill>
                <a:srgbClr val="00B0F0"/>
              </a:solidFill>
              <a:latin typeface="+mj-lt"/>
            </a:endParaRPr>
          </a:p>
        </p:txBody>
      </p:sp>
      <p:cxnSp>
        <p:nvCxnSpPr>
          <p:cNvPr id="9" name="Straight Arrow Connector 8"/>
          <p:cNvCxnSpPr/>
          <p:nvPr/>
        </p:nvCxnSpPr>
        <p:spPr>
          <a:xfrm rot="5400000" flipH="1" flipV="1">
            <a:off x="8458200" y="2667000"/>
            <a:ext cx="266700" cy="2667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724900" y="2476500"/>
            <a:ext cx="506870" cy="307777"/>
          </a:xfrm>
          <a:prstGeom prst="rect">
            <a:avLst/>
          </a:prstGeom>
          <a:noFill/>
        </p:spPr>
        <p:txBody>
          <a:bodyPr wrap="none" rtlCol="0">
            <a:spAutoFit/>
          </a:bodyPr>
          <a:lstStyle/>
          <a:p>
            <a:r>
              <a:rPr lang="en-US" sz="1400" b="1" dirty="0" smtClean="0">
                <a:solidFill>
                  <a:srgbClr val="00B0F0"/>
                </a:solidFill>
                <a:latin typeface="+mj-lt"/>
              </a:rPr>
              <a:t>ESR</a:t>
            </a:r>
            <a:endParaRPr lang="en-US" sz="1400" b="1" dirty="0">
              <a:solidFill>
                <a:srgbClr val="00B0F0"/>
              </a:solidFill>
              <a:latin typeface="+mj-lt"/>
            </a:endParaRPr>
          </a:p>
        </p:txBody>
      </p:sp>
      <p:cxnSp>
        <p:nvCxnSpPr>
          <p:cNvPr id="12" name="Straight Arrow Connector 11"/>
          <p:cNvCxnSpPr>
            <a:endCxn id="13" idx="0"/>
          </p:cNvCxnSpPr>
          <p:nvPr/>
        </p:nvCxnSpPr>
        <p:spPr>
          <a:xfrm rot="5400000">
            <a:off x="6146518" y="3060418"/>
            <a:ext cx="228600" cy="203765"/>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05500" y="3276600"/>
            <a:ext cx="506870" cy="307777"/>
          </a:xfrm>
          <a:prstGeom prst="rect">
            <a:avLst/>
          </a:prstGeom>
          <a:noFill/>
        </p:spPr>
        <p:txBody>
          <a:bodyPr wrap="none" rtlCol="0">
            <a:spAutoFit/>
          </a:bodyPr>
          <a:lstStyle/>
          <a:p>
            <a:r>
              <a:rPr lang="en-US" sz="1400" b="1" dirty="0" smtClean="0">
                <a:solidFill>
                  <a:srgbClr val="00B0F0"/>
                </a:solidFill>
                <a:latin typeface="+mj-lt"/>
              </a:rPr>
              <a:t>ESR</a:t>
            </a:r>
            <a:endParaRPr lang="en-US" sz="1400" b="1" dirty="0">
              <a:solidFill>
                <a:srgbClr val="00B0F0"/>
              </a:solidFill>
              <a:latin typeface="+mj-lt"/>
            </a:endParaRPr>
          </a:p>
        </p:txBody>
      </p:sp>
      <p:cxnSp>
        <p:nvCxnSpPr>
          <p:cNvPr id="15" name="Straight Arrow Connector 14"/>
          <p:cNvCxnSpPr/>
          <p:nvPr/>
        </p:nvCxnSpPr>
        <p:spPr>
          <a:xfrm rot="5400000">
            <a:off x="2387882" y="4432018"/>
            <a:ext cx="228600" cy="203765"/>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43100" y="4572000"/>
            <a:ext cx="506870" cy="307777"/>
          </a:xfrm>
          <a:prstGeom prst="rect">
            <a:avLst/>
          </a:prstGeom>
          <a:noFill/>
        </p:spPr>
        <p:txBody>
          <a:bodyPr wrap="none" rtlCol="0">
            <a:spAutoFit/>
          </a:bodyPr>
          <a:lstStyle/>
          <a:p>
            <a:r>
              <a:rPr lang="en-US" sz="1400" b="1" dirty="0" smtClean="0">
                <a:solidFill>
                  <a:srgbClr val="00B0F0"/>
                </a:solidFill>
                <a:latin typeface="+mj-lt"/>
              </a:rPr>
              <a:t>ESR</a:t>
            </a:r>
            <a:endParaRPr lang="en-US" sz="1400" b="1" dirty="0">
              <a:solidFill>
                <a:srgbClr val="00B0F0"/>
              </a:solidFill>
              <a:latin typeface="+mj-lt"/>
            </a:endParaRPr>
          </a:p>
        </p:txBody>
      </p:sp>
      <p:cxnSp>
        <p:nvCxnSpPr>
          <p:cNvPr id="17" name="Straight Arrow Connector 16"/>
          <p:cNvCxnSpPr/>
          <p:nvPr/>
        </p:nvCxnSpPr>
        <p:spPr>
          <a:xfrm rot="10800000">
            <a:off x="3086100" y="2628900"/>
            <a:ext cx="13335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66900" y="2247900"/>
            <a:ext cx="1257299" cy="523220"/>
          </a:xfrm>
          <a:prstGeom prst="rect">
            <a:avLst/>
          </a:prstGeom>
          <a:noFill/>
        </p:spPr>
        <p:txBody>
          <a:bodyPr wrap="square" rtlCol="0">
            <a:spAutoFit/>
          </a:bodyPr>
          <a:lstStyle/>
          <a:p>
            <a:r>
              <a:rPr lang="en-US" sz="1400" b="1" dirty="0" smtClean="0">
                <a:solidFill>
                  <a:srgbClr val="00B0F0"/>
                </a:solidFill>
                <a:latin typeface="+mj-lt"/>
              </a:rPr>
              <a:t>Tantalum Resistance</a:t>
            </a:r>
            <a:endParaRPr lang="en-US" sz="1400" b="1" dirty="0">
              <a:solidFill>
                <a:srgbClr val="00B0F0"/>
              </a:solidFill>
              <a:latin typeface="+mj-lt"/>
            </a:endParaRPr>
          </a:p>
        </p:txBody>
      </p:sp>
      <p:sp>
        <p:nvSpPr>
          <p:cNvPr id="18" name="TextBox 17"/>
          <p:cNvSpPr txBox="1"/>
          <p:nvPr/>
        </p:nvSpPr>
        <p:spPr>
          <a:xfrm>
            <a:off x="5219700" y="4953000"/>
            <a:ext cx="4152900" cy="1169551"/>
          </a:xfrm>
          <a:prstGeom prst="rect">
            <a:avLst/>
          </a:prstGeom>
          <a:noFill/>
        </p:spPr>
        <p:txBody>
          <a:bodyPr wrap="square" rtlCol="0">
            <a:spAutoFit/>
          </a:bodyPr>
          <a:lstStyle/>
          <a:p>
            <a:r>
              <a:rPr lang="en-US" sz="1400" b="1" dirty="0" smtClean="0">
                <a:solidFill>
                  <a:srgbClr val="00CCFF"/>
                </a:solidFill>
                <a:latin typeface="+mj-lt"/>
              </a:rPr>
              <a:t>Design Strategy</a:t>
            </a:r>
          </a:p>
          <a:p>
            <a:r>
              <a:rPr lang="en-US" sz="1400" dirty="0" smtClean="0">
                <a:latin typeface="Arial Narrow" pitchFamily="34" charset="0"/>
              </a:rPr>
              <a:t>Minimize Component Spread in the design. Observe that besides output coupling capacitor all other capacitors in Input / Output Match and Feedback have nearly same value. We choose this value to be 0.123 pF</a:t>
            </a:r>
            <a:endParaRPr lang="en-US" sz="1400" dirty="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LNA Performance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11</a:t>
            </a:fld>
            <a:endParaRPr lang="en-US"/>
          </a:p>
        </p:txBody>
      </p:sp>
      <p:pic>
        <p:nvPicPr>
          <p:cNvPr id="19458" name="Picture 2" descr="C:\Users\Anurag\UES Pictrues\Screenshot Studio capture #227.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1925" y="847725"/>
            <a:ext cx="3505200" cy="3381375"/>
          </a:xfrm>
          <a:prstGeom prst="rect">
            <a:avLst/>
          </a:prstGeom>
          <a:noFill/>
        </p:spPr>
      </p:pic>
      <p:sp>
        <p:nvSpPr>
          <p:cNvPr id="6" name="TextBox 5"/>
          <p:cNvSpPr txBox="1"/>
          <p:nvPr/>
        </p:nvSpPr>
        <p:spPr>
          <a:xfrm>
            <a:off x="281433" y="616148"/>
            <a:ext cx="2547492" cy="307777"/>
          </a:xfrm>
          <a:prstGeom prst="rect">
            <a:avLst/>
          </a:prstGeom>
          <a:noFill/>
        </p:spPr>
        <p:txBody>
          <a:bodyPr wrap="none" rtlCol="0">
            <a:spAutoFit/>
          </a:bodyPr>
          <a:lstStyle/>
          <a:p>
            <a:r>
              <a:rPr lang="en-US" sz="1400" b="1" dirty="0" smtClean="0">
                <a:solidFill>
                  <a:srgbClr val="00B0F0"/>
                </a:solidFill>
                <a:latin typeface="+mj-lt"/>
              </a:rPr>
              <a:t>Stability and Matching</a:t>
            </a:r>
            <a:endParaRPr lang="en-US" sz="1400" b="1" dirty="0">
              <a:solidFill>
                <a:srgbClr val="00B0F0"/>
              </a:solidFill>
              <a:latin typeface="+mj-lt"/>
            </a:endParaRPr>
          </a:p>
        </p:txBody>
      </p:sp>
      <p:pic>
        <p:nvPicPr>
          <p:cNvPr id="19459" name="Picture 3" descr="C:\Users\Anurag\UES Pictrues\Screenshot Studio capture #228.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19425" y="1409700"/>
            <a:ext cx="3914775" cy="3238500"/>
          </a:xfrm>
          <a:prstGeom prst="rect">
            <a:avLst/>
          </a:prstGeom>
          <a:noFill/>
        </p:spPr>
      </p:pic>
      <p:sp>
        <p:nvSpPr>
          <p:cNvPr id="8" name="TextBox 7"/>
          <p:cNvSpPr txBox="1"/>
          <p:nvPr/>
        </p:nvSpPr>
        <p:spPr>
          <a:xfrm>
            <a:off x="3667125" y="1104900"/>
            <a:ext cx="2225289" cy="307777"/>
          </a:xfrm>
          <a:prstGeom prst="rect">
            <a:avLst/>
          </a:prstGeom>
          <a:noFill/>
        </p:spPr>
        <p:txBody>
          <a:bodyPr wrap="none" rtlCol="0">
            <a:spAutoFit/>
          </a:bodyPr>
          <a:lstStyle/>
          <a:p>
            <a:r>
              <a:rPr lang="en-US" sz="1400" b="1" dirty="0" smtClean="0">
                <a:solidFill>
                  <a:srgbClr val="00B0F0"/>
                </a:solidFill>
                <a:latin typeface="+mj-lt"/>
              </a:rPr>
              <a:t>In-band Performance</a:t>
            </a:r>
            <a:endParaRPr lang="en-US" sz="1400" b="1" dirty="0">
              <a:solidFill>
                <a:srgbClr val="00B0F0"/>
              </a:solidFill>
              <a:latin typeface="+mj-lt"/>
            </a:endParaRPr>
          </a:p>
        </p:txBody>
      </p:sp>
      <p:pic>
        <p:nvPicPr>
          <p:cNvPr id="19460" name="Picture 4" descr="C:\Users\Anurag\UES Pictrues\Screenshot Studio capture #229.pn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515100" y="3276600"/>
            <a:ext cx="3133725" cy="2933700"/>
          </a:xfrm>
          <a:prstGeom prst="rect">
            <a:avLst/>
          </a:prstGeom>
          <a:noFill/>
        </p:spPr>
      </p:pic>
      <p:sp>
        <p:nvSpPr>
          <p:cNvPr id="10" name="TextBox 9"/>
          <p:cNvSpPr txBox="1"/>
          <p:nvPr/>
        </p:nvSpPr>
        <p:spPr>
          <a:xfrm>
            <a:off x="6880611" y="3006923"/>
            <a:ext cx="1473480" cy="307777"/>
          </a:xfrm>
          <a:prstGeom prst="rect">
            <a:avLst/>
          </a:prstGeom>
          <a:noFill/>
        </p:spPr>
        <p:txBody>
          <a:bodyPr wrap="none" rtlCol="0">
            <a:spAutoFit/>
          </a:bodyPr>
          <a:lstStyle/>
          <a:p>
            <a:r>
              <a:rPr lang="en-US" sz="1400" b="1" dirty="0" smtClean="0">
                <a:solidFill>
                  <a:srgbClr val="00B0F0"/>
                </a:solidFill>
                <a:latin typeface="+mj-lt"/>
              </a:rPr>
              <a:t>Noise Figure</a:t>
            </a:r>
            <a:endParaRPr lang="en-US" sz="1400" b="1" dirty="0">
              <a:solidFill>
                <a:srgbClr val="00B0F0"/>
              </a:solidFill>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C:\Users\Anurag\UES Pictrues\Screenshot Studio capture #232.png"/>
          <p:cNvPicPr>
            <a:picLocks noChangeAspect="1" noChangeArrowheads="1"/>
          </p:cNvPicPr>
          <p:nvPr/>
        </p:nvPicPr>
        <p:blipFill>
          <a:blip r:embed="rId2"/>
          <a:srcRect/>
          <a:stretch>
            <a:fillRect/>
          </a:stretch>
        </p:blipFill>
        <p:spPr bwMode="auto">
          <a:xfrm>
            <a:off x="5257800" y="3314700"/>
            <a:ext cx="4124325" cy="2800350"/>
          </a:xfrm>
          <a:prstGeom prst="rect">
            <a:avLst/>
          </a:prstGeom>
          <a:noFill/>
        </p:spPr>
      </p:pic>
      <p:sp>
        <p:nvSpPr>
          <p:cNvPr id="2" name="Title 1"/>
          <p:cNvSpPr>
            <a:spLocks noGrp="1"/>
          </p:cNvSpPr>
          <p:nvPr>
            <p:ph type="title"/>
          </p:nvPr>
        </p:nvSpPr>
        <p:spPr/>
        <p:txBody>
          <a:bodyPr/>
          <a:lstStyle/>
          <a:p>
            <a:r>
              <a:rPr lang="en-US" dirty="0" smtClean="0"/>
              <a:t>MIM Capacitor</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12</a:t>
            </a:fld>
            <a:endParaRPr lang="en-US"/>
          </a:p>
        </p:txBody>
      </p:sp>
      <p:pic>
        <p:nvPicPr>
          <p:cNvPr id="18434" name="Picture 2" descr="C:\Users\Anurag\UES Pictrues\Screenshot Studio capture #230.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1143000"/>
            <a:ext cx="3533775" cy="5000625"/>
          </a:xfrm>
          <a:prstGeom prst="rect">
            <a:avLst/>
          </a:prstGeom>
          <a:noFill/>
        </p:spPr>
      </p:pic>
      <p:pic>
        <p:nvPicPr>
          <p:cNvPr id="18435" name="Picture 3" descr="C:\Users\Anurag\UES Pictrues\Screenshot Studio capture #231.pn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48100" y="990600"/>
            <a:ext cx="5819775" cy="1790700"/>
          </a:xfrm>
          <a:prstGeom prst="rect">
            <a:avLst/>
          </a:prstGeom>
          <a:noFill/>
        </p:spPr>
      </p:pic>
      <p:grpSp>
        <p:nvGrpSpPr>
          <p:cNvPr id="13" name="Group 12"/>
          <p:cNvGrpSpPr/>
          <p:nvPr/>
        </p:nvGrpSpPr>
        <p:grpSpPr>
          <a:xfrm>
            <a:off x="4229100" y="2476500"/>
            <a:ext cx="990600" cy="190500"/>
            <a:chOff x="4152900" y="3314700"/>
            <a:chExt cx="990600" cy="190500"/>
          </a:xfrm>
        </p:grpSpPr>
        <p:cxnSp>
          <p:nvCxnSpPr>
            <p:cNvPr id="8" name="Straight Connector 7"/>
            <p:cNvCxnSpPr/>
            <p:nvPr/>
          </p:nvCxnSpPr>
          <p:spPr>
            <a:xfrm>
              <a:off x="41529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863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5156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5918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400800" y="2476500"/>
            <a:ext cx="990600" cy="190500"/>
            <a:chOff x="4152900" y="3314700"/>
            <a:chExt cx="990600" cy="190500"/>
          </a:xfrm>
        </p:grpSpPr>
        <p:cxnSp>
          <p:nvCxnSpPr>
            <p:cNvPr id="15" name="Straight Connector 14"/>
            <p:cNvCxnSpPr/>
            <p:nvPr/>
          </p:nvCxnSpPr>
          <p:spPr>
            <a:xfrm>
              <a:off x="41529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863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5156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5918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8039100" y="2476500"/>
            <a:ext cx="990600" cy="190500"/>
            <a:chOff x="4152900" y="3314700"/>
            <a:chExt cx="990600" cy="190500"/>
          </a:xfrm>
        </p:grpSpPr>
        <p:cxnSp>
          <p:nvCxnSpPr>
            <p:cNvPr id="20" name="Straight Connector 19"/>
            <p:cNvCxnSpPr/>
            <p:nvPr/>
          </p:nvCxnSpPr>
          <p:spPr>
            <a:xfrm>
              <a:off x="41529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863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5156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5918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a:off x="5181600" y="2552700"/>
            <a:ext cx="1219200" cy="158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391400" y="2552700"/>
            <a:ext cx="647700" cy="158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457700" y="2743200"/>
            <a:ext cx="614271" cy="307777"/>
          </a:xfrm>
          <a:prstGeom prst="rect">
            <a:avLst/>
          </a:prstGeom>
          <a:noFill/>
        </p:spPr>
        <p:txBody>
          <a:bodyPr wrap="none" rtlCol="0">
            <a:spAutoFit/>
          </a:bodyPr>
          <a:lstStyle/>
          <a:p>
            <a:r>
              <a:rPr lang="en-US" sz="1400" b="1" dirty="0" smtClean="0">
                <a:solidFill>
                  <a:srgbClr val="00B0F0"/>
                </a:solidFill>
                <a:latin typeface="+mj-lt"/>
              </a:rPr>
              <a:t>MIM1</a:t>
            </a:r>
            <a:endParaRPr lang="en-US" sz="1400" b="1" dirty="0">
              <a:solidFill>
                <a:srgbClr val="00B0F0"/>
              </a:solidFill>
              <a:latin typeface="+mj-lt"/>
            </a:endParaRPr>
          </a:p>
        </p:txBody>
      </p:sp>
      <p:sp>
        <p:nvSpPr>
          <p:cNvPr id="29" name="TextBox 28"/>
          <p:cNvSpPr txBox="1"/>
          <p:nvPr/>
        </p:nvSpPr>
        <p:spPr>
          <a:xfrm>
            <a:off x="6629400" y="2740223"/>
            <a:ext cx="614271" cy="307777"/>
          </a:xfrm>
          <a:prstGeom prst="rect">
            <a:avLst/>
          </a:prstGeom>
          <a:noFill/>
        </p:spPr>
        <p:txBody>
          <a:bodyPr wrap="none" rtlCol="0">
            <a:spAutoFit/>
          </a:bodyPr>
          <a:lstStyle/>
          <a:p>
            <a:r>
              <a:rPr lang="en-US" sz="1400" b="1" dirty="0" smtClean="0">
                <a:solidFill>
                  <a:srgbClr val="00B0F0"/>
                </a:solidFill>
                <a:latin typeface="+mj-lt"/>
              </a:rPr>
              <a:t>MIM2</a:t>
            </a:r>
            <a:endParaRPr lang="en-US" sz="1400" b="1" dirty="0">
              <a:solidFill>
                <a:srgbClr val="00B0F0"/>
              </a:solidFill>
              <a:latin typeface="+mj-lt"/>
            </a:endParaRPr>
          </a:p>
        </p:txBody>
      </p:sp>
      <p:sp>
        <p:nvSpPr>
          <p:cNvPr id="30" name="TextBox 29"/>
          <p:cNvSpPr txBox="1"/>
          <p:nvPr/>
        </p:nvSpPr>
        <p:spPr>
          <a:xfrm>
            <a:off x="8263029" y="2743200"/>
            <a:ext cx="614271" cy="307777"/>
          </a:xfrm>
          <a:prstGeom prst="rect">
            <a:avLst/>
          </a:prstGeom>
          <a:noFill/>
        </p:spPr>
        <p:txBody>
          <a:bodyPr wrap="none" rtlCol="0">
            <a:spAutoFit/>
          </a:bodyPr>
          <a:lstStyle/>
          <a:p>
            <a:r>
              <a:rPr lang="en-US" sz="1400" b="1" dirty="0" smtClean="0">
                <a:solidFill>
                  <a:srgbClr val="00B0F0"/>
                </a:solidFill>
                <a:latin typeface="+mj-lt"/>
              </a:rPr>
              <a:t>MIM3</a:t>
            </a:r>
            <a:endParaRPr lang="en-US" sz="1400" b="1" dirty="0">
              <a:solidFill>
                <a:srgbClr val="00B0F0"/>
              </a:solidFill>
              <a:latin typeface="+mj-lt"/>
            </a:endParaRPr>
          </a:p>
        </p:txBody>
      </p:sp>
      <p:sp>
        <p:nvSpPr>
          <p:cNvPr id="31" name="TextBox 30"/>
          <p:cNvSpPr txBox="1"/>
          <p:nvPr/>
        </p:nvSpPr>
        <p:spPr>
          <a:xfrm>
            <a:off x="4038600" y="3009900"/>
            <a:ext cx="1329210" cy="307777"/>
          </a:xfrm>
          <a:prstGeom prst="rect">
            <a:avLst/>
          </a:prstGeom>
          <a:noFill/>
        </p:spPr>
        <p:txBody>
          <a:bodyPr wrap="none" rtlCol="0">
            <a:spAutoFit/>
          </a:bodyPr>
          <a:lstStyle/>
          <a:p>
            <a:r>
              <a:rPr lang="en-US" sz="1400" dirty="0" smtClean="0">
                <a:latin typeface="Arial Narrow" pitchFamily="34" charset="0"/>
              </a:rPr>
              <a:t>0.2p F PPHCAP2</a:t>
            </a:r>
            <a:endParaRPr lang="en-US" sz="1400" dirty="0">
              <a:latin typeface="Arial Narrow" pitchFamily="34" charset="0"/>
            </a:endParaRPr>
          </a:p>
        </p:txBody>
      </p:sp>
      <p:sp>
        <p:nvSpPr>
          <p:cNvPr id="32" name="TextBox 31"/>
          <p:cNvSpPr txBox="1"/>
          <p:nvPr/>
        </p:nvSpPr>
        <p:spPr>
          <a:xfrm>
            <a:off x="6214590" y="3006923"/>
            <a:ext cx="1329210" cy="307777"/>
          </a:xfrm>
          <a:prstGeom prst="rect">
            <a:avLst/>
          </a:prstGeom>
          <a:noFill/>
        </p:spPr>
        <p:txBody>
          <a:bodyPr wrap="none" rtlCol="0">
            <a:spAutoFit/>
          </a:bodyPr>
          <a:lstStyle/>
          <a:p>
            <a:r>
              <a:rPr lang="en-US" sz="1400" dirty="0" smtClean="0">
                <a:latin typeface="Arial Narrow" pitchFamily="34" charset="0"/>
              </a:rPr>
              <a:t>0.2p F PPHCAP2</a:t>
            </a:r>
            <a:endParaRPr lang="en-US" sz="1400" dirty="0">
              <a:latin typeface="Arial Narrow" pitchFamily="34" charset="0"/>
            </a:endParaRPr>
          </a:p>
        </p:txBody>
      </p:sp>
      <p:sp>
        <p:nvSpPr>
          <p:cNvPr id="33" name="TextBox 32"/>
          <p:cNvSpPr txBox="1"/>
          <p:nvPr/>
        </p:nvSpPr>
        <p:spPr>
          <a:xfrm>
            <a:off x="7852890" y="3006923"/>
            <a:ext cx="1329210" cy="307777"/>
          </a:xfrm>
          <a:prstGeom prst="rect">
            <a:avLst/>
          </a:prstGeom>
          <a:noFill/>
        </p:spPr>
        <p:txBody>
          <a:bodyPr wrap="none" rtlCol="0">
            <a:spAutoFit/>
          </a:bodyPr>
          <a:lstStyle/>
          <a:p>
            <a:r>
              <a:rPr lang="en-US" sz="1400" dirty="0" smtClean="0">
                <a:latin typeface="Arial Narrow" pitchFamily="34" charset="0"/>
              </a:rPr>
              <a:t>0.2p F PPHCAP2</a:t>
            </a:r>
            <a:endParaRPr lang="en-US" sz="1400" dirty="0">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Coupling Capacitor</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13</a:t>
            </a:fld>
            <a:endParaRPr lang="en-US"/>
          </a:p>
        </p:txBody>
      </p:sp>
      <p:pic>
        <p:nvPicPr>
          <p:cNvPr id="19458" name="Picture 2" descr="C:\Users\Anurag\UES Pictrues\Screenshot Studio capture #233.png"/>
          <p:cNvPicPr>
            <a:picLocks noChangeAspect="1" noChangeArrowheads="1"/>
          </p:cNvPicPr>
          <p:nvPr/>
        </p:nvPicPr>
        <p:blipFill>
          <a:blip r:embed="rId2"/>
          <a:srcRect/>
          <a:stretch>
            <a:fillRect/>
          </a:stretch>
        </p:blipFill>
        <p:spPr bwMode="auto">
          <a:xfrm>
            <a:off x="228600" y="876300"/>
            <a:ext cx="2533650" cy="5143500"/>
          </a:xfrm>
          <a:prstGeom prst="rect">
            <a:avLst/>
          </a:prstGeom>
          <a:noFill/>
        </p:spPr>
      </p:pic>
      <p:pic>
        <p:nvPicPr>
          <p:cNvPr id="19459" name="Picture 3" descr="C:\Users\Anurag\UES Pictrues\Screenshot Studio capture #234.png"/>
          <p:cNvPicPr>
            <a:picLocks noChangeAspect="1" noChangeArrowheads="1"/>
          </p:cNvPicPr>
          <p:nvPr/>
        </p:nvPicPr>
        <p:blipFill>
          <a:blip r:embed="rId3"/>
          <a:srcRect/>
          <a:stretch>
            <a:fillRect/>
          </a:stretch>
        </p:blipFill>
        <p:spPr bwMode="auto">
          <a:xfrm>
            <a:off x="4381500" y="1295400"/>
            <a:ext cx="1943100" cy="1819275"/>
          </a:xfrm>
          <a:prstGeom prst="rect">
            <a:avLst/>
          </a:prstGeom>
          <a:noFill/>
        </p:spPr>
      </p:pic>
      <p:grpSp>
        <p:nvGrpSpPr>
          <p:cNvPr id="7" name="Group 6"/>
          <p:cNvGrpSpPr/>
          <p:nvPr/>
        </p:nvGrpSpPr>
        <p:grpSpPr>
          <a:xfrm>
            <a:off x="4728690" y="2740223"/>
            <a:ext cx="990600" cy="190500"/>
            <a:chOff x="4152900" y="3314700"/>
            <a:chExt cx="990600" cy="190500"/>
          </a:xfrm>
        </p:grpSpPr>
        <p:cxnSp>
          <p:nvCxnSpPr>
            <p:cNvPr id="8" name="Straight Connector 7"/>
            <p:cNvCxnSpPr/>
            <p:nvPr/>
          </p:nvCxnSpPr>
          <p:spPr>
            <a:xfrm>
              <a:off x="41529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86300" y="3390900"/>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45156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591844" y="3409156"/>
              <a:ext cx="1905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538190" y="3124200"/>
            <a:ext cx="1410964" cy="307777"/>
          </a:xfrm>
          <a:prstGeom prst="rect">
            <a:avLst/>
          </a:prstGeom>
          <a:noFill/>
        </p:spPr>
        <p:txBody>
          <a:bodyPr wrap="none" rtlCol="0">
            <a:spAutoFit/>
          </a:bodyPr>
          <a:lstStyle/>
          <a:p>
            <a:r>
              <a:rPr lang="en-US" sz="1400" dirty="0" smtClean="0">
                <a:latin typeface="Arial Narrow" pitchFamily="34" charset="0"/>
              </a:rPr>
              <a:t>0.22p F PPHCAP2</a:t>
            </a:r>
            <a:endParaRPr lang="en-US" sz="1400" dirty="0">
              <a:latin typeface="Arial Narrow" pitchFamily="34" charset="0"/>
            </a:endParaRPr>
          </a:p>
        </p:txBody>
      </p:sp>
      <p:pic>
        <p:nvPicPr>
          <p:cNvPr id="19460" name="Picture 4" descr="C:\Users\Anurag\UES Pictrues\Screenshot Studio capture #235.png"/>
          <p:cNvPicPr>
            <a:picLocks noChangeAspect="1" noChangeArrowheads="1"/>
          </p:cNvPicPr>
          <p:nvPr/>
        </p:nvPicPr>
        <p:blipFill>
          <a:blip r:embed="rId4"/>
          <a:srcRect/>
          <a:stretch>
            <a:fillRect/>
          </a:stretch>
        </p:blipFill>
        <p:spPr bwMode="auto">
          <a:xfrm>
            <a:off x="4229100" y="3657600"/>
            <a:ext cx="3267075" cy="22669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LNA with EM Sim. MIM</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14</a:t>
            </a:fld>
            <a:endParaRPr lang="en-US"/>
          </a:p>
        </p:txBody>
      </p:sp>
      <p:pic>
        <p:nvPicPr>
          <p:cNvPr id="20482" name="Picture 2" descr="C:\Users\Anurag\UES Pictrues\Screenshot Studio capture #236.png"/>
          <p:cNvPicPr>
            <a:picLocks noChangeAspect="1" noChangeArrowheads="1"/>
          </p:cNvPicPr>
          <p:nvPr/>
        </p:nvPicPr>
        <p:blipFill>
          <a:blip r:embed="rId2"/>
          <a:srcRect/>
          <a:stretch>
            <a:fillRect/>
          </a:stretch>
        </p:blipFill>
        <p:spPr bwMode="auto">
          <a:xfrm>
            <a:off x="1104900" y="1295400"/>
            <a:ext cx="7734300" cy="4276725"/>
          </a:xfrm>
          <a:prstGeom prst="rect">
            <a:avLst/>
          </a:prstGeom>
          <a:noFill/>
        </p:spPr>
      </p:pic>
      <p:sp>
        <p:nvSpPr>
          <p:cNvPr id="6" name="TextBox 5"/>
          <p:cNvSpPr txBox="1"/>
          <p:nvPr/>
        </p:nvSpPr>
        <p:spPr>
          <a:xfrm>
            <a:off x="5219700" y="5128736"/>
            <a:ext cx="4152900" cy="738664"/>
          </a:xfrm>
          <a:prstGeom prst="rect">
            <a:avLst/>
          </a:prstGeom>
          <a:noFill/>
        </p:spPr>
        <p:txBody>
          <a:bodyPr wrap="square" rtlCol="0">
            <a:spAutoFit/>
          </a:bodyPr>
          <a:lstStyle/>
          <a:p>
            <a:r>
              <a:rPr lang="en-US" sz="1400" b="1" dirty="0" smtClean="0">
                <a:solidFill>
                  <a:srgbClr val="00CCFF"/>
                </a:solidFill>
                <a:latin typeface="+mj-lt"/>
              </a:rPr>
              <a:t>Design Strategy</a:t>
            </a:r>
          </a:p>
          <a:p>
            <a:r>
              <a:rPr lang="en-US" sz="1400" dirty="0" smtClean="0">
                <a:latin typeface="Arial Narrow" pitchFamily="34" charset="0"/>
              </a:rPr>
              <a:t>Notice that LNA has been slightly re-tuned after replacing all the MIM Caps with EM Simulated Components</a:t>
            </a:r>
            <a:endParaRPr lang="en-US" sz="14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LNA Performance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15</a:t>
            </a:fld>
            <a:endParaRPr lang="en-US"/>
          </a:p>
        </p:txBody>
      </p:sp>
      <p:pic>
        <p:nvPicPr>
          <p:cNvPr id="21506" name="Picture 2" descr="C:\Users\Anurag\UES Pictrues\Screenshot Studio capture #237.png"/>
          <p:cNvPicPr>
            <a:picLocks noChangeAspect="1" noChangeArrowheads="1"/>
          </p:cNvPicPr>
          <p:nvPr/>
        </p:nvPicPr>
        <p:blipFill>
          <a:blip r:embed="rId2"/>
          <a:srcRect/>
          <a:stretch>
            <a:fillRect/>
          </a:stretch>
        </p:blipFill>
        <p:spPr bwMode="auto">
          <a:xfrm>
            <a:off x="114300" y="1066800"/>
            <a:ext cx="4343400" cy="4181475"/>
          </a:xfrm>
          <a:prstGeom prst="rect">
            <a:avLst/>
          </a:prstGeom>
          <a:noFill/>
        </p:spPr>
      </p:pic>
      <p:sp>
        <p:nvSpPr>
          <p:cNvPr id="6" name="TextBox 5"/>
          <p:cNvSpPr txBox="1"/>
          <p:nvPr/>
        </p:nvSpPr>
        <p:spPr>
          <a:xfrm>
            <a:off x="342900" y="835223"/>
            <a:ext cx="3514104" cy="307777"/>
          </a:xfrm>
          <a:prstGeom prst="rect">
            <a:avLst/>
          </a:prstGeom>
          <a:noFill/>
        </p:spPr>
        <p:txBody>
          <a:bodyPr wrap="none" rtlCol="0">
            <a:spAutoFit/>
          </a:bodyPr>
          <a:lstStyle/>
          <a:p>
            <a:r>
              <a:rPr lang="en-US" sz="1400" b="1" dirty="0" smtClean="0">
                <a:solidFill>
                  <a:srgbClr val="00B0F0"/>
                </a:solidFill>
                <a:latin typeface="+mj-lt"/>
              </a:rPr>
              <a:t>In-band and out-band Stability</a:t>
            </a:r>
            <a:endParaRPr lang="en-US" sz="1400" b="1" dirty="0">
              <a:solidFill>
                <a:srgbClr val="00B0F0"/>
              </a:solidFill>
              <a:latin typeface="+mj-lt"/>
            </a:endParaRPr>
          </a:p>
        </p:txBody>
      </p:sp>
      <p:pic>
        <p:nvPicPr>
          <p:cNvPr id="21507" name="Picture 3" descr="C:\Users\Anurag\UES Pictrues\Screenshot Studio capture #238.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71900" y="1104900"/>
            <a:ext cx="3448050" cy="2876550"/>
          </a:xfrm>
          <a:prstGeom prst="rect">
            <a:avLst/>
          </a:prstGeom>
          <a:noFill/>
        </p:spPr>
      </p:pic>
      <p:sp>
        <p:nvSpPr>
          <p:cNvPr id="8" name="TextBox 7"/>
          <p:cNvSpPr txBox="1"/>
          <p:nvPr/>
        </p:nvSpPr>
        <p:spPr>
          <a:xfrm>
            <a:off x="4572000" y="876300"/>
            <a:ext cx="2654894" cy="307777"/>
          </a:xfrm>
          <a:prstGeom prst="rect">
            <a:avLst/>
          </a:prstGeom>
          <a:noFill/>
        </p:spPr>
        <p:txBody>
          <a:bodyPr wrap="none" rtlCol="0">
            <a:spAutoFit/>
          </a:bodyPr>
          <a:lstStyle/>
          <a:p>
            <a:r>
              <a:rPr lang="en-US" sz="1400" b="1" dirty="0" smtClean="0">
                <a:solidFill>
                  <a:srgbClr val="00B0F0"/>
                </a:solidFill>
                <a:latin typeface="+mj-lt"/>
              </a:rPr>
              <a:t>Input / Output Matching</a:t>
            </a:r>
            <a:endParaRPr lang="en-US" sz="1400" b="1" dirty="0">
              <a:solidFill>
                <a:srgbClr val="00B0F0"/>
              </a:solidFill>
              <a:latin typeface="+mj-lt"/>
            </a:endParaRPr>
          </a:p>
        </p:txBody>
      </p:sp>
      <p:pic>
        <p:nvPicPr>
          <p:cNvPr id="21508" name="Picture 4" descr="C:\Users\Anurag\UES Pictrues\Screenshot Studio capture #239.pn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38900" y="3314700"/>
            <a:ext cx="3314700" cy="2905125"/>
          </a:xfrm>
          <a:prstGeom prst="rect">
            <a:avLst/>
          </a:prstGeom>
          <a:noFill/>
        </p:spPr>
      </p:pic>
      <p:sp>
        <p:nvSpPr>
          <p:cNvPr id="10" name="TextBox 9"/>
          <p:cNvSpPr txBox="1"/>
          <p:nvPr/>
        </p:nvSpPr>
        <p:spPr>
          <a:xfrm>
            <a:off x="7251106" y="3083123"/>
            <a:ext cx="1473480" cy="307777"/>
          </a:xfrm>
          <a:prstGeom prst="rect">
            <a:avLst/>
          </a:prstGeom>
          <a:noFill/>
        </p:spPr>
        <p:txBody>
          <a:bodyPr wrap="none" rtlCol="0">
            <a:spAutoFit/>
          </a:bodyPr>
          <a:lstStyle/>
          <a:p>
            <a:r>
              <a:rPr lang="en-US" sz="1400" b="1" dirty="0" smtClean="0">
                <a:solidFill>
                  <a:srgbClr val="00B0F0"/>
                </a:solidFill>
                <a:latin typeface="+mj-lt"/>
              </a:rPr>
              <a:t>Noise Figure</a:t>
            </a:r>
            <a:endParaRPr lang="en-US" sz="1400" b="1" dirty="0">
              <a:solidFill>
                <a:srgbClr val="00B0F0"/>
              </a:solidFill>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Anurag\UES Pictrues\Screenshot Studio capture #241.png"/>
          <p:cNvPicPr>
            <a:picLocks noChangeAspect="1" noChangeArrowheads="1"/>
          </p:cNvPicPr>
          <p:nvPr/>
        </p:nvPicPr>
        <p:blipFill>
          <a:blip r:embed="rId2"/>
          <a:srcRect/>
          <a:stretch>
            <a:fillRect/>
          </a:stretch>
        </p:blipFill>
        <p:spPr bwMode="auto">
          <a:xfrm>
            <a:off x="609600" y="342901"/>
            <a:ext cx="2047403" cy="2743200"/>
          </a:xfrm>
          <a:prstGeom prst="rect">
            <a:avLst/>
          </a:prstGeom>
          <a:noFill/>
        </p:spPr>
      </p:pic>
      <p:sp>
        <p:nvSpPr>
          <p:cNvPr id="2" name="Title 1"/>
          <p:cNvSpPr>
            <a:spLocks noGrp="1"/>
          </p:cNvSpPr>
          <p:nvPr>
            <p:ph type="title"/>
          </p:nvPr>
        </p:nvSpPr>
        <p:spPr/>
        <p:txBody>
          <a:bodyPr/>
          <a:lstStyle/>
          <a:p>
            <a:r>
              <a:rPr lang="en-US" dirty="0" smtClean="0"/>
              <a:t>LNA with EM Sim. Input Match</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16</a:t>
            </a:fld>
            <a:endParaRPr lang="en-US"/>
          </a:p>
        </p:txBody>
      </p:sp>
      <p:pic>
        <p:nvPicPr>
          <p:cNvPr id="18434" name="Picture 2" descr="C:\Users\Anurag\UES Pictrues\Screenshot Studio capture #240.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14500" y="1638300"/>
            <a:ext cx="7848600" cy="4314825"/>
          </a:xfrm>
          <a:prstGeom prst="rect">
            <a:avLst/>
          </a:prstGeom>
          <a:noFill/>
        </p:spPr>
      </p:pic>
      <p:cxnSp>
        <p:nvCxnSpPr>
          <p:cNvPr id="8" name="Straight Arrow Connector 7"/>
          <p:cNvCxnSpPr/>
          <p:nvPr/>
        </p:nvCxnSpPr>
        <p:spPr>
          <a:xfrm>
            <a:off x="2781300" y="2705100"/>
            <a:ext cx="762000" cy="5715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5334000" y="990600"/>
            <a:ext cx="2933700" cy="3343275"/>
            <a:chOff x="5334000" y="990600"/>
            <a:chExt cx="2933700" cy="3343275"/>
          </a:xfrm>
        </p:grpSpPr>
        <p:grpSp>
          <p:nvGrpSpPr>
            <p:cNvPr id="41" name="Group 40"/>
            <p:cNvGrpSpPr/>
            <p:nvPr/>
          </p:nvGrpSpPr>
          <p:grpSpPr>
            <a:xfrm>
              <a:off x="5372100" y="1066800"/>
              <a:ext cx="2438400" cy="3267075"/>
              <a:chOff x="5372100" y="1066800"/>
              <a:chExt cx="2438400" cy="3267075"/>
            </a:xfrm>
          </p:grpSpPr>
          <p:pic>
            <p:nvPicPr>
              <p:cNvPr id="5" name="Picture 3" descr="C:\Users\Anurag\UES Pictrues\Screenshot Studio capture #241.png"/>
              <p:cNvPicPr>
                <a:picLocks noChangeAspect="1" noChangeArrowheads="1"/>
              </p:cNvPicPr>
              <p:nvPr/>
            </p:nvPicPr>
            <p:blipFill>
              <a:blip r:embed="rId2"/>
              <a:stretch>
                <a:fillRect/>
              </a:stretch>
            </p:blipFill>
            <p:spPr bwMode="auto">
              <a:xfrm>
                <a:off x="5372100" y="1066800"/>
                <a:ext cx="2438400" cy="3267075"/>
              </a:xfrm>
              <a:prstGeom prst="rect">
                <a:avLst/>
              </a:prstGeom>
              <a:noFill/>
              <a:ln>
                <a:noFill/>
              </a:ln>
            </p:spPr>
          </p:pic>
          <p:cxnSp>
            <p:nvCxnSpPr>
              <p:cNvPr id="8" name="Straight Arrow Connector 7"/>
              <p:cNvCxnSpPr/>
              <p:nvPr/>
            </p:nvCxnSpPr>
            <p:spPr>
              <a:xfrm>
                <a:off x="7505700" y="3162300"/>
                <a:ext cx="1524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468394" y="2932906"/>
                <a:ext cx="1524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466806" y="2705100"/>
                <a:ext cx="153194" cy="794"/>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200900" y="3086100"/>
                <a:ext cx="304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048500" y="2552700"/>
                <a:ext cx="419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687344" y="3371056"/>
                <a:ext cx="800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6344444" y="2113756"/>
                <a:ext cx="1181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515100" y="3924300"/>
                <a:ext cx="685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981700" y="1333500"/>
                <a:ext cx="10668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6400800" y="3543300"/>
                <a:ext cx="4572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5734844" y="1847056"/>
                <a:ext cx="723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524500" y="2019300"/>
                <a:ext cx="4572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057900" y="3505200"/>
                <a:ext cx="4572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7429500" y="3235523"/>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10 µm</a:t>
              </a:r>
              <a:endParaRPr lang="en-US" sz="1400" dirty="0">
                <a:latin typeface="Arial Narrow" pitchFamily="34" charset="0"/>
              </a:endParaRPr>
            </a:p>
          </p:txBody>
        </p:sp>
        <p:sp>
          <p:nvSpPr>
            <p:cNvPr id="43" name="TextBox 42"/>
            <p:cNvSpPr txBox="1"/>
            <p:nvPr/>
          </p:nvSpPr>
          <p:spPr>
            <a:xfrm>
              <a:off x="7660995" y="2400300"/>
              <a:ext cx="606705"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11 µm</a:t>
              </a:r>
              <a:endParaRPr lang="en-US" sz="1400" dirty="0">
                <a:latin typeface="Arial Narrow" pitchFamily="34" charset="0"/>
              </a:endParaRPr>
            </a:p>
          </p:txBody>
        </p:sp>
        <p:sp>
          <p:nvSpPr>
            <p:cNvPr id="44" name="TextBox 43"/>
            <p:cNvSpPr txBox="1"/>
            <p:nvPr/>
          </p:nvSpPr>
          <p:spPr>
            <a:xfrm>
              <a:off x="7660995" y="2895600"/>
              <a:ext cx="606705"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11 µm</a:t>
              </a:r>
              <a:endParaRPr lang="en-US" sz="1400" dirty="0">
                <a:latin typeface="Arial Narrow" pitchFamily="34" charset="0"/>
              </a:endParaRPr>
            </a:p>
          </p:txBody>
        </p:sp>
        <p:sp>
          <p:nvSpPr>
            <p:cNvPr id="45" name="TextBox 44"/>
            <p:cNvSpPr txBox="1"/>
            <p:nvPr/>
          </p:nvSpPr>
          <p:spPr>
            <a:xfrm>
              <a:off x="7315200" y="35814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20 µm</a:t>
              </a:r>
              <a:endParaRPr lang="en-US" sz="1400" dirty="0">
                <a:latin typeface="Arial Narrow" pitchFamily="34" charset="0"/>
              </a:endParaRPr>
            </a:p>
          </p:txBody>
        </p:sp>
        <p:sp>
          <p:nvSpPr>
            <p:cNvPr id="46" name="TextBox 45"/>
            <p:cNvSpPr txBox="1"/>
            <p:nvPr/>
          </p:nvSpPr>
          <p:spPr>
            <a:xfrm>
              <a:off x="7162800" y="20574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30 µm</a:t>
              </a:r>
              <a:endParaRPr lang="en-US" sz="1400" dirty="0">
                <a:latin typeface="Arial Narrow" pitchFamily="34" charset="0"/>
              </a:endParaRPr>
            </a:p>
          </p:txBody>
        </p:sp>
        <p:sp>
          <p:nvSpPr>
            <p:cNvPr id="47" name="TextBox 46"/>
            <p:cNvSpPr txBox="1"/>
            <p:nvPr/>
          </p:nvSpPr>
          <p:spPr>
            <a:xfrm>
              <a:off x="7086600" y="1714500"/>
              <a:ext cx="740908"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81.5 µm</a:t>
              </a:r>
              <a:endParaRPr lang="en-US" sz="1400" dirty="0">
                <a:latin typeface="Arial Narrow" pitchFamily="34" charset="0"/>
              </a:endParaRPr>
            </a:p>
          </p:txBody>
        </p:sp>
        <p:sp>
          <p:nvSpPr>
            <p:cNvPr id="48" name="TextBox 47"/>
            <p:cNvSpPr txBox="1"/>
            <p:nvPr/>
          </p:nvSpPr>
          <p:spPr>
            <a:xfrm rot="16200000">
              <a:off x="6527135" y="3226465"/>
              <a:ext cx="740908"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54.5 µm</a:t>
              </a:r>
              <a:endParaRPr lang="en-US" sz="1400" dirty="0">
                <a:latin typeface="Arial Narrow" pitchFamily="34" charset="0"/>
              </a:endParaRPr>
            </a:p>
          </p:txBody>
        </p:sp>
        <p:sp>
          <p:nvSpPr>
            <p:cNvPr id="49" name="TextBox 48"/>
            <p:cNvSpPr txBox="1"/>
            <p:nvPr/>
          </p:nvSpPr>
          <p:spPr>
            <a:xfrm>
              <a:off x="6172200" y="9906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73 µm</a:t>
              </a:r>
              <a:endParaRPr lang="en-US" sz="1400" dirty="0">
                <a:latin typeface="Arial Narrow" pitchFamily="34" charset="0"/>
              </a:endParaRPr>
            </a:p>
          </p:txBody>
        </p:sp>
        <p:sp>
          <p:nvSpPr>
            <p:cNvPr id="50" name="TextBox 49"/>
            <p:cNvSpPr txBox="1"/>
            <p:nvPr/>
          </p:nvSpPr>
          <p:spPr>
            <a:xfrm>
              <a:off x="6553200" y="39624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47 µm</a:t>
              </a:r>
              <a:endParaRPr lang="en-US" sz="1400" dirty="0">
                <a:latin typeface="Arial Narrow" pitchFamily="34" charset="0"/>
              </a:endParaRPr>
            </a:p>
          </p:txBody>
        </p:sp>
        <p:sp>
          <p:nvSpPr>
            <p:cNvPr id="51" name="TextBox 50"/>
            <p:cNvSpPr txBox="1"/>
            <p:nvPr/>
          </p:nvSpPr>
          <p:spPr>
            <a:xfrm>
              <a:off x="6134100" y="16764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48 µm</a:t>
              </a:r>
              <a:endParaRPr lang="en-US" sz="1400" dirty="0">
                <a:latin typeface="Arial Narrow" pitchFamily="34" charset="0"/>
              </a:endParaRPr>
            </a:p>
          </p:txBody>
        </p:sp>
        <p:sp>
          <p:nvSpPr>
            <p:cNvPr id="52" name="TextBox 51"/>
            <p:cNvSpPr txBox="1"/>
            <p:nvPr/>
          </p:nvSpPr>
          <p:spPr>
            <a:xfrm>
              <a:off x="6096000" y="28956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29 µm</a:t>
              </a:r>
              <a:endParaRPr lang="en-US" sz="1400" dirty="0">
                <a:latin typeface="Arial Narrow" pitchFamily="34" charset="0"/>
              </a:endParaRPr>
            </a:p>
          </p:txBody>
        </p:sp>
        <p:sp>
          <p:nvSpPr>
            <p:cNvPr id="53" name="TextBox 52"/>
            <p:cNvSpPr txBox="1"/>
            <p:nvPr/>
          </p:nvSpPr>
          <p:spPr>
            <a:xfrm>
              <a:off x="5791200" y="35433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30 µm</a:t>
              </a:r>
              <a:endParaRPr lang="en-US" sz="1400" dirty="0">
                <a:latin typeface="Arial Narrow" pitchFamily="34" charset="0"/>
              </a:endParaRPr>
            </a:p>
          </p:txBody>
        </p:sp>
        <p:sp>
          <p:nvSpPr>
            <p:cNvPr id="54" name="TextBox 53"/>
            <p:cNvSpPr txBox="1"/>
            <p:nvPr/>
          </p:nvSpPr>
          <p:spPr>
            <a:xfrm>
              <a:off x="5334000" y="16764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30 µm</a:t>
              </a:r>
              <a:endParaRPr lang="en-US" sz="1400" dirty="0">
                <a:latin typeface="Arial Narrow" pitchFamily="34" charset="0"/>
              </a:endParaRPr>
            </a:p>
          </p:txBody>
        </p:sp>
      </p:grpSp>
      <p:sp>
        <p:nvSpPr>
          <p:cNvPr id="2" name="Title 1"/>
          <p:cNvSpPr>
            <a:spLocks noGrp="1"/>
          </p:cNvSpPr>
          <p:nvPr>
            <p:ph type="title"/>
          </p:nvPr>
        </p:nvSpPr>
        <p:spPr/>
        <p:txBody>
          <a:bodyPr/>
          <a:lstStyle/>
          <a:p>
            <a:r>
              <a:rPr lang="en-US" dirty="0" smtClean="0"/>
              <a:t>Section of Input Match</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17</a:t>
            </a:fld>
            <a:endParaRPr lang="en-US"/>
          </a:p>
        </p:txBody>
      </p:sp>
      <p:pic>
        <p:nvPicPr>
          <p:cNvPr id="19458" name="Picture 2" descr="C:\Users\Anurag\UES Pictrues\Screenshot Studio capture #242.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28700" y="1485900"/>
            <a:ext cx="4543425" cy="4733925"/>
          </a:xfrm>
          <a:prstGeom prst="rect">
            <a:avLst/>
          </a:prstGeom>
          <a:noFill/>
        </p:spPr>
      </p:pic>
      <p:sp>
        <p:nvSpPr>
          <p:cNvPr id="35" name="TextBox 34"/>
          <p:cNvSpPr txBox="1"/>
          <p:nvPr/>
        </p:nvSpPr>
        <p:spPr>
          <a:xfrm>
            <a:off x="6057900" y="4648200"/>
            <a:ext cx="1903085" cy="307777"/>
          </a:xfrm>
          <a:prstGeom prst="rect">
            <a:avLst/>
          </a:prstGeom>
          <a:noFill/>
        </p:spPr>
        <p:txBody>
          <a:bodyPr wrap="none" rtlCol="0">
            <a:spAutoFit/>
          </a:bodyPr>
          <a:lstStyle/>
          <a:p>
            <a:r>
              <a:rPr lang="en-US" sz="1400" b="1" dirty="0" smtClean="0">
                <a:solidFill>
                  <a:srgbClr val="00B0F0"/>
                </a:solidFill>
                <a:latin typeface="+mj-lt"/>
              </a:rPr>
              <a:t>Trace Width= 5µm</a:t>
            </a:r>
            <a:endParaRPr lang="en-US" sz="1400" b="1" dirty="0">
              <a:solidFill>
                <a:srgbClr val="00B0F0"/>
              </a:solidFill>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C:\Users\Anurag\UES Pictrues\Screenshot Studio capture #245.png"/>
          <p:cNvPicPr>
            <a:picLocks noChangeAspect="1" noChangeArrowheads="1"/>
          </p:cNvPicPr>
          <p:nvPr/>
        </p:nvPicPr>
        <p:blipFill>
          <a:blip r:embed="rId2"/>
          <a:srcRect/>
          <a:stretch>
            <a:fillRect/>
          </a:stretch>
        </p:blipFill>
        <p:spPr bwMode="auto">
          <a:xfrm>
            <a:off x="381000" y="1019175"/>
            <a:ext cx="3076576" cy="3248025"/>
          </a:xfrm>
          <a:prstGeom prst="rect">
            <a:avLst/>
          </a:prstGeom>
          <a:noFill/>
        </p:spPr>
      </p:pic>
      <p:sp>
        <p:nvSpPr>
          <p:cNvPr id="2" name="Title 1"/>
          <p:cNvSpPr>
            <a:spLocks noGrp="1"/>
          </p:cNvSpPr>
          <p:nvPr>
            <p:ph type="title"/>
          </p:nvPr>
        </p:nvSpPr>
        <p:spPr/>
        <p:txBody>
          <a:bodyPr/>
          <a:lstStyle/>
          <a:p>
            <a:r>
              <a:rPr lang="en-US" dirty="0" smtClean="0"/>
              <a:t>LNA Performance </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18</a:t>
            </a:fld>
            <a:endParaRPr lang="en-US"/>
          </a:p>
        </p:txBody>
      </p:sp>
      <p:pic>
        <p:nvPicPr>
          <p:cNvPr id="18435" name="Picture 3" descr="C:\Users\Anurag\UES Pictrues\Screenshot Studio capture #244.png"/>
          <p:cNvPicPr>
            <a:picLocks noChangeAspect="1" noChangeArrowheads="1"/>
          </p:cNvPicPr>
          <p:nvPr/>
        </p:nvPicPr>
        <p:blipFill>
          <a:blip r:embed="rId3"/>
          <a:srcRect/>
          <a:stretch>
            <a:fillRect/>
          </a:stretch>
        </p:blipFill>
        <p:spPr bwMode="auto">
          <a:xfrm>
            <a:off x="6286500" y="3267075"/>
            <a:ext cx="3276600" cy="2867025"/>
          </a:xfrm>
          <a:prstGeom prst="rect">
            <a:avLst/>
          </a:prstGeom>
          <a:noFill/>
        </p:spPr>
      </p:pic>
      <p:pic>
        <p:nvPicPr>
          <p:cNvPr id="18434" name="Picture 2" descr="C:\Users\Anurag\UES Pictrues\Screenshot Studio capture #243.pn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76600" y="1143000"/>
            <a:ext cx="3429000" cy="2857500"/>
          </a:xfrm>
          <a:prstGeom prst="rect">
            <a:avLst/>
          </a:prstGeom>
          <a:noFill/>
        </p:spPr>
      </p:pic>
      <p:sp>
        <p:nvSpPr>
          <p:cNvPr id="8" name="TextBox 7"/>
          <p:cNvSpPr txBox="1"/>
          <p:nvPr/>
        </p:nvSpPr>
        <p:spPr>
          <a:xfrm>
            <a:off x="304800" y="759023"/>
            <a:ext cx="3514104" cy="307777"/>
          </a:xfrm>
          <a:prstGeom prst="rect">
            <a:avLst/>
          </a:prstGeom>
          <a:noFill/>
        </p:spPr>
        <p:txBody>
          <a:bodyPr wrap="none" rtlCol="0">
            <a:spAutoFit/>
          </a:bodyPr>
          <a:lstStyle/>
          <a:p>
            <a:r>
              <a:rPr lang="en-US" sz="1400" b="1" dirty="0" smtClean="0">
                <a:solidFill>
                  <a:srgbClr val="00B0F0"/>
                </a:solidFill>
                <a:latin typeface="+mj-lt"/>
              </a:rPr>
              <a:t>In-band and out-band Stability</a:t>
            </a:r>
            <a:endParaRPr lang="en-US" sz="1400" b="1" dirty="0">
              <a:solidFill>
                <a:srgbClr val="00B0F0"/>
              </a:solidFill>
              <a:latin typeface="+mj-lt"/>
            </a:endParaRPr>
          </a:p>
        </p:txBody>
      </p:sp>
      <p:sp>
        <p:nvSpPr>
          <p:cNvPr id="9" name="TextBox 8"/>
          <p:cNvSpPr txBox="1"/>
          <p:nvPr/>
        </p:nvSpPr>
        <p:spPr>
          <a:xfrm>
            <a:off x="3848100" y="914400"/>
            <a:ext cx="2654894" cy="307777"/>
          </a:xfrm>
          <a:prstGeom prst="rect">
            <a:avLst/>
          </a:prstGeom>
          <a:noFill/>
        </p:spPr>
        <p:txBody>
          <a:bodyPr wrap="none" rtlCol="0">
            <a:spAutoFit/>
          </a:bodyPr>
          <a:lstStyle/>
          <a:p>
            <a:r>
              <a:rPr lang="en-US" sz="1400" b="1" dirty="0" smtClean="0">
                <a:solidFill>
                  <a:srgbClr val="00B0F0"/>
                </a:solidFill>
                <a:latin typeface="+mj-lt"/>
              </a:rPr>
              <a:t>Input / Output Matching</a:t>
            </a:r>
            <a:endParaRPr lang="en-US" sz="1400" b="1" dirty="0">
              <a:solidFill>
                <a:srgbClr val="00B0F0"/>
              </a:solidFill>
              <a:latin typeface="+mj-lt"/>
            </a:endParaRPr>
          </a:p>
        </p:txBody>
      </p:sp>
      <p:sp>
        <p:nvSpPr>
          <p:cNvPr id="10" name="TextBox 9"/>
          <p:cNvSpPr txBox="1"/>
          <p:nvPr/>
        </p:nvSpPr>
        <p:spPr>
          <a:xfrm>
            <a:off x="7048500" y="2968823"/>
            <a:ext cx="1473480" cy="307777"/>
          </a:xfrm>
          <a:prstGeom prst="rect">
            <a:avLst/>
          </a:prstGeom>
          <a:noFill/>
        </p:spPr>
        <p:txBody>
          <a:bodyPr wrap="none" rtlCol="0">
            <a:spAutoFit/>
          </a:bodyPr>
          <a:lstStyle/>
          <a:p>
            <a:r>
              <a:rPr lang="en-US" sz="1400" b="1" dirty="0" smtClean="0">
                <a:solidFill>
                  <a:srgbClr val="00B0F0"/>
                </a:solidFill>
                <a:latin typeface="+mj-lt"/>
              </a:rPr>
              <a:t>Noise Figure</a:t>
            </a:r>
            <a:endParaRPr lang="en-US" sz="1400" b="1" dirty="0">
              <a:solidFill>
                <a:srgbClr val="00B0F0"/>
              </a:solidFill>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Anurag\UES Pictrues\Screenshot Studio capture #247.png"/>
          <p:cNvPicPr>
            <a:picLocks noChangeAspect="1" noChangeArrowheads="1"/>
          </p:cNvPicPr>
          <p:nvPr/>
        </p:nvPicPr>
        <p:blipFill>
          <a:blip r:embed="rId2">
            <a:clrChange>
              <a:clrFrom>
                <a:srgbClr val="808080"/>
              </a:clrFrom>
              <a:clrTo>
                <a:srgbClr val="808080">
                  <a:alpha val="0"/>
                </a:srgbClr>
              </a:clrTo>
            </a:clrChange>
          </a:blip>
          <a:srcRect/>
          <a:stretch>
            <a:fillRect/>
          </a:stretch>
        </p:blipFill>
        <p:spPr bwMode="auto">
          <a:xfrm>
            <a:off x="7658100" y="2857500"/>
            <a:ext cx="1990725" cy="3248025"/>
          </a:xfrm>
          <a:prstGeom prst="rect">
            <a:avLst/>
          </a:prstGeom>
          <a:noFill/>
        </p:spPr>
      </p:pic>
      <p:sp>
        <p:nvSpPr>
          <p:cNvPr id="2" name="Title 1"/>
          <p:cNvSpPr>
            <a:spLocks noGrp="1"/>
          </p:cNvSpPr>
          <p:nvPr>
            <p:ph type="title"/>
          </p:nvPr>
        </p:nvSpPr>
        <p:spPr/>
        <p:txBody>
          <a:bodyPr/>
          <a:lstStyle/>
          <a:p>
            <a:r>
              <a:rPr lang="en-US" dirty="0" smtClean="0"/>
              <a:t>LNA with EM Sim. Output Match</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19</a:t>
            </a:fld>
            <a:endParaRPr lang="en-US"/>
          </a:p>
        </p:txBody>
      </p:sp>
      <p:pic>
        <p:nvPicPr>
          <p:cNvPr id="18434" name="Picture 2" descr="C:\Users\Anurag\UES Pictrues\Screenshot Studio capture #246.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914400"/>
            <a:ext cx="8029576" cy="4276725"/>
          </a:xfrm>
          <a:prstGeom prst="rect">
            <a:avLst/>
          </a:prstGeom>
          <a:noFill/>
        </p:spPr>
      </p:pic>
      <p:cxnSp>
        <p:nvCxnSpPr>
          <p:cNvPr id="8" name="Straight Arrow Connector 7"/>
          <p:cNvCxnSpPr/>
          <p:nvPr/>
        </p:nvCxnSpPr>
        <p:spPr>
          <a:xfrm>
            <a:off x="6324600" y="3619500"/>
            <a:ext cx="1638300" cy="5334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1" y="5181600"/>
            <a:ext cx="6934199" cy="738664"/>
          </a:xfrm>
          <a:prstGeom prst="rect">
            <a:avLst/>
          </a:prstGeom>
          <a:noFill/>
        </p:spPr>
        <p:txBody>
          <a:bodyPr wrap="square" rtlCol="0">
            <a:spAutoFit/>
          </a:bodyPr>
          <a:lstStyle/>
          <a:p>
            <a:pPr algn="just"/>
            <a:r>
              <a:rPr lang="en-US" sz="1400" b="1" dirty="0" smtClean="0">
                <a:solidFill>
                  <a:srgbClr val="00B0F0"/>
                </a:solidFill>
                <a:latin typeface="+mj-lt"/>
              </a:rPr>
              <a:t>As you can see in the design we have replaced all passive components except resistances by EM Simulated Sections. Through some mindful layout their interactions can be minimized</a:t>
            </a:r>
            <a:endParaRPr lang="en-US" sz="1400" b="1" dirty="0">
              <a:solidFill>
                <a:srgbClr val="00B0F0"/>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Anurag\UES Pictrues\Screenshot Studio capture #249.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14800" y="1066800"/>
            <a:ext cx="3771900" cy="3990975"/>
          </a:xfrm>
          <a:prstGeom prst="rect">
            <a:avLst/>
          </a:prstGeom>
          <a:noFill/>
        </p:spPr>
      </p:pic>
      <p:sp>
        <p:nvSpPr>
          <p:cNvPr id="2" name="Title 1"/>
          <p:cNvSpPr>
            <a:spLocks noGrp="1"/>
          </p:cNvSpPr>
          <p:nvPr>
            <p:ph type="title"/>
          </p:nvPr>
        </p:nvSpPr>
        <p:spPr/>
        <p:txBody>
          <a:bodyPr/>
          <a:lstStyle/>
          <a:p>
            <a:r>
              <a:rPr lang="en-US" dirty="0" smtClean="0"/>
              <a:t>Tutorial 6</a:t>
            </a:r>
            <a:endParaRPr lang="en-US" dirty="0"/>
          </a:p>
        </p:txBody>
      </p:sp>
      <p:sp>
        <p:nvSpPr>
          <p:cNvPr id="3" name="Footer Placeholder 2"/>
          <p:cNvSpPr>
            <a:spLocks noGrp="1"/>
          </p:cNvSpPr>
          <p:nvPr>
            <p:ph type="ftr" sz="quarter" idx="11"/>
          </p:nvPr>
        </p:nvSpPr>
        <p:spPr/>
        <p:txBody>
          <a:bodyPr/>
          <a:lstStyle/>
          <a:p>
            <a:r>
              <a:rPr lang="en-US" dirty="0" smtClean="0"/>
              <a:t>NatTel Microsystems Pvt. Ltd.</a:t>
            </a:r>
            <a:endParaRPr lang="en-US" dirty="0"/>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a:t>
            </a:fld>
            <a:endParaRPr lang="en-US"/>
          </a:p>
        </p:txBody>
      </p:sp>
      <p:sp>
        <p:nvSpPr>
          <p:cNvPr id="132" name="TextBox 131"/>
          <p:cNvSpPr txBox="1"/>
          <p:nvPr/>
        </p:nvSpPr>
        <p:spPr>
          <a:xfrm>
            <a:off x="4038600" y="5219700"/>
            <a:ext cx="1415772" cy="707886"/>
          </a:xfrm>
          <a:prstGeom prst="rect">
            <a:avLst/>
          </a:prstGeom>
          <a:noFill/>
        </p:spPr>
        <p:txBody>
          <a:bodyPr wrap="none" rtlCol="0">
            <a:spAutoFit/>
          </a:bodyPr>
          <a:lstStyle/>
          <a:p>
            <a:r>
              <a:rPr lang="en-US" sz="4000" b="1" dirty="0" smtClean="0">
                <a:solidFill>
                  <a:srgbClr val="33CCFF"/>
                </a:solidFill>
                <a:latin typeface="+mn-lt"/>
              </a:rPr>
              <a:t>Day2</a:t>
            </a:r>
            <a:endParaRPr lang="en-US" sz="4000" b="1" dirty="0">
              <a:solidFill>
                <a:srgbClr val="33CCFF"/>
              </a:solidFill>
              <a:latin typeface="+mn-lt"/>
            </a:endParaRPr>
          </a:p>
        </p:txBody>
      </p:sp>
      <p:sp>
        <p:nvSpPr>
          <p:cNvPr id="133" name="Rounded Rectangle 132"/>
          <p:cNvSpPr/>
          <p:nvPr/>
        </p:nvSpPr>
        <p:spPr>
          <a:xfrm>
            <a:off x="1181100" y="1066800"/>
            <a:ext cx="7543800" cy="4191000"/>
          </a:xfrm>
          <a:prstGeom prst="roundRect">
            <a:avLst>
              <a:gd name="adj" fmla="val 5985"/>
            </a:avLst>
          </a:prstGeom>
          <a:noFill/>
          <a:ln w="1587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nurag\UES Pictrues\Screenshot Studio capture #248.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19300" y="2019300"/>
            <a:ext cx="3390900" cy="322974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of Output Match</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20</a:t>
            </a:fld>
            <a:endParaRPr lang="en-US"/>
          </a:p>
        </p:txBody>
      </p:sp>
      <p:sp>
        <p:nvSpPr>
          <p:cNvPr id="5" name="TextBox 4"/>
          <p:cNvSpPr txBox="1"/>
          <p:nvPr/>
        </p:nvSpPr>
        <p:spPr>
          <a:xfrm>
            <a:off x="6438900" y="4343400"/>
            <a:ext cx="1903085" cy="307777"/>
          </a:xfrm>
          <a:prstGeom prst="rect">
            <a:avLst/>
          </a:prstGeom>
          <a:noFill/>
        </p:spPr>
        <p:txBody>
          <a:bodyPr wrap="none" rtlCol="0">
            <a:spAutoFit/>
          </a:bodyPr>
          <a:lstStyle/>
          <a:p>
            <a:r>
              <a:rPr lang="en-US" sz="1400" b="1" dirty="0" smtClean="0">
                <a:solidFill>
                  <a:srgbClr val="00B0F0"/>
                </a:solidFill>
                <a:latin typeface="+mj-lt"/>
              </a:rPr>
              <a:t>Trace Width= 5µm</a:t>
            </a:r>
            <a:endParaRPr lang="en-US" sz="1400" b="1" dirty="0">
              <a:solidFill>
                <a:srgbClr val="00B0F0"/>
              </a:solidFill>
              <a:latin typeface="+mj-lt"/>
            </a:endParaRPr>
          </a:p>
        </p:txBody>
      </p:sp>
      <p:pic>
        <p:nvPicPr>
          <p:cNvPr id="19458" name="Picture 2" descr="C:\Users\Anurag\UES Pictrues\Screenshot Studio capture #248.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6700" y="1104900"/>
            <a:ext cx="4810125" cy="4581525"/>
          </a:xfrm>
          <a:prstGeom prst="rect">
            <a:avLst/>
          </a:prstGeom>
          <a:noFill/>
        </p:spPr>
      </p:pic>
      <p:pic>
        <p:nvPicPr>
          <p:cNvPr id="7" name="Picture 3" descr="C:\Users\Anurag\UES Pictrues\Screenshot Studio capture #247.png"/>
          <p:cNvPicPr>
            <a:picLocks noChangeAspect="1" noChangeArrowheads="1"/>
          </p:cNvPicPr>
          <p:nvPr/>
        </p:nvPicPr>
        <p:blipFill>
          <a:blip r:embed="rId3">
            <a:clrChange>
              <a:clrFrom>
                <a:srgbClr val="808080"/>
              </a:clrFrom>
              <a:clrTo>
                <a:srgbClr val="808080">
                  <a:alpha val="0"/>
                </a:srgbClr>
              </a:clrTo>
            </a:clrChange>
          </a:blip>
          <a:srcRect/>
          <a:stretch>
            <a:fillRect/>
          </a:stretch>
        </p:blipFill>
        <p:spPr bwMode="auto">
          <a:xfrm>
            <a:off x="6400800" y="990600"/>
            <a:ext cx="1990725" cy="3248025"/>
          </a:xfrm>
          <a:prstGeom prst="rect">
            <a:avLst/>
          </a:prstGeom>
          <a:noFill/>
        </p:spPr>
      </p:pic>
      <p:cxnSp>
        <p:nvCxnSpPr>
          <p:cNvPr id="9" name="Straight Arrow Connector 8"/>
          <p:cNvCxnSpPr/>
          <p:nvPr/>
        </p:nvCxnSpPr>
        <p:spPr>
          <a:xfrm rot="5400000">
            <a:off x="7124700" y="2667000"/>
            <a:ext cx="457994" cy="794"/>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086997" y="1371203"/>
            <a:ext cx="533400" cy="794"/>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868047" y="2037953"/>
            <a:ext cx="723900" cy="794"/>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200900" y="2286000"/>
            <a:ext cx="9144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91400" y="25146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45 µm</a:t>
            </a:r>
            <a:endParaRPr lang="en-US" sz="1400" dirty="0">
              <a:latin typeface="Arial Narrow" pitchFamily="34" charset="0"/>
            </a:endParaRPr>
          </a:p>
        </p:txBody>
      </p:sp>
      <p:sp>
        <p:nvSpPr>
          <p:cNvPr id="23" name="TextBox 22"/>
          <p:cNvSpPr txBox="1"/>
          <p:nvPr/>
        </p:nvSpPr>
        <p:spPr>
          <a:xfrm>
            <a:off x="7353300" y="1943100"/>
            <a:ext cx="617477" cy="307777"/>
          </a:xfrm>
          <a:prstGeom prst="rect">
            <a:avLst/>
          </a:prstGeom>
          <a:solidFill>
            <a:schemeClr val="bg1"/>
          </a:solidFill>
          <a:ln>
            <a:solidFill>
              <a:schemeClr val="tx1"/>
            </a:solidFill>
          </a:ln>
        </p:spPr>
        <p:txBody>
          <a:bodyPr wrap="square" rtlCol="0">
            <a:spAutoFit/>
          </a:bodyPr>
          <a:lstStyle/>
          <a:p>
            <a:r>
              <a:rPr lang="en-US" sz="1400" dirty="0" smtClean="0">
                <a:latin typeface="Arial Narrow" pitchFamily="34" charset="0"/>
              </a:rPr>
              <a:t>75 µm</a:t>
            </a:r>
            <a:endParaRPr lang="en-US" sz="1400" dirty="0">
              <a:latin typeface="Arial Narrow" pitchFamily="34" charset="0"/>
            </a:endParaRPr>
          </a:p>
        </p:txBody>
      </p:sp>
      <p:sp>
        <p:nvSpPr>
          <p:cNvPr id="24" name="TextBox 23"/>
          <p:cNvSpPr txBox="1"/>
          <p:nvPr/>
        </p:nvSpPr>
        <p:spPr>
          <a:xfrm>
            <a:off x="8267700" y="1940123"/>
            <a:ext cx="617477" cy="307777"/>
          </a:xfrm>
          <a:prstGeom prst="rect">
            <a:avLst/>
          </a:prstGeom>
          <a:solidFill>
            <a:schemeClr val="bg1"/>
          </a:solidFill>
          <a:ln>
            <a:solidFill>
              <a:schemeClr val="tx1"/>
            </a:solidFill>
          </a:ln>
        </p:spPr>
        <p:txBody>
          <a:bodyPr wrap="square" rtlCol="0">
            <a:spAutoFit/>
          </a:bodyPr>
          <a:lstStyle/>
          <a:p>
            <a:r>
              <a:rPr lang="en-US" sz="1400" dirty="0" smtClean="0">
                <a:latin typeface="Arial Narrow" pitchFamily="34" charset="0"/>
              </a:rPr>
              <a:t>63 µm</a:t>
            </a:r>
            <a:endParaRPr lang="en-US" sz="1400" dirty="0">
              <a:latin typeface="Arial Narrow" pitchFamily="34" charset="0"/>
            </a:endParaRPr>
          </a:p>
        </p:txBody>
      </p:sp>
      <p:sp>
        <p:nvSpPr>
          <p:cNvPr id="25" name="TextBox 24"/>
          <p:cNvSpPr txBox="1"/>
          <p:nvPr/>
        </p:nvSpPr>
        <p:spPr>
          <a:xfrm>
            <a:off x="7391400" y="1219200"/>
            <a:ext cx="617477"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48 µm</a:t>
            </a:r>
            <a:endParaRPr lang="en-US" sz="1400" dirty="0">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C:\Users\Anurag\UES Pictrues\Screenshot Studio capture #251.png"/>
          <p:cNvPicPr>
            <a:picLocks noChangeAspect="1" noChangeArrowheads="1"/>
          </p:cNvPicPr>
          <p:nvPr/>
        </p:nvPicPr>
        <p:blipFill>
          <a:blip r:embed="rId2"/>
          <a:srcRect/>
          <a:stretch>
            <a:fillRect/>
          </a:stretch>
        </p:blipFill>
        <p:spPr bwMode="auto">
          <a:xfrm>
            <a:off x="6477000" y="3429000"/>
            <a:ext cx="3181350" cy="2695575"/>
          </a:xfrm>
          <a:prstGeom prst="rect">
            <a:avLst/>
          </a:prstGeom>
          <a:noFill/>
        </p:spPr>
      </p:pic>
      <p:pic>
        <p:nvPicPr>
          <p:cNvPr id="20483" name="Picture 3" descr="C:\Users\Anurag\UES Pictrues\Screenshot Studio capture #250.png"/>
          <p:cNvPicPr>
            <a:picLocks noChangeAspect="1" noChangeArrowheads="1"/>
          </p:cNvPicPr>
          <p:nvPr/>
        </p:nvPicPr>
        <p:blipFill>
          <a:blip r:embed="rId3"/>
          <a:srcRect/>
          <a:stretch>
            <a:fillRect/>
          </a:stretch>
        </p:blipFill>
        <p:spPr bwMode="auto">
          <a:xfrm>
            <a:off x="3848100" y="1066800"/>
            <a:ext cx="3352800" cy="2809875"/>
          </a:xfrm>
          <a:prstGeom prst="rect">
            <a:avLst/>
          </a:prstGeom>
          <a:noFill/>
        </p:spPr>
      </p:pic>
      <p:sp>
        <p:nvSpPr>
          <p:cNvPr id="2" name="Title 1"/>
          <p:cNvSpPr>
            <a:spLocks noGrp="1"/>
          </p:cNvSpPr>
          <p:nvPr>
            <p:ph type="title"/>
          </p:nvPr>
        </p:nvSpPr>
        <p:spPr/>
        <p:txBody>
          <a:bodyPr/>
          <a:lstStyle/>
          <a:p>
            <a:r>
              <a:rPr lang="en-US" dirty="0" smtClean="0"/>
              <a:t>LNA Performance </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21</a:t>
            </a:fld>
            <a:endParaRPr lang="en-US"/>
          </a:p>
        </p:txBody>
      </p:sp>
      <p:sp>
        <p:nvSpPr>
          <p:cNvPr id="8" name="TextBox 7"/>
          <p:cNvSpPr txBox="1"/>
          <p:nvPr/>
        </p:nvSpPr>
        <p:spPr>
          <a:xfrm>
            <a:off x="304800" y="759023"/>
            <a:ext cx="3514104" cy="307777"/>
          </a:xfrm>
          <a:prstGeom prst="rect">
            <a:avLst/>
          </a:prstGeom>
          <a:noFill/>
        </p:spPr>
        <p:txBody>
          <a:bodyPr wrap="none" rtlCol="0">
            <a:spAutoFit/>
          </a:bodyPr>
          <a:lstStyle/>
          <a:p>
            <a:r>
              <a:rPr lang="en-US" sz="1400" b="1" dirty="0" smtClean="0">
                <a:solidFill>
                  <a:srgbClr val="00B0F0"/>
                </a:solidFill>
                <a:latin typeface="+mj-lt"/>
              </a:rPr>
              <a:t>In-band and out-band Stability</a:t>
            </a:r>
            <a:endParaRPr lang="en-US" sz="1400" b="1" dirty="0">
              <a:solidFill>
                <a:srgbClr val="00B0F0"/>
              </a:solidFill>
              <a:latin typeface="+mj-lt"/>
            </a:endParaRPr>
          </a:p>
        </p:txBody>
      </p:sp>
      <p:sp>
        <p:nvSpPr>
          <p:cNvPr id="9" name="TextBox 8"/>
          <p:cNvSpPr txBox="1"/>
          <p:nvPr/>
        </p:nvSpPr>
        <p:spPr>
          <a:xfrm>
            <a:off x="4038600" y="762000"/>
            <a:ext cx="2654894" cy="307777"/>
          </a:xfrm>
          <a:prstGeom prst="rect">
            <a:avLst/>
          </a:prstGeom>
          <a:noFill/>
        </p:spPr>
        <p:txBody>
          <a:bodyPr wrap="none" rtlCol="0">
            <a:spAutoFit/>
          </a:bodyPr>
          <a:lstStyle/>
          <a:p>
            <a:r>
              <a:rPr lang="en-US" sz="1400" b="1" dirty="0" smtClean="0">
                <a:solidFill>
                  <a:srgbClr val="00B0F0"/>
                </a:solidFill>
                <a:latin typeface="+mj-lt"/>
              </a:rPr>
              <a:t>Input / Output Matching</a:t>
            </a:r>
            <a:endParaRPr lang="en-US" sz="1400" b="1" dirty="0">
              <a:solidFill>
                <a:srgbClr val="00B0F0"/>
              </a:solidFill>
              <a:latin typeface="+mj-lt"/>
            </a:endParaRPr>
          </a:p>
        </p:txBody>
      </p:sp>
      <p:sp>
        <p:nvSpPr>
          <p:cNvPr id="10" name="TextBox 9"/>
          <p:cNvSpPr txBox="1"/>
          <p:nvPr/>
        </p:nvSpPr>
        <p:spPr>
          <a:xfrm>
            <a:off x="7277100" y="3124200"/>
            <a:ext cx="1473480" cy="307777"/>
          </a:xfrm>
          <a:prstGeom prst="rect">
            <a:avLst/>
          </a:prstGeom>
          <a:noFill/>
        </p:spPr>
        <p:txBody>
          <a:bodyPr wrap="none" rtlCol="0">
            <a:spAutoFit/>
          </a:bodyPr>
          <a:lstStyle/>
          <a:p>
            <a:r>
              <a:rPr lang="en-US" sz="1400" b="1" dirty="0" smtClean="0">
                <a:solidFill>
                  <a:srgbClr val="00B0F0"/>
                </a:solidFill>
                <a:latin typeface="+mj-lt"/>
              </a:rPr>
              <a:t>Noise Figure</a:t>
            </a:r>
            <a:endParaRPr lang="en-US" sz="1400" b="1" dirty="0">
              <a:solidFill>
                <a:srgbClr val="00B0F0"/>
              </a:solidFill>
              <a:latin typeface="+mj-lt"/>
            </a:endParaRPr>
          </a:p>
        </p:txBody>
      </p:sp>
      <p:pic>
        <p:nvPicPr>
          <p:cNvPr id="20482" name="Picture 2" descr="C:\Users\Anurag\UES Pictrues\Screenshot Studio capture #249.png"/>
          <p:cNvPicPr>
            <a:picLocks noChangeAspect="1" noChangeArrowheads="1"/>
          </p:cNvPicPr>
          <p:nvPr/>
        </p:nvPicPr>
        <p:blipFill>
          <a:blip r:embed="rId4"/>
          <a:srcRect/>
          <a:stretch>
            <a:fillRect/>
          </a:stretch>
        </p:blipFill>
        <p:spPr bwMode="auto">
          <a:xfrm>
            <a:off x="228600" y="1066800"/>
            <a:ext cx="3771900" cy="399097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LNA Layout</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22</a:t>
            </a:fld>
            <a:endParaRPr lang="en-US"/>
          </a:p>
        </p:txBody>
      </p:sp>
      <p:grpSp>
        <p:nvGrpSpPr>
          <p:cNvPr id="36" name="Group 35"/>
          <p:cNvGrpSpPr/>
          <p:nvPr/>
        </p:nvGrpSpPr>
        <p:grpSpPr>
          <a:xfrm>
            <a:off x="1790700" y="790575"/>
            <a:ext cx="6670477" cy="5267325"/>
            <a:chOff x="1790700" y="647700"/>
            <a:chExt cx="6670477" cy="5267325"/>
          </a:xfrm>
        </p:grpSpPr>
        <p:pic>
          <p:nvPicPr>
            <p:cNvPr id="19458" name="Picture 2" descr="C:\Users\Anurag\UES Pictrues\Screenshot Studio capture #252.png"/>
            <p:cNvPicPr>
              <a:picLocks noChangeAspect="1" noChangeArrowheads="1"/>
            </p:cNvPicPr>
            <p:nvPr/>
          </p:nvPicPr>
          <p:blipFill>
            <a:blip r:embed="rId2">
              <a:clrChange>
                <a:clrFrom>
                  <a:srgbClr val="000000"/>
                </a:clrFrom>
                <a:clrTo>
                  <a:srgbClr val="000000">
                    <a:alpha val="0"/>
                  </a:srgbClr>
                </a:clrTo>
              </a:clrChange>
              <a:lum/>
            </a:blip>
            <a:srcRect/>
            <a:stretch>
              <a:fillRect/>
            </a:stretch>
          </p:blipFill>
          <p:spPr bwMode="auto">
            <a:xfrm>
              <a:off x="1790700" y="952500"/>
              <a:ext cx="6153150" cy="4962525"/>
            </a:xfrm>
            <a:prstGeom prst="rect">
              <a:avLst/>
            </a:prstGeom>
            <a:noFill/>
            <a:effectLst>
              <a:outerShdw blurRad="50800" dist="38100" dir="2700000" algn="tl" rotWithShape="0">
                <a:prstClr val="black">
                  <a:alpha val="40000"/>
                </a:prstClr>
              </a:outerShdw>
            </a:effectLst>
          </p:spPr>
        </p:pic>
        <p:sp>
          <p:nvSpPr>
            <p:cNvPr id="7" name="TextBox 6"/>
            <p:cNvSpPr txBox="1"/>
            <p:nvPr/>
          </p:nvSpPr>
          <p:spPr>
            <a:xfrm>
              <a:off x="7467600" y="3048000"/>
              <a:ext cx="506870" cy="307777"/>
            </a:xfrm>
            <a:prstGeom prst="rect">
              <a:avLst/>
            </a:prstGeom>
            <a:noFill/>
          </p:spPr>
          <p:txBody>
            <a:bodyPr wrap="none" rtlCol="0">
              <a:spAutoFit/>
            </a:bodyPr>
            <a:lstStyle/>
            <a:p>
              <a:r>
                <a:rPr lang="en-US" sz="1400" b="1" dirty="0" smtClean="0">
                  <a:solidFill>
                    <a:srgbClr val="00B0F0"/>
                  </a:solidFill>
                  <a:latin typeface="+mj-lt"/>
                </a:rPr>
                <a:t>VDC</a:t>
              </a:r>
              <a:endParaRPr lang="en-US" sz="1400" b="1" dirty="0">
                <a:solidFill>
                  <a:srgbClr val="00B0F0"/>
                </a:solidFill>
                <a:latin typeface="+mj-lt"/>
              </a:endParaRPr>
            </a:p>
          </p:txBody>
        </p:sp>
        <p:sp>
          <p:nvSpPr>
            <p:cNvPr id="8" name="TextBox 7"/>
            <p:cNvSpPr txBox="1"/>
            <p:nvPr/>
          </p:nvSpPr>
          <p:spPr>
            <a:xfrm>
              <a:off x="5638800" y="4991100"/>
              <a:ext cx="614271" cy="307777"/>
            </a:xfrm>
            <a:prstGeom prst="rect">
              <a:avLst/>
            </a:prstGeom>
            <a:noFill/>
          </p:spPr>
          <p:txBody>
            <a:bodyPr wrap="none" rtlCol="0">
              <a:spAutoFit/>
            </a:bodyPr>
            <a:lstStyle/>
            <a:p>
              <a:r>
                <a:rPr lang="en-US" sz="1400" b="1" dirty="0" smtClean="0">
                  <a:solidFill>
                    <a:srgbClr val="00B0F0"/>
                  </a:solidFill>
                  <a:latin typeface="+mj-lt"/>
                </a:rPr>
                <a:t>Pout</a:t>
              </a:r>
              <a:endParaRPr lang="en-US" sz="1400" b="1" dirty="0">
                <a:solidFill>
                  <a:srgbClr val="00B0F0"/>
                </a:solidFill>
                <a:latin typeface="+mj-lt"/>
              </a:endParaRPr>
            </a:p>
          </p:txBody>
        </p:sp>
        <p:sp>
          <p:nvSpPr>
            <p:cNvPr id="9" name="TextBox 8"/>
            <p:cNvSpPr txBox="1"/>
            <p:nvPr/>
          </p:nvSpPr>
          <p:spPr>
            <a:xfrm>
              <a:off x="2286000" y="3502223"/>
              <a:ext cx="506870" cy="307777"/>
            </a:xfrm>
            <a:prstGeom prst="rect">
              <a:avLst/>
            </a:prstGeom>
            <a:noFill/>
          </p:spPr>
          <p:txBody>
            <a:bodyPr wrap="none" rtlCol="0">
              <a:spAutoFit/>
            </a:bodyPr>
            <a:lstStyle/>
            <a:p>
              <a:r>
                <a:rPr lang="en-US" sz="1400" b="1" dirty="0" smtClean="0">
                  <a:solidFill>
                    <a:srgbClr val="00B0F0"/>
                  </a:solidFill>
                  <a:latin typeface="+mj-lt"/>
                </a:rPr>
                <a:t>Pin</a:t>
              </a:r>
              <a:endParaRPr lang="en-US" sz="1400" b="1" dirty="0">
                <a:solidFill>
                  <a:srgbClr val="00B0F0"/>
                </a:solidFill>
                <a:latin typeface="+mj-lt"/>
              </a:endParaRPr>
            </a:p>
          </p:txBody>
        </p:sp>
        <p:sp>
          <p:nvSpPr>
            <p:cNvPr id="10" name="TextBox 9"/>
            <p:cNvSpPr txBox="1"/>
            <p:nvPr/>
          </p:nvSpPr>
          <p:spPr>
            <a:xfrm>
              <a:off x="6324600" y="2590800"/>
              <a:ext cx="506870" cy="307777"/>
            </a:xfrm>
            <a:prstGeom prst="rect">
              <a:avLst/>
            </a:prstGeom>
            <a:noFill/>
          </p:spPr>
          <p:txBody>
            <a:bodyPr wrap="none" rtlCol="0">
              <a:spAutoFit/>
            </a:bodyPr>
            <a:lstStyle/>
            <a:p>
              <a:r>
                <a:rPr lang="en-US" sz="1400" b="1" dirty="0" smtClean="0">
                  <a:solidFill>
                    <a:srgbClr val="00B0F0"/>
                  </a:solidFill>
                  <a:latin typeface="+mj-lt"/>
                </a:rPr>
                <a:t>ESD</a:t>
              </a:r>
              <a:endParaRPr lang="en-US" sz="1400" b="1" dirty="0">
                <a:solidFill>
                  <a:srgbClr val="00B0F0"/>
                </a:solidFill>
                <a:latin typeface="+mj-lt"/>
              </a:endParaRPr>
            </a:p>
          </p:txBody>
        </p:sp>
        <p:sp>
          <p:nvSpPr>
            <p:cNvPr id="11" name="TextBox 10"/>
            <p:cNvSpPr txBox="1"/>
            <p:nvPr/>
          </p:nvSpPr>
          <p:spPr>
            <a:xfrm>
              <a:off x="2552700" y="5334000"/>
              <a:ext cx="721672" cy="307777"/>
            </a:xfrm>
            <a:prstGeom prst="rect">
              <a:avLst/>
            </a:prstGeom>
            <a:noFill/>
          </p:spPr>
          <p:txBody>
            <a:bodyPr wrap="none" rtlCol="0">
              <a:spAutoFit/>
            </a:bodyPr>
            <a:lstStyle/>
            <a:p>
              <a:r>
                <a:rPr lang="en-US" sz="1400" b="1" dirty="0" smtClean="0">
                  <a:solidFill>
                    <a:srgbClr val="00B0F0"/>
                  </a:solidFill>
                  <a:latin typeface="+mj-lt"/>
                </a:rPr>
                <a:t>Work1</a:t>
              </a:r>
              <a:endParaRPr lang="en-US" sz="1400" b="1" dirty="0">
                <a:solidFill>
                  <a:srgbClr val="00B0F0"/>
                </a:solidFill>
                <a:latin typeface="+mj-lt"/>
              </a:endParaRPr>
            </a:p>
          </p:txBody>
        </p:sp>
        <p:sp>
          <p:nvSpPr>
            <p:cNvPr id="12" name="TextBox 11"/>
            <p:cNvSpPr txBox="1"/>
            <p:nvPr/>
          </p:nvSpPr>
          <p:spPr>
            <a:xfrm>
              <a:off x="4457700" y="5562600"/>
              <a:ext cx="721672" cy="307777"/>
            </a:xfrm>
            <a:prstGeom prst="rect">
              <a:avLst/>
            </a:prstGeom>
            <a:noFill/>
          </p:spPr>
          <p:txBody>
            <a:bodyPr wrap="none" rtlCol="0">
              <a:spAutoFit/>
            </a:bodyPr>
            <a:lstStyle/>
            <a:p>
              <a:r>
                <a:rPr lang="en-US" sz="1400" b="1" dirty="0" smtClean="0">
                  <a:solidFill>
                    <a:srgbClr val="00B0F0"/>
                  </a:solidFill>
                  <a:latin typeface="+mj-lt"/>
                </a:rPr>
                <a:t>Work3</a:t>
              </a:r>
              <a:endParaRPr lang="en-US" sz="1400" b="1" dirty="0">
                <a:solidFill>
                  <a:srgbClr val="00B0F0"/>
                </a:solidFill>
                <a:latin typeface="+mj-lt"/>
              </a:endParaRPr>
            </a:p>
          </p:txBody>
        </p:sp>
        <p:cxnSp>
          <p:nvCxnSpPr>
            <p:cNvPr id="14" name="Straight Arrow Connector 13"/>
            <p:cNvCxnSpPr/>
            <p:nvPr/>
          </p:nvCxnSpPr>
          <p:spPr>
            <a:xfrm>
              <a:off x="2286000" y="876300"/>
              <a:ext cx="5143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961753" y="1124347"/>
              <a:ext cx="648494" cy="1588"/>
            </a:xfrm>
            <a:prstGeom prst="line">
              <a:avLst/>
            </a:prstGeom>
            <a:ln w="28575">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7106047" y="1123553"/>
              <a:ext cx="648494" cy="1588"/>
            </a:xfrm>
            <a:prstGeom prst="line">
              <a:avLst/>
            </a:prstGeom>
            <a:ln w="28575">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33900" y="647700"/>
              <a:ext cx="829073" cy="307777"/>
            </a:xfrm>
            <a:prstGeom prst="rect">
              <a:avLst/>
            </a:prstGeom>
            <a:noFill/>
          </p:spPr>
          <p:txBody>
            <a:bodyPr wrap="none" rtlCol="0">
              <a:spAutoFit/>
            </a:bodyPr>
            <a:lstStyle/>
            <a:p>
              <a:r>
                <a:rPr lang="en-US" sz="1400" b="1" dirty="0" smtClean="0">
                  <a:solidFill>
                    <a:srgbClr val="00B0F0"/>
                  </a:solidFill>
                  <a:latin typeface="+mj-lt"/>
                </a:rPr>
                <a:t>940 µm</a:t>
              </a:r>
              <a:endParaRPr lang="en-US" sz="1400" b="1" dirty="0">
                <a:solidFill>
                  <a:srgbClr val="00B0F0"/>
                </a:solidFill>
                <a:latin typeface="+mj-lt"/>
              </a:endParaRPr>
            </a:p>
          </p:txBody>
        </p:sp>
        <p:cxnSp>
          <p:nvCxnSpPr>
            <p:cNvPr id="23" name="Straight Connector 22"/>
            <p:cNvCxnSpPr/>
            <p:nvPr/>
          </p:nvCxnSpPr>
          <p:spPr>
            <a:xfrm flipV="1">
              <a:off x="7467600" y="1447800"/>
              <a:ext cx="914400" cy="794"/>
            </a:xfrm>
            <a:prstGeom prst="line">
              <a:avLst/>
            </a:prstGeom>
            <a:ln w="28575">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429500" y="5410200"/>
              <a:ext cx="914400" cy="794"/>
            </a:xfrm>
            <a:prstGeom prst="line">
              <a:avLst/>
            </a:prstGeom>
            <a:ln w="28575">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268244" y="3409156"/>
              <a:ext cx="39243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5400000">
              <a:off x="7892752" y="3613448"/>
              <a:ext cx="829073" cy="307777"/>
            </a:xfrm>
            <a:prstGeom prst="rect">
              <a:avLst/>
            </a:prstGeom>
            <a:noFill/>
          </p:spPr>
          <p:txBody>
            <a:bodyPr wrap="none" rtlCol="0">
              <a:spAutoFit/>
            </a:bodyPr>
            <a:lstStyle/>
            <a:p>
              <a:r>
                <a:rPr lang="en-US" sz="1400" b="1" dirty="0" smtClean="0">
                  <a:solidFill>
                    <a:srgbClr val="00B0F0"/>
                  </a:solidFill>
                  <a:latin typeface="+mj-lt"/>
                </a:rPr>
                <a:t>720 µm</a:t>
              </a:r>
              <a:endParaRPr lang="en-US" sz="1400" b="1" dirty="0">
                <a:solidFill>
                  <a:srgbClr val="00B0F0"/>
                </a:solidFill>
                <a:latin typeface="+mj-l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Objectives</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3</a:t>
            </a:fld>
            <a:endParaRPr lang="en-US"/>
          </a:p>
        </p:txBody>
      </p:sp>
      <p:sp>
        <p:nvSpPr>
          <p:cNvPr id="5" name="TextBox 4"/>
          <p:cNvSpPr txBox="1"/>
          <p:nvPr/>
        </p:nvSpPr>
        <p:spPr>
          <a:xfrm>
            <a:off x="266700" y="1066800"/>
            <a:ext cx="3191899" cy="307777"/>
          </a:xfrm>
          <a:prstGeom prst="rect">
            <a:avLst/>
          </a:prstGeom>
          <a:noFill/>
        </p:spPr>
        <p:txBody>
          <a:bodyPr wrap="none" rtlCol="0">
            <a:spAutoFit/>
          </a:bodyPr>
          <a:lstStyle/>
          <a:p>
            <a:r>
              <a:rPr lang="en-US" sz="1400" b="1" dirty="0" smtClean="0">
                <a:solidFill>
                  <a:srgbClr val="00B0F0"/>
                </a:solidFill>
                <a:latin typeface="+mj-lt"/>
              </a:rPr>
              <a:t>In this lab exercise we will</a:t>
            </a:r>
            <a:endParaRPr lang="en-US" sz="1400" b="1" dirty="0">
              <a:solidFill>
                <a:srgbClr val="00B0F0"/>
              </a:solidFill>
              <a:latin typeface="+mj-lt"/>
            </a:endParaRPr>
          </a:p>
        </p:txBody>
      </p:sp>
      <p:sp>
        <p:nvSpPr>
          <p:cNvPr id="6" name="TextBox 5"/>
          <p:cNvSpPr txBox="1"/>
          <p:nvPr/>
        </p:nvSpPr>
        <p:spPr>
          <a:xfrm>
            <a:off x="228600" y="1523762"/>
            <a:ext cx="9410700" cy="2893100"/>
          </a:xfrm>
          <a:prstGeom prst="rect">
            <a:avLst/>
          </a:prstGeom>
          <a:noFill/>
        </p:spPr>
        <p:txBody>
          <a:bodyPr wrap="square" rtlCol="0">
            <a:spAutoFit/>
          </a:bodyPr>
          <a:lstStyle/>
          <a:p>
            <a:pPr>
              <a:buFont typeface="Arial" pitchFamily="34" charset="0"/>
              <a:buChar char="•"/>
            </a:pPr>
            <a:r>
              <a:rPr lang="en-US" sz="1400" dirty="0" smtClean="0">
                <a:latin typeface="Arial Narrow" pitchFamily="34" charset="0"/>
              </a:rPr>
              <a:t> Electrical Specifications of Low Noise Amplifier</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Receiver Specifications affected by LNA Characteristics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Sources of Noise in Active Devices &amp; their nature</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Design of LNA in Ka-Band</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Construction of LNA</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LNA Layout &amp; EM Co-simulations</a:t>
            </a:r>
          </a:p>
          <a:p>
            <a:pPr>
              <a:buFont typeface="Arial" pitchFamily="34" charset="0"/>
              <a:buChar char="•"/>
            </a:pPr>
            <a:endParaRPr lang="en-US" sz="1400" dirty="0" smtClean="0">
              <a:latin typeface="Arial Narrow" pitchFamily="34" charset="0"/>
            </a:endParaRPr>
          </a:p>
          <a:p>
            <a:pPr>
              <a:buFont typeface="Arial" pitchFamily="34" charset="0"/>
              <a:buChar char="•"/>
            </a:pPr>
            <a:r>
              <a:rPr lang="en-US" sz="1400" dirty="0" smtClean="0">
                <a:latin typeface="Arial Narrow" pitchFamily="34" charset="0"/>
              </a:rPr>
              <a:t> Linear &amp; Non-Linear Characterization of LNA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Specifications of LNA</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4</a:t>
            </a:fld>
            <a:endParaRPr lang="en-US"/>
          </a:p>
        </p:txBody>
      </p:sp>
      <p:sp>
        <p:nvSpPr>
          <p:cNvPr id="5" name="TextBox 4"/>
          <p:cNvSpPr txBox="1"/>
          <p:nvPr/>
        </p:nvSpPr>
        <p:spPr>
          <a:xfrm>
            <a:off x="419100" y="1066800"/>
            <a:ext cx="614271" cy="307777"/>
          </a:xfrm>
          <a:prstGeom prst="rect">
            <a:avLst/>
          </a:prstGeom>
          <a:noFill/>
        </p:spPr>
        <p:txBody>
          <a:bodyPr wrap="none" rtlCol="0">
            <a:spAutoFit/>
          </a:bodyPr>
          <a:lstStyle/>
          <a:p>
            <a:r>
              <a:rPr lang="en-US" sz="1400" b="1" dirty="0" smtClean="0">
                <a:solidFill>
                  <a:srgbClr val="00B0F0"/>
                </a:solidFill>
                <a:latin typeface="+mj-lt"/>
              </a:rPr>
              <a:t>Gain</a:t>
            </a:r>
            <a:endParaRPr lang="en-US" sz="1400" b="1" dirty="0">
              <a:solidFill>
                <a:srgbClr val="00B0F0"/>
              </a:solidFill>
              <a:latin typeface="+mj-lt"/>
            </a:endParaRPr>
          </a:p>
        </p:txBody>
      </p:sp>
      <p:sp>
        <p:nvSpPr>
          <p:cNvPr id="6" name="TextBox 5"/>
          <p:cNvSpPr txBox="1"/>
          <p:nvPr/>
        </p:nvSpPr>
        <p:spPr>
          <a:xfrm>
            <a:off x="2713002" y="1028700"/>
            <a:ext cx="5059398" cy="307777"/>
          </a:xfrm>
          <a:prstGeom prst="rect">
            <a:avLst/>
          </a:prstGeom>
          <a:noFill/>
        </p:spPr>
        <p:txBody>
          <a:bodyPr wrap="none" rtlCol="0">
            <a:spAutoFit/>
          </a:bodyPr>
          <a:lstStyle/>
          <a:p>
            <a:r>
              <a:rPr lang="en-US" sz="1400" dirty="0" smtClean="0">
                <a:latin typeface="Arial Narrow" pitchFamily="34" charset="0"/>
              </a:rPr>
              <a:t>Ratio of Output Power to Input Power expressed as pure number or in dB. </a:t>
            </a:r>
            <a:endParaRPr lang="en-US" sz="1400" dirty="0">
              <a:latin typeface="Arial Narrow" pitchFamily="34" charset="0"/>
            </a:endParaRPr>
          </a:p>
        </p:txBody>
      </p:sp>
      <p:sp>
        <p:nvSpPr>
          <p:cNvPr id="7" name="TextBox 6"/>
          <p:cNvSpPr txBox="1"/>
          <p:nvPr/>
        </p:nvSpPr>
        <p:spPr>
          <a:xfrm>
            <a:off x="419100" y="1406723"/>
            <a:ext cx="1043876" cy="307777"/>
          </a:xfrm>
          <a:prstGeom prst="rect">
            <a:avLst/>
          </a:prstGeom>
          <a:noFill/>
        </p:spPr>
        <p:txBody>
          <a:bodyPr wrap="none" rtlCol="0">
            <a:spAutoFit/>
          </a:bodyPr>
          <a:lstStyle/>
          <a:p>
            <a:r>
              <a:rPr lang="en-US" sz="1400" b="1" dirty="0" smtClean="0">
                <a:solidFill>
                  <a:srgbClr val="00B0F0"/>
                </a:solidFill>
                <a:latin typeface="+mj-lt"/>
              </a:rPr>
              <a:t>Gain(dB)</a:t>
            </a:r>
            <a:endParaRPr lang="en-US" sz="1400" b="1" dirty="0">
              <a:solidFill>
                <a:srgbClr val="00B0F0"/>
              </a:solidFill>
              <a:latin typeface="+mj-lt"/>
            </a:endParaRPr>
          </a:p>
        </p:txBody>
      </p:sp>
      <p:graphicFrame>
        <p:nvGraphicFramePr>
          <p:cNvPr id="8" name="Object 7"/>
          <p:cNvGraphicFramePr>
            <a:graphicFrameLocks noChangeAspect="1"/>
          </p:cNvGraphicFramePr>
          <p:nvPr/>
        </p:nvGraphicFramePr>
        <p:xfrm>
          <a:off x="2785533" y="1409700"/>
          <a:ext cx="1481667" cy="266700"/>
        </p:xfrm>
        <a:graphic>
          <a:graphicData uri="http://schemas.openxmlformats.org/presentationml/2006/ole">
            <p:oleObj spid="_x0000_s1026" name="Equation" r:id="rId3" imgW="1269720" imgH="228600" progId="Equation.3">
              <p:embed/>
            </p:oleObj>
          </a:graphicData>
        </a:graphic>
      </p:graphicFrame>
      <p:sp>
        <p:nvSpPr>
          <p:cNvPr id="9" name="TextBox 8"/>
          <p:cNvSpPr txBox="1"/>
          <p:nvPr/>
        </p:nvSpPr>
        <p:spPr>
          <a:xfrm>
            <a:off x="419100" y="1749623"/>
            <a:ext cx="1688283" cy="307777"/>
          </a:xfrm>
          <a:prstGeom prst="rect">
            <a:avLst/>
          </a:prstGeom>
          <a:noFill/>
        </p:spPr>
        <p:txBody>
          <a:bodyPr wrap="none" rtlCol="0">
            <a:spAutoFit/>
          </a:bodyPr>
          <a:lstStyle/>
          <a:p>
            <a:r>
              <a:rPr lang="en-US" sz="1400" b="1" dirty="0" smtClean="0">
                <a:solidFill>
                  <a:srgbClr val="00B0F0"/>
                </a:solidFill>
                <a:latin typeface="+mj-lt"/>
              </a:rPr>
              <a:t>Available Gain</a:t>
            </a:r>
            <a:endParaRPr lang="en-US" sz="1400" b="1" dirty="0">
              <a:solidFill>
                <a:srgbClr val="00B0F0"/>
              </a:solidFill>
              <a:latin typeface="+mj-lt"/>
            </a:endParaRPr>
          </a:p>
        </p:txBody>
      </p:sp>
      <p:sp>
        <p:nvSpPr>
          <p:cNvPr id="10" name="TextBox 9"/>
          <p:cNvSpPr txBox="1"/>
          <p:nvPr/>
        </p:nvSpPr>
        <p:spPr>
          <a:xfrm>
            <a:off x="419100" y="2054423"/>
            <a:ext cx="1258678" cy="307777"/>
          </a:xfrm>
          <a:prstGeom prst="rect">
            <a:avLst/>
          </a:prstGeom>
          <a:noFill/>
        </p:spPr>
        <p:txBody>
          <a:bodyPr wrap="none" rtlCol="0">
            <a:spAutoFit/>
          </a:bodyPr>
          <a:lstStyle/>
          <a:p>
            <a:r>
              <a:rPr lang="en-US" sz="1400" b="1" dirty="0" smtClean="0">
                <a:solidFill>
                  <a:srgbClr val="00B0F0"/>
                </a:solidFill>
                <a:latin typeface="+mj-lt"/>
              </a:rPr>
              <a:t>Power Gain</a:t>
            </a:r>
            <a:endParaRPr lang="en-US" sz="1400" b="1" dirty="0">
              <a:solidFill>
                <a:srgbClr val="00B0F0"/>
              </a:solidFill>
              <a:latin typeface="+mj-lt"/>
            </a:endParaRPr>
          </a:p>
        </p:txBody>
      </p:sp>
      <p:sp>
        <p:nvSpPr>
          <p:cNvPr id="11" name="TextBox 10"/>
          <p:cNvSpPr txBox="1"/>
          <p:nvPr/>
        </p:nvSpPr>
        <p:spPr>
          <a:xfrm>
            <a:off x="419100" y="2359223"/>
            <a:ext cx="1795684" cy="307777"/>
          </a:xfrm>
          <a:prstGeom prst="rect">
            <a:avLst/>
          </a:prstGeom>
          <a:noFill/>
        </p:spPr>
        <p:txBody>
          <a:bodyPr wrap="none" rtlCol="0">
            <a:spAutoFit/>
          </a:bodyPr>
          <a:lstStyle/>
          <a:p>
            <a:r>
              <a:rPr lang="en-US" sz="1400" b="1" dirty="0" smtClean="0">
                <a:solidFill>
                  <a:srgbClr val="00B0F0"/>
                </a:solidFill>
                <a:latin typeface="+mj-lt"/>
              </a:rPr>
              <a:t>Transducer Gain</a:t>
            </a:r>
            <a:endParaRPr lang="en-US" sz="1400" b="1" dirty="0">
              <a:solidFill>
                <a:srgbClr val="00B0F0"/>
              </a:solidFill>
              <a:latin typeface="+mj-lt"/>
            </a:endParaRPr>
          </a:p>
        </p:txBody>
      </p:sp>
      <p:sp>
        <p:nvSpPr>
          <p:cNvPr id="12" name="TextBox 11"/>
          <p:cNvSpPr txBox="1"/>
          <p:nvPr/>
        </p:nvSpPr>
        <p:spPr>
          <a:xfrm>
            <a:off x="2705100" y="1714500"/>
            <a:ext cx="5708614" cy="307777"/>
          </a:xfrm>
          <a:prstGeom prst="rect">
            <a:avLst/>
          </a:prstGeom>
          <a:noFill/>
        </p:spPr>
        <p:txBody>
          <a:bodyPr wrap="none" rtlCol="0">
            <a:spAutoFit/>
          </a:bodyPr>
          <a:lstStyle/>
          <a:p>
            <a:r>
              <a:rPr lang="en-US" sz="1400" dirty="0" smtClean="0">
                <a:latin typeface="Arial Narrow" pitchFamily="34" charset="0"/>
              </a:rPr>
              <a:t>In case Input and output mismatch losses are not considered while establishing gain</a:t>
            </a:r>
            <a:endParaRPr lang="en-US" sz="1400" dirty="0">
              <a:latin typeface="Arial Narrow" pitchFamily="34" charset="0"/>
            </a:endParaRPr>
          </a:p>
        </p:txBody>
      </p:sp>
      <p:sp>
        <p:nvSpPr>
          <p:cNvPr id="13" name="TextBox 12"/>
          <p:cNvSpPr txBox="1"/>
          <p:nvPr/>
        </p:nvSpPr>
        <p:spPr>
          <a:xfrm>
            <a:off x="2705100" y="2019300"/>
            <a:ext cx="5128327" cy="307777"/>
          </a:xfrm>
          <a:prstGeom prst="rect">
            <a:avLst/>
          </a:prstGeom>
          <a:noFill/>
        </p:spPr>
        <p:txBody>
          <a:bodyPr wrap="none" rtlCol="0">
            <a:spAutoFit/>
          </a:bodyPr>
          <a:lstStyle/>
          <a:p>
            <a:r>
              <a:rPr lang="en-US" sz="1400" dirty="0" smtClean="0">
                <a:latin typeface="Arial Narrow" pitchFamily="34" charset="0"/>
              </a:rPr>
              <a:t>In case Input and output mismatch losses are considered in gain calculation</a:t>
            </a:r>
            <a:endParaRPr lang="en-US" sz="1400" dirty="0">
              <a:latin typeface="Arial Narrow" pitchFamily="34" charset="0"/>
            </a:endParaRPr>
          </a:p>
        </p:txBody>
      </p:sp>
      <p:sp>
        <p:nvSpPr>
          <p:cNvPr id="14" name="TextBox 13"/>
          <p:cNvSpPr txBox="1"/>
          <p:nvPr/>
        </p:nvSpPr>
        <p:spPr>
          <a:xfrm>
            <a:off x="2705100" y="2324100"/>
            <a:ext cx="4700326" cy="307777"/>
          </a:xfrm>
          <a:prstGeom prst="rect">
            <a:avLst/>
          </a:prstGeom>
          <a:noFill/>
        </p:spPr>
        <p:txBody>
          <a:bodyPr wrap="none" rtlCol="0">
            <a:spAutoFit/>
          </a:bodyPr>
          <a:lstStyle/>
          <a:p>
            <a:r>
              <a:rPr lang="en-US" sz="1400" dirty="0" smtClean="0">
                <a:latin typeface="Arial Narrow" pitchFamily="34" charset="0"/>
              </a:rPr>
              <a:t>In case only Input mismatch losses are considered in gain calculation</a:t>
            </a:r>
            <a:endParaRPr lang="en-US" sz="1400" dirty="0">
              <a:latin typeface="Arial Narrow" pitchFamily="34" charset="0"/>
            </a:endParaRPr>
          </a:p>
        </p:txBody>
      </p:sp>
      <p:sp>
        <p:nvSpPr>
          <p:cNvPr id="15" name="TextBox 14"/>
          <p:cNvSpPr txBox="1"/>
          <p:nvPr/>
        </p:nvSpPr>
        <p:spPr>
          <a:xfrm>
            <a:off x="438418" y="2664023"/>
            <a:ext cx="1580882" cy="307777"/>
          </a:xfrm>
          <a:prstGeom prst="rect">
            <a:avLst/>
          </a:prstGeom>
          <a:noFill/>
        </p:spPr>
        <p:txBody>
          <a:bodyPr wrap="none" rtlCol="0">
            <a:spAutoFit/>
          </a:bodyPr>
          <a:lstStyle/>
          <a:p>
            <a:r>
              <a:rPr lang="en-US" sz="1400" b="1" dirty="0" smtClean="0">
                <a:solidFill>
                  <a:srgbClr val="00B0F0"/>
                </a:solidFill>
                <a:latin typeface="+mj-lt"/>
              </a:rPr>
              <a:t>Return Losses</a:t>
            </a:r>
            <a:endParaRPr lang="en-US" sz="1400" b="1" dirty="0">
              <a:solidFill>
                <a:srgbClr val="00B0F0"/>
              </a:solidFill>
              <a:latin typeface="+mj-lt"/>
            </a:endParaRPr>
          </a:p>
        </p:txBody>
      </p:sp>
      <p:sp>
        <p:nvSpPr>
          <p:cNvPr id="16" name="TextBox 15"/>
          <p:cNvSpPr txBox="1"/>
          <p:nvPr/>
        </p:nvSpPr>
        <p:spPr>
          <a:xfrm>
            <a:off x="2705100" y="2628900"/>
            <a:ext cx="6082114" cy="307777"/>
          </a:xfrm>
          <a:prstGeom prst="rect">
            <a:avLst/>
          </a:prstGeom>
          <a:noFill/>
        </p:spPr>
        <p:txBody>
          <a:bodyPr wrap="none" rtlCol="0">
            <a:spAutoFit/>
          </a:bodyPr>
          <a:lstStyle/>
          <a:p>
            <a:r>
              <a:rPr lang="en-US" sz="1400" dirty="0" smtClean="0">
                <a:latin typeface="Arial Narrow" pitchFamily="34" charset="0"/>
              </a:rPr>
              <a:t>Ratio of reflected power to incident power at any port of electrical network expressed in dB.</a:t>
            </a:r>
            <a:endParaRPr lang="en-US" sz="1400" dirty="0">
              <a:latin typeface="Arial Narrow" pitchFamily="34" charset="0"/>
            </a:endParaRPr>
          </a:p>
        </p:txBody>
      </p:sp>
      <p:graphicFrame>
        <p:nvGraphicFramePr>
          <p:cNvPr id="1047" name="Object 23"/>
          <p:cNvGraphicFramePr>
            <a:graphicFrameLocks noChangeAspect="1"/>
          </p:cNvGraphicFramePr>
          <p:nvPr/>
        </p:nvGraphicFramePr>
        <p:xfrm>
          <a:off x="609600" y="5486400"/>
          <a:ext cx="4999037" cy="479425"/>
        </p:xfrm>
        <a:graphic>
          <a:graphicData uri="http://schemas.openxmlformats.org/presentationml/2006/ole">
            <p:oleObj spid="_x0000_s1047" name="Equation" r:id="rId4" imgW="4736880" imgH="457200" progId="Equation.3">
              <p:embed/>
            </p:oleObj>
          </a:graphicData>
        </a:graphic>
      </p:graphicFrame>
      <p:graphicFrame>
        <p:nvGraphicFramePr>
          <p:cNvPr id="1048" name="Object 24"/>
          <p:cNvGraphicFramePr>
            <a:graphicFrameLocks noChangeAspect="1"/>
          </p:cNvGraphicFramePr>
          <p:nvPr/>
        </p:nvGraphicFramePr>
        <p:xfrm>
          <a:off x="611187" y="4762500"/>
          <a:ext cx="5065713" cy="479425"/>
        </p:xfrm>
        <a:graphic>
          <a:graphicData uri="http://schemas.openxmlformats.org/presentationml/2006/ole">
            <p:oleObj spid="_x0000_s1048" name="Equation" r:id="rId5" imgW="4800600" imgH="457200" progId="Equation.3">
              <p:embed/>
            </p:oleObj>
          </a:graphicData>
        </a:graphic>
      </p:graphicFrame>
      <p:graphicFrame>
        <p:nvGraphicFramePr>
          <p:cNvPr id="1049" name="Object 25"/>
          <p:cNvGraphicFramePr>
            <a:graphicFrameLocks noChangeAspect="1"/>
          </p:cNvGraphicFramePr>
          <p:nvPr/>
        </p:nvGraphicFramePr>
        <p:xfrm>
          <a:off x="2819400" y="4395787"/>
          <a:ext cx="3390900" cy="252413"/>
        </p:xfrm>
        <a:graphic>
          <a:graphicData uri="http://schemas.openxmlformats.org/presentationml/2006/ole">
            <p:oleObj spid="_x0000_s1049" name="Equation" r:id="rId6" imgW="3213000" imgH="241200" progId="Equation.3">
              <p:embed/>
            </p:oleObj>
          </a:graphicData>
        </a:graphic>
      </p:graphicFrame>
      <p:grpSp>
        <p:nvGrpSpPr>
          <p:cNvPr id="214" name="Group 213"/>
          <p:cNvGrpSpPr/>
          <p:nvPr/>
        </p:nvGrpSpPr>
        <p:grpSpPr>
          <a:xfrm>
            <a:off x="2857500" y="2971800"/>
            <a:ext cx="3276600" cy="1258888"/>
            <a:chOff x="2857500" y="2971800"/>
            <a:chExt cx="3276600" cy="1258888"/>
          </a:xfrm>
        </p:grpSpPr>
        <p:grpSp>
          <p:nvGrpSpPr>
            <p:cNvPr id="209" name="Group 208"/>
            <p:cNvGrpSpPr/>
            <p:nvPr/>
          </p:nvGrpSpPr>
          <p:grpSpPr>
            <a:xfrm>
              <a:off x="2857500" y="2971800"/>
              <a:ext cx="3276600" cy="1257300"/>
              <a:chOff x="2895600" y="3314700"/>
              <a:chExt cx="3276600" cy="1257300"/>
            </a:xfrm>
          </p:grpSpPr>
          <p:grpSp>
            <p:nvGrpSpPr>
              <p:cNvPr id="197" name="Group 196"/>
              <p:cNvGrpSpPr/>
              <p:nvPr/>
            </p:nvGrpSpPr>
            <p:grpSpPr>
              <a:xfrm>
                <a:off x="2895600" y="3314700"/>
                <a:ext cx="3276600" cy="1257300"/>
                <a:chOff x="2362200" y="3352800"/>
                <a:chExt cx="3276600" cy="1257300"/>
              </a:xfrm>
            </p:grpSpPr>
            <p:grpSp>
              <p:nvGrpSpPr>
                <p:cNvPr id="24" name="Group 23"/>
                <p:cNvGrpSpPr/>
                <p:nvPr/>
              </p:nvGrpSpPr>
              <p:grpSpPr>
                <a:xfrm>
                  <a:off x="3200400" y="3657600"/>
                  <a:ext cx="1714500" cy="647700"/>
                  <a:chOff x="3200400" y="3657600"/>
                  <a:chExt cx="1714500" cy="647700"/>
                </a:xfrm>
              </p:grpSpPr>
              <p:grpSp>
                <p:nvGrpSpPr>
                  <p:cNvPr id="22" name="Group 21"/>
                  <p:cNvGrpSpPr/>
                  <p:nvPr/>
                </p:nvGrpSpPr>
                <p:grpSpPr>
                  <a:xfrm>
                    <a:off x="3200400" y="3657600"/>
                    <a:ext cx="1714500" cy="647700"/>
                    <a:chOff x="2247900" y="3467100"/>
                    <a:chExt cx="1714500" cy="647700"/>
                  </a:xfrm>
                </p:grpSpPr>
                <p:cxnSp>
                  <p:nvCxnSpPr>
                    <p:cNvPr id="19" name="Straight Connector 18"/>
                    <p:cNvCxnSpPr/>
                    <p:nvPr/>
                  </p:nvCxnSpPr>
                  <p:spPr>
                    <a:xfrm>
                      <a:off x="2247900" y="3619500"/>
                      <a:ext cx="17145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47900" y="4000500"/>
                      <a:ext cx="17145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781300" y="3467100"/>
                      <a:ext cx="647700" cy="647700"/>
                    </a:xfrm>
                    <a:prstGeom prst="rect">
                      <a:avLst/>
                    </a:prstGeom>
                    <a:solidFill>
                      <a:srgbClr val="FFCC99"/>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3691208" y="3733800"/>
                    <a:ext cx="766492" cy="523220"/>
                  </a:xfrm>
                  <a:prstGeom prst="rect">
                    <a:avLst/>
                  </a:prstGeom>
                  <a:noFill/>
                </p:spPr>
                <p:txBody>
                  <a:bodyPr wrap="none" rtlCol="0">
                    <a:spAutoFit/>
                  </a:bodyPr>
                  <a:lstStyle/>
                  <a:p>
                    <a:r>
                      <a:rPr lang="en-US" sz="1400" dirty="0" smtClean="0">
                        <a:latin typeface="Arial Narrow" pitchFamily="34" charset="0"/>
                      </a:rPr>
                      <a:t>Two Port</a:t>
                    </a:r>
                  </a:p>
                  <a:p>
                    <a:r>
                      <a:rPr lang="en-US" sz="1400" dirty="0" smtClean="0">
                        <a:latin typeface="Arial Narrow" pitchFamily="34" charset="0"/>
                      </a:rPr>
                      <a:t>Network</a:t>
                    </a:r>
                    <a:endParaRPr lang="en-US" sz="1400" dirty="0">
                      <a:latin typeface="Arial Narrow" pitchFamily="34" charset="0"/>
                    </a:endParaRPr>
                  </a:p>
                </p:txBody>
              </p:sp>
            </p:grpSp>
            <p:grpSp>
              <p:nvGrpSpPr>
                <p:cNvPr id="31" name="Group 30"/>
                <p:cNvGrpSpPr/>
                <p:nvPr/>
              </p:nvGrpSpPr>
              <p:grpSpPr>
                <a:xfrm>
                  <a:off x="3313906" y="3352800"/>
                  <a:ext cx="267494" cy="306388"/>
                  <a:chOff x="3009106" y="4686300"/>
                  <a:chExt cx="267494" cy="306388"/>
                </a:xfrm>
              </p:grpSpPr>
              <p:cxnSp>
                <p:nvCxnSpPr>
                  <p:cNvPr id="26" name="Straight Connector 25"/>
                  <p:cNvCxnSpPr/>
                  <p:nvPr/>
                </p:nvCxnSpPr>
                <p:spPr>
                  <a:xfrm rot="5400000" flipH="1" flipV="1">
                    <a:off x="2856706" y="4838700"/>
                    <a:ext cx="305594" cy="7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009900" y="4991100"/>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flipH="1">
                  <a:off x="2971800" y="3352800"/>
                  <a:ext cx="267494" cy="306388"/>
                  <a:chOff x="3009106" y="4686300"/>
                  <a:chExt cx="267494" cy="306388"/>
                </a:xfrm>
              </p:grpSpPr>
              <p:cxnSp>
                <p:nvCxnSpPr>
                  <p:cNvPr id="33" name="Straight Connector 32"/>
                  <p:cNvCxnSpPr/>
                  <p:nvPr/>
                </p:nvCxnSpPr>
                <p:spPr>
                  <a:xfrm rot="5400000" flipH="1" flipV="1">
                    <a:off x="2856706" y="4838700"/>
                    <a:ext cx="305594" cy="7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009900" y="4991100"/>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4876006" y="3352800"/>
                  <a:ext cx="267494" cy="306388"/>
                  <a:chOff x="3009106" y="4686300"/>
                  <a:chExt cx="267494" cy="306388"/>
                </a:xfrm>
              </p:grpSpPr>
              <p:cxnSp>
                <p:nvCxnSpPr>
                  <p:cNvPr id="36" name="Straight Connector 35"/>
                  <p:cNvCxnSpPr/>
                  <p:nvPr/>
                </p:nvCxnSpPr>
                <p:spPr>
                  <a:xfrm rot="5400000" flipH="1" flipV="1">
                    <a:off x="2856706" y="4838700"/>
                    <a:ext cx="305594" cy="7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009900" y="4991100"/>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flipH="1">
                  <a:off x="4533900" y="3352800"/>
                  <a:ext cx="267494" cy="306388"/>
                  <a:chOff x="3009106" y="4686300"/>
                  <a:chExt cx="267494" cy="306388"/>
                </a:xfrm>
              </p:grpSpPr>
              <p:cxnSp>
                <p:nvCxnSpPr>
                  <p:cNvPr id="39" name="Straight Connector 38"/>
                  <p:cNvCxnSpPr/>
                  <p:nvPr/>
                </p:nvCxnSpPr>
                <p:spPr>
                  <a:xfrm rot="5400000" flipH="1" flipV="1">
                    <a:off x="2856706" y="4838700"/>
                    <a:ext cx="305594" cy="79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009900" y="4991100"/>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8" name="Group 97"/>
                <p:cNvGrpSpPr/>
                <p:nvPr/>
              </p:nvGrpSpPr>
              <p:grpSpPr>
                <a:xfrm>
                  <a:off x="5524500" y="3657600"/>
                  <a:ext cx="114300" cy="838200"/>
                  <a:chOff x="2007411" y="2057400"/>
                  <a:chExt cx="88106" cy="685800"/>
                </a:xfrm>
              </p:grpSpPr>
              <p:grpSp>
                <p:nvGrpSpPr>
                  <p:cNvPr id="129" name="Group 61"/>
                  <p:cNvGrpSpPr>
                    <a:grpSpLocks/>
                  </p:cNvGrpSpPr>
                  <p:nvPr/>
                </p:nvGrpSpPr>
                <p:grpSpPr bwMode="auto">
                  <a:xfrm rot="5400000">
                    <a:off x="1841917" y="2337178"/>
                    <a:ext cx="419094" cy="88106"/>
                    <a:chOff x="725" y="969"/>
                    <a:chExt cx="426" cy="57"/>
                  </a:xfrm>
                </p:grpSpPr>
                <p:sp>
                  <p:nvSpPr>
                    <p:cNvPr id="132" name="Line 62"/>
                    <p:cNvSpPr>
                      <a:spLocks noChangeShapeType="1"/>
                    </p:cNvSpPr>
                    <p:nvPr/>
                  </p:nvSpPr>
                  <p:spPr bwMode="auto">
                    <a:xfrm flipV="1">
                      <a:off x="725" y="969"/>
                      <a:ext cx="29" cy="29"/>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3" name="Line 63"/>
                    <p:cNvSpPr>
                      <a:spLocks noChangeShapeType="1"/>
                    </p:cNvSpPr>
                    <p:nvPr/>
                  </p:nvSpPr>
                  <p:spPr bwMode="auto">
                    <a:xfrm>
                      <a:off x="754"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4" name="Line 64"/>
                    <p:cNvSpPr>
                      <a:spLocks noChangeShapeType="1"/>
                    </p:cNvSpPr>
                    <p:nvPr/>
                  </p:nvSpPr>
                  <p:spPr bwMode="auto">
                    <a:xfrm flipV="1">
                      <a:off x="782"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5" name="Line 65"/>
                    <p:cNvSpPr>
                      <a:spLocks noChangeShapeType="1"/>
                    </p:cNvSpPr>
                    <p:nvPr/>
                  </p:nvSpPr>
                  <p:spPr bwMode="auto">
                    <a:xfrm>
                      <a:off x="810" y="969"/>
                      <a:ext cx="29"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6" name="Line 66"/>
                    <p:cNvSpPr>
                      <a:spLocks noChangeShapeType="1"/>
                    </p:cNvSpPr>
                    <p:nvPr/>
                  </p:nvSpPr>
                  <p:spPr bwMode="auto">
                    <a:xfrm>
                      <a:off x="867"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7" name="Line 67"/>
                    <p:cNvSpPr>
                      <a:spLocks noChangeShapeType="1"/>
                    </p:cNvSpPr>
                    <p:nvPr/>
                  </p:nvSpPr>
                  <p:spPr bwMode="auto">
                    <a:xfrm flipV="1">
                      <a:off x="895"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8" name="Line 68"/>
                    <p:cNvSpPr>
                      <a:spLocks noChangeShapeType="1"/>
                    </p:cNvSpPr>
                    <p:nvPr/>
                  </p:nvSpPr>
                  <p:spPr bwMode="auto">
                    <a:xfrm>
                      <a:off x="923" y="969"/>
                      <a:ext cx="29"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39" name="Line 69"/>
                    <p:cNvSpPr>
                      <a:spLocks noChangeShapeType="1"/>
                    </p:cNvSpPr>
                    <p:nvPr/>
                  </p:nvSpPr>
                  <p:spPr bwMode="auto">
                    <a:xfrm flipH="1">
                      <a:off x="839"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0" name="Line 70"/>
                    <p:cNvSpPr>
                      <a:spLocks noChangeShapeType="1"/>
                    </p:cNvSpPr>
                    <p:nvPr/>
                  </p:nvSpPr>
                  <p:spPr bwMode="auto">
                    <a:xfrm flipV="1">
                      <a:off x="952"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1" name="Line 71"/>
                    <p:cNvSpPr>
                      <a:spLocks noChangeShapeType="1"/>
                    </p:cNvSpPr>
                    <p:nvPr/>
                  </p:nvSpPr>
                  <p:spPr bwMode="auto">
                    <a:xfrm>
                      <a:off x="980" y="969"/>
                      <a:ext cx="29"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2" name="Line 72"/>
                    <p:cNvSpPr>
                      <a:spLocks noChangeShapeType="1"/>
                    </p:cNvSpPr>
                    <p:nvPr/>
                  </p:nvSpPr>
                  <p:spPr bwMode="auto">
                    <a:xfrm>
                      <a:off x="1037"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3" name="Line 73"/>
                    <p:cNvSpPr>
                      <a:spLocks noChangeShapeType="1"/>
                    </p:cNvSpPr>
                    <p:nvPr/>
                  </p:nvSpPr>
                  <p:spPr bwMode="auto">
                    <a:xfrm flipV="1">
                      <a:off x="1065"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4" name="Line 74"/>
                    <p:cNvSpPr>
                      <a:spLocks noChangeShapeType="1"/>
                    </p:cNvSpPr>
                    <p:nvPr/>
                  </p:nvSpPr>
                  <p:spPr bwMode="auto">
                    <a:xfrm>
                      <a:off x="1093" y="969"/>
                      <a:ext cx="29"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5" name="Line 75"/>
                    <p:cNvSpPr>
                      <a:spLocks noChangeShapeType="1"/>
                    </p:cNvSpPr>
                    <p:nvPr/>
                  </p:nvSpPr>
                  <p:spPr bwMode="auto">
                    <a:xfrm flipH="1">
                      <a:off x="1009" y="969"/>
                      <a:ext cx="28" cy="57"/>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46" name="Line 76"/>
                    <p:cNvSpPr>
                      <a:spLocks noChangeShapeType="1"/>
                    </p:cNvSpPr>
                    <p:nvPr/>
                  </p:nvSpPr>
                  <p:spPr bwMode="auto">
                    <a:xfrm flipV="1">
                      <a:off x="1122" y="998"/>
                      <a:ext cx="29" cy="28"/>
                    </a:xfrm>
                    <a:prstGeom prst="line">
                      <a:avLst/>
                    </a:prstGeom>
                    <a:noFill/>
                    <a:ln w="12700">
                      <a:solidFill>
                        <a:srgbClr val="800000"/>
                      </a:solidFill>
                      <a:round/>
                      <a:headEnd/>
                      <a:tailEnd/>
                    </a:ln>
                    <a:effectLst/>
                  </p:spPr>
                  <p:txBody>
                    <a:bodyPr wrap="none" lIns="0" tIns="0" rIns="0" bIns="0">
                      <a:spAutoFit/>
                    </a:bodyPr>
                    <a:lstStyle/>
                    <a:p>
                      <a:endParaRPr lang="en-US"/>
                    </a:p>
                  </p:txBody>
                </p:sp>
              </p:grpSp>
              <p:cxnSp>
                <p:nvCxnSpPr>
                  <p:cNvPr id="130" name="Straight Connector 129"/>
                  <p:cNvCxnSpPr/>
                  <p:nvPr/>
                </p:nvCxnSpPr>
                <p:spPr>
                  <a:xfrm rot="5400000">
                    <a:off x="2001044" y="2113756"/>
                    <a:ext cx="1143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1981994" y="2666206"/>
                    <a:ext cx="1524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2362200" y="3695700"/>
                  <a:ext cx="266700" cy="723900"/>
                  <a:chOff x="2438400" y="4343400"/>
                  <a:chExt cx="304800" cy="800100"/>
                </a:xfrm>
              </p:grpSpPr>
              <p:sp>
                <p:nvSpPr>
                  <p:cNvPr id="41" name="Rectangle 40"/>
                  <p:cNvSpPr/>
                  <p:nvPr/>
                </p:nvSpPr>
                <p:spPr>
                  <a:xfrm>
                    <a:off x="2438400" y="4343400"/>
                    <a:ext cx="304800" cy="800100"/>
                  </a:xfrm>
                  <a:prstGeom prst="rect">
                    <a:avLst/>
                  </a:prstGeom>
                  <a:solidFill>
                    <a:srgbClr val="00B0F0"/>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p:cNvGrpSpPr/>
                  <p:nvPr/>
                </p:nvGrpSpPr>
                <p:grpSpPr>
                  <a:xfrm>
                    <a:off x="2552700" y="4343400"/>
                    <a:ext cx="76200" cy="533400"/>
                    <a:chOff x="4381500" y="4533900"/>
                    <a:chExt cx="419100" cy="990600"/>
                  </a:xfrm>
                </p:grpSpPr>
                <p:sp>
                  <p:nvSpPr>
                    <p:cNvPr id="114" name="Line 62"/>
                    <p:cNvSpPr>
                      <a:spLocks noChangeShapeType="1"/>
                    </p:cNvSpPr>
                    <p:nvPr/>
                  </p:nvSpPr>
                  <p:spPr bwMode="auto">
                    <a:xfrm rot="5400000" flipV="1">
                      <a:off x="4670212" y="4641532"/>
                      <a:ext cx="47550" cy="213226"/>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15" name="Line 63"/>
                    <p:cNvSpPr>
                      <a:spLocks noChangeShapeType="1"/>
                    </p:cNvSpPr>
                    <p:nvPr/>
                  </p:nvSpPr>
                  <p:spPr bwMode="auto">
                    <a:xfrm rot="5400000">
                      <a:off x="4568095" y="458532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16" name="Line 64"/>
                    <p:cNvSpPr>
                      <a:spLocks noChangeShapeType="1"/>
                    </p:cNvSpPr>
                    <p:nvPr/>
                  </p:nvSpPr>
                  <p:spPr bwMode="auto">
                    <a:xfrm rot="5400000" flipV="1">
                      <a:off x="4568095" y="463123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17" name="Line 65"/>
                    <p:cNvSpPr>
                      <a:spLocks noChangeShapeType="1"/>
                    </p:cNvSpPr>
                    <p:nvPr/>
                  </p:nvSpPr>
                  <p:spPr bwMode="auto">
                    <a:xfrm rot="5400000">
                      <a:off x="4567275" y="4677965"/>
                      <a:ext cx="4755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18" name="Line 66"/>
                    <p:cNvSpPr>
                      <a:spLocks noChangeShapeType="1"/>
                    </p:cNvSpPr>
                    <p:nvPr/>
                  </p:nvSpPr>
                  <p:spPr bwMode="auto">
                    <a:xfrm rot="5400000">
                      <a:off x="4568095" y="477060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19" name="Line 67"/>
                    <p:cNvSpPr>
                      <a:spLocks noChangeShapeType="1"/>
                    </p:cNvSpPr>
                    <p:nvPr/>
                  </p:nvSpPr>
                  <p:spPr bwMode="auto">
                    <a:xfrm rot="5400000" flipV="1">
                      <a:off x="4568095" y="481651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20" name="Line 68"/>
                    <p:cNvSpPr>
                      <a:spLocks noChangeShapeType="1"/>
                    </p:cNvSpPr>
                    <p:nvPr/>
                  </p:nvSpPr>
                  <p:spPr bwMode="auto">
                    <a:xfrm rot="5400000">
                      <a:off x="4567275" y="4863245"/>
                      <a:ext cx="4755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21" name="Line 69"/>
                    <p:cNvSpPr>
                      <a:spLocks noChangeShapeType="1"/>
                    </p:cNvSpPr>
                    <p:nvPr/>
                  </p:nvSpPr>
                  <p:spPr bwMode="auto">
                    <a:xfrm rot="5400000" flipH="1">
                      <a:off x="4568095" y="472469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22" name="Line 70"/>
                    <p:cNvSpPr>
                      <a:spLocks noChangeShapeType="1"/>
                    </p:cNvSpPr>
                    <p:nvPr/>
                  </p:nvSpPr>
                  <p:spPr bwMode="auto">
                    <a:xfrm rot="5400000" flipV="1">
                      <a:off x="4568095" y="4909975"/>
                      <a:ext cx="4591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23" name="Line 71"/>
                    <p:cNvSpPr>
                      <a:spLocks noChangeShapeType="1"/>
                    </p:cNvSpPr>
                    <p:nvPr/>
                  </p:nvSpPr>
                  <p:spPr bwMode="auto">
                    <a:xfrm rot="5400000">
                      <a:off x="4567275" y="4956705"/>
                      <a:ext cx="47550" cy="419100"/>
                    </a:xfrm>
                    <a:prstGeom prst="line">
                      <a:avLst/>
                    </a:prstGeom>
                    <a:noFill/>
                    <a:ln w="12700">
                      <a:solidFill>
                        <a:srgbClr val="800000"/>
                      </a:solidFill>
                      <a:round/>
                      <a:headEnd/>
                      <a:tailEnd/>
                    </a:ln>
                    <a:effectLst/>
                  </p:spPr>
                  <p:txBody>
                    <a:bodyPr wrap="none" lIns="0" tIns="0" rIns="0" bIns="0">
                      <a:spAutoFit/>
                    </a:bodyPr>
                    <a:lstStyle/>
                    <a:p>
                      <a:endParaRPr lang="en-US"/>
                    </a:p>
                  </p:txBody>
                </p:sp>
                <p:sp>
                  <p:nvSpPr>
                    <p:cNvPr id="128" name="Line 76"/>
                    <p:cNvSpPr>
                      <a:spLocks noChangeShapeType="1"/>
                    </p:cNvSpPr>
                    <p:nvPr/>
                  </p:nvSpPr>
                  <p:spPr bwMode="auto">
                    <a:xfrm rot="5400000" flipV="1">
                      <a:off x="4471334" y="5091766"/>
                      <a:ext cx="87031" cy="266700"/>
                    </a:xfrm>
                    <a:prstGeom prst="line">
                      <a:avLst/>
                    </a:prstGeom>
                    <a:noFill/>
                    <a:ln w="12700">
                      <a:solidFill>
                        <a:srgbClr val="800000"/>
                      </a:solidFill>
                      <a:round/>
                      <a:headEnd/>
                      <a:tailEnd/>
                    </a:ln>
                    <a:effectLst/>
                  </p:spPr>
                  <p:txBody>
                    <a:bodyPr wrap="square" lIns="0" tIns="0" rIns="0" bIns="0">
                      <a:spAutoFit/>
                    </a:bodyPr>
                    <a:lstStyle/>
                    <a:p>
                      <a:endParaRPr lang="en-US"/>
                    </a:p>
                  </p:txBody>
                </p:sp>
                <p:cxnSp>
                  <p:nvCxnSpPr>
                    <p:cNvPr id="112" name="Straight Connector 111"/>
                    <p:cNvCxnSpPr/>
                    <p:nvPr/>
                  </p:nvCxnSpPr>
                  <p:spPr>
                    <a:xfrm rot="5400000">
                      <a:off x="4527813" y="4625373"/>
                      <a:ext cx="190500" cy="755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4496063" y="5393723"/>
                      <a:ext cx="254000" cy="755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2438400" y="4800600"/>
                    <a:ext cx="304800" cy="304800"/>
                    <a:chOff x="3543300" y="4953000"/>
                    <a:chExt cx="419100" cy="419100"/>
                  </a:xfrm>
                </p:grpSpPr>
                <p:sp>
                  <p:nvSpPr>
                    <p:cNvPr id="42" name="Oval 41"/>
                    <p:cNvSpPr/>
                    <p:nvPr/>
                  </p:nvSpPr>
                  <p:spPr>
                    <a:xfrm>
                      <a:off x="3543300" y="4953000"/>
                      <a:ext cx="419100" cy="419100"/>
                    </a:xfrm>
                    <a:prstGeom prst="ellipse">
                      <a:avLst/>
                    </a:prstGeom>
                    <a:solidFill>
                      <a:srgbClr val="FFCC99"/>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3657600" y="5067300"/>
                      <a:ext cx="200025" cy="219075"/>
                    </a:xfrm>
                    <a:custGeom>
                      <a:avLst/>
                      <a:gdLst>
                        <a:gd name="connsiteX0" fmla="*/ 0 w 800100"/>
                        <a:gd name="connsiteY0" fmla="*/ 785812 h 1547812"/>
                        <a:gd name="connsiteX1" fmla="*/ 209550 w 800100"/>
                        <a:gd name="connsiteY1" fmla="*/ 109537 h 1547812"/>
                        <a:gd name="connsiteX2" fmla="*/ 590550 w 800100"/>
                        <a:gd name="connsiteY2" fmla="*/ 1443037 h 1547812"/>
                        <a:gd name="connsiteX3" fmla="*/ 800100 w 800100"/>
                        <a:gd name="connsiteY3" fmla="*/ 738187 h 1547812"/>
                      </a:gdLst>
                      <a:ahLst/>
                      <a:cxnLst>
                        <a:cxn ang="0">
                          <a:pos x="connsiteX0" y="connsiteY0"/>
                        </a:cxn>
                        <a:cxn ang="0">
                          <a:pos x="connsiteX1" y="connsiteY1"/>
                        </a:cxn>
                        <a:cxn ang="0">
                          <a:pos x="connsiteX2" y="connsiteY2"/>
                        </a:cxn>
                        <a:cxn ang="0">
                          <a:pos x="connsiteX3" y="connsiteY3"/>
                        </a:cxn>
                      </a:cxnLst>
                      <a:rect l="l" t="t" r="r" b="b"/>
                      <a:pathLst>
                        <a:path w="800100" h="1547812">
                          <a:moveTo>
                            <a:pt x="0" y="785812"/>
                          </a:moveTo>
                          <a:cubicBezTo>
                            <a:pt x="55562" y="392906"/>
                            <a:pt x="111125" y="0"/>
                            <a:pt x="209550" y="109537"/>
                          </a:cubicBezTo>
                          <a:cubicBezTo>
                            <a:pt x="307975" y="219074"/>
                            <a:pt x="492125" y="1338262"/>
                            <a:pt x="590550" y="1443037"/>
                          </a:cubicBezTo>
                          <a:cubicBezTo>
                            <a:pt x="688975" y="1547812"/>
                            <a:pt x="744537" y="1142999"/>
                            <a:pt x="800100" y="738187"/>
                          </a:cubicBezTo>
                        </a:path>
                      </a:pathLst>
                    </a:cu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85" name="Group 184"/>
                <p:cNvGrpSpPr/>
                <p:nvPr/>
              </p:nvGrpSpPr>
              <p:grpSpPr>
                <a:xfrm>
                  <a:off x="2513806" y="3505200"/>
                  <a:ext cx="724694" cy="1104900"/>
                  <a:chOff x="2513806" y="3505200"/>
                  <a:chExt cx="724694" cy="1104900"/>
                </a:xfrm>
              </p:grpSpPr>
              <p:grpSp>
                <p:nvGrpSpPr>
                  <p:cNvPr id="174" name="Group 173"/>
                  <p:cNvGrpSpPr/>
                  <p:nvPr/>
                </p:nvGrpSpPr>
                <p:grpSpPr>
                  <a:xfrm>
                    <a:off x="2513806" y="3505200"/>
                    <a:ext cx="686594" cy="304800"/>
                    <a:chOff x="2513806" y="3505200"/>
                    <a:chExt cx="686594" cy="304800"/>
                  </a:xfrm>
                </p:grpSpPr>
                <p:cxnSp>
                  <p:nvCxnSpPr>
                    <p:cNvPr id="163" name="Straight Connector 162"/>
                    <p:cNvCxnSpPr/>
                    <p:nvPr/>
                  </p:nvCxnSpPr>
                  <p:spPr>
                    <a:xfrm rot="5400000" flipH="1" flipV="1">
                      <a:off x="2418556" y="3600450"/>
                      <a:ext cx="191294"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2514600" y="3505200"/>
                      <a:ext cx="2286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flipH="1" flipV="1">
                      <a:off x="2591197" y="3657203"/>
                      <a:ext cx="304800"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2743200" y="3808412"/>
                      <a:ext cx="4572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2514600" y="4191000"/>
                    <a:ext cx="723900" cy="419100"/>
                    <a:chOff x="2514600" y="4191000"/>
                    <a:chExt cx="723900" cy="419100"/>
                  </a:xfrm>
                </p:grpSpPr>
                <p:cxnSp>
                  <p:nvCxnSpPr>
                    <p:cNvPr id="176" name="Straight Connector 175"/>
                    <p:cNvCxnSpPr/>
                    <p:nvPr/>
                  </p:nvCxnSpPr>
                  <p:spPr>
                    <a:xfrm rot="16200000" flipH="1">
                      <a:off x="2419350" y="4514056"/>
                      <a:ext cx="191294"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515394" y="4608512"/>
                      <a:ext cx="2286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16200000" flipH="1">
                      <a:off x="2534444" y="4399756"/>
                      <a:ext cx="4191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2743200" y="4191000"/>
                      <a:ext cx="4953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nvGrpSpPr>
                <p:cNvPr id="186" name="Group 185"/>
                <p:cNvGrpSpPr/>
                <p:nvPr/>
              </p:nvGrpSpPr>
              <p:grpSpPr>
                <a:xfrm flipH="1">
                  <a:off x="4876800" y="3505200"/>
                  <a:ext cx="724694" cy="1104900"/>
                  <a:chOff x="2513806" y="3505200"/>
                  <a:chExt cx="724694" cy="1104900"/>
                </a:xfrm>
              </p:grpSpPr>
              <p:grpSp>
                <p:nvGrpSpPr>
                  <p:cNvPr id="187" name="Group 173"/>
                  <p:cNvGrpSpPr/>
                  <p:nvPr/>
                </p:nvGrpSpPr>
                <p:grpSpPr>
                  <a:xfrm>
                    <a:off x="2513806" y="3505200"/>
                    <a:ext cx="686594" cy="304800"/>
                    <a:chOff x="2513806" y="3505200"/>
                    <a:chExt cx="686594" cy="304800"/>
                  </a:xfrm>
                </p:grpSpPr>
                <p:cxnSp>
                  <p:nvCxnSpPr>
                    <p:cNvPr id="193" name="Straight Connector 192"/>
                    <p:cNvCxnSpPr/>
                    <p:nvPr/>
                  </p:nvCxnSpPr>
                  <p:spPr>
                    <a:xfrm rot="5400000" flipH="1" flipV="1">
                      <a:off x="2418556" y="3600450"/>
                      <a:ext cx="191294"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2514600" y="3505200"/>
                      <a:ext cx="2286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2591197" y="3657203"/>
                      <a:ext cx="304800"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2743200" y="3808412"/>
                      <a:ext cx="4572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88" name="Group 183"/>
                  <p:cNvGrpSpPr/>
                  <p:nvPr/>
                </p:nvGrpSpPr>
                <p:grpSpPr>
                  <a:xfrm>
                    <a:off x="2514600" y="4191000"/>
                    <a:ext cx="723900" cy="419100"/>
                    <a:chOff x="2514600" y="4191000"/>
                    <a:chExt cx="723900" cy="419100"/>
                  </a:xfrm>
                </p:grpSpPr>
                <p:cxnSp>
                  <p:nvCxnSpPr>
                    <p:cNvPr id="189" name="Straight Connector 188"/>
                    <p:cNvCxnSpPr/>
                    <p:nvPr/>
                  </p:nvCxnSpPr>
                  <p:spPr>
                    <a:xfrm rot="16200000" flipH="1">
                      <a:off x="2419350" y="4514056"/>
                      <a:ext cx="191294" cy="79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2515394" y="4608512"/>
                      <a:ext cx="2286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16200000" flipH="1">
                      <a:off x="2534444" y="4399756"/>
                      <a:ext cx="4191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2743200" y="4191000"/>
                      <a:ext cx="495300" cy="158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grpSp>
          <p:graphicFrame>
            <p:nvGraphicFramePr>
              <p:cNvPr id="198" name="Object 197"/>
              <p:cNvGraphicFramePr>
                <a:graphicFrameLocks noChangeAspect="1"/>
              </p:cNvGraphicFramePr>
              <p:nvPr/>
            </p:nvGraphicFramePr>
            <p:xfrm>
              <a:off x="3886200" y="3352800"/>
              <a:ext cx="253382" cy="268287"/>
            </p:xfrm>
            <a:graphic>
              <a:graphicData uri="http://schemas.openxmlformats.org/presentationml/2006/ole">
                <p:oleObj spid="_x0000_s1041" name="Equation" r:id="rId7" imgW="215640" imgH="228600" progId="Equation.3">
                  <p:embed/>
                </p:oleObj>
              </a:graphicData>
            </a:graphic>
          </p:graphicFrame>
          <p:graphicFrame>
            <p:nvGraphicFramePr>
              <p:cNvPr id="1042" name="Object 18"/>
              <p:cNvGraphicFramePr>
                <a:graphicFrameLocks noChangeAspect="1"/>
              </p:cNvGraphicFramePr>
              <p:nvPr/>
            </p:nvGraphicFramePr>
            <p:xfrm>
              <a:off x="4991100" y="3352800"/>
              <a:ext cx="314325" cy="268288"/>
            </p:xfrm>
            <a:graphic>
              <a:graphicData uri="http://schemas.openxmlformats.org/presentationml/2006/ole">
                <p:oleObj spid="_x0000_s1042" name="Equation" r:id="rId8" imgW="266400" imgH="228600" progId="Equation.3">
                  <p:embed/>
                </p:oleObj>
              </a:graphicData>
            </a:graphic>
          </p:graphicFrame>
          <p:graphicFrame>
            <p:nvGraphicFramePr>
              <p:cNvPr id="1043" name="Object 19"/>
              <p:cNvGraphicFramePr>
                <a:graphicFrameLocks noChangeAspect="1"/>
              </p:cNvGraphicFramePr>
              <p:nvPr/>
            </p:nvGraphicFramePr>
            <p:xfrm>
              <a:off x="3505200" y="3352800"/>
              <a:ext cx="239712" cy="268288"/>
            </p:xfrm>
            <a:graphic>
              <a:graphicData uri="http://schemas.openxmlformats.org/presentationml/2006/ole">
                <p:oleObj spid="_x0000_s1043" name="Equation" r:id="rId9" imgW="203040" imgH="228600" progId="Equation.3">
                  <p:embed/>
                </p:oleObj>
              </a:graphicData>
            </a:graphic>
          </p:graphicFrame>
          <p:graphicFrame>
            <p:nvGraphicFramePr>
              <p:cNvPr id="1044" name="Object 20"/>
              <p:cNvGraphicFramePr>
                <a:graphicFrameLocks noChangeAspect="1"/>
              </p:cNvGraphicFramePr>
              <p:nvPr/>
            </p:nvGraphicFramePr>
            <p:xfrm>
              <a:off x="5448300" y="3352800"/>
              <a:ext cx="239713" cy="252413"/>
            </p:xfrm>
            <a:graphic>
              <a:graphicData uri="http://schemas.openxmlformats.org/presentationml/2006/ole">
                <p:oleObj spid="_x0000_s1044" name="Equation" r:id="rId10" imgW="203040" imgH="215640" progId="Equation.3">
                  <p:embed/>
                </p:oleObj>
              </a:graphicData>
            </a:graphic>
          </p:graphicFrame>
          <p:graphicFrame>
            <p:nvGraphicFramePr>
              <p:cNvPr id="1045" name="Object 21"/>
              <p:cNvGraphicFramePr>
                <a:graphicFrameLocks noChangeAspect="1"/>
              </p:cNvGraphicFramePr>
              <p:nvPr/>
            </p:nvGraphicFramePr>
            <p:xfrm>
              <a:off x="3962400" y="4303712"/>
              <a:ext cx="239712" cy="268288"/>
            </p:xfrm>
            <a:graphic>
              <a:graphicData uri="http://schemas.openxmlformats.org/presentationml/2006/ole">
                <p:oleObj spid="_x0000_s1045" name="Equation" r:id="rId11" imgW="203040" imgH="228600" progId="Equation.3">
                  <p:embed/>
                </p:oleObj>
              </a:graphicData>
            </a:graphic>
          </p:graphicFrame>
          <p:cxnSp>
            <p:nvCxnSpPr>
              <p:cNvPr id="203" name="Straight Arrow Connector 202"/>
              <p:cNvCxnSpPr/>
              <p:nvPr/>
            </p:nvCxnSpPr>
            <p:spPr>
              <a:xfrm>
                <a:off x="4191000" y="4418012"/>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04" name="Object 21"/>
              <p:cNvGraphicFramePr>
                <a:graphicFrameLocks noChangeAspect="1"/>
              </p:cNvGraphicFramePr>
              <p:nvPr/>
            </p:nvGraphicFramePr>
            <p:xfrm>
              <a:off x="4960938" y="4303713"/>
              <a:ext cx="300037" cy="268287"/>
            </p:xfrm>
            <a:graphic>
              <a:graphicData uri="http://schemas.openxmlformats.org/presentationml/2006/ole">
                <p:oleObj spid="_x0000_s1046" name="Equation" r:id="rId12" imgW="253800" imgH="228600" progId="Equation.3">
                  <p:embed/>
                </p:oleObj>
              </a:graphicData>
            </a:graphic>
          </p:graphicFrame>
          <p:cxnSp>
            <p:nvCxnSpPr>
              <p:cNvPr id="205" name="Straight Arrow Connector 204"/>
              <p:cNvCxnSpPr/>
              <p:nvPr/>
            </p:nvCxnSpPr>
            <p:spPr>
              <a:xfrm>
                <a:off x="4686300" y="4419600"/>
                <a:ext cx="266700" cy="1588"/>
              </a:xfrm>
              <a:prstGeom prst="straightConnector1">
                <a:avLst/>
              </a:prstGeom>
              <a:ln>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210" name="Object 21"/>
            <p:cNvGraphicFramePr>
              <a:graphicFrameLocks noChangeAspect="1"/>
            </p:cNvGraphicFramePr>
            <p:nvPr/>
          </p:nvGraphicFramePr>
          <p:xfrm>
            <a:off x="3486150" y="3962400"/>
            <a:ext cx="209550" cy="268288"/>
          </p:xfrm>
          <a:graphic>
            <a:graphicData uri="http://schemas.openxmlformats.org/presentationml/2006/ole">
              <p:oleObj spid="_x0000_s1050" name="Equation" r:id="rId13" imgW="177480" imgH="228600" progId="Equation.3">
                <p:embed/>
              </p:oleObj>
            </a:graphicData>
          </a:graphic>
        </p:graphicFrame>
        <p:cxnSp>
          <p:nvCxnSpPr>
            <p:cNvPr id="211" name="Straight Arrow Connector 210"/>
            <p:cNvCxnSpPr/>
            <p:nvPr/>
          </p:nvCxnSpPr>
          <p:spPr>
            <a:xfrm>
              <a:off x="5562600" y="4076700"/>
              <a:ext cx="266700" cy="158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12" name="Object 21"/>
            <p:cNvGraphicFramePr>
              <a:graphicFrameLocks noChangeAspect="1"/>
            </p:cNvGraphicFramePr>
            <p:nvPr/>
          </p:nvGraphicFramePr>
          <p:xfrm>
            <a:off x="5372100" y="3962400"/>
            <a:ext cx="211138" cy="254000"/>
          </p:xfrm>
          <a:graphic>
            <a:graphicData uri="http://schemas.openxmlformats.org/presentationml/2006/ole">
              <p:oleObj spid="_x0000_s1051" name="Equation" r:id="rId14" imgW="177480" imgH="215640" progId="Equation.3">
                <p:embed/>
              </p:oleObj>
            </a:graphicData>
          </a:graphic>
        </p:graphicFrame>
        <p:cxnSp>
          <p:nvCxnSpPr>
            <p:cNvPr id="213" name="Straight Arrow Connector 212"/>
            <p:cNvCxnSpPr/>
            <p:nvPr/>
          </p:nvCxnSpPr>
          <p:spPr>
            <a:xfrm>
              <a:off x="3238500" y="4076700"/>
              <a:ext cx="266700" cy="1588"/>
            </a:xfrm>
            <a:prstGeom prst="straightConnector1">
              <a:avLst/>
            </a:prstGeom>
            <a:ln>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15" name="TextBox 214"/>
          <p:cNvSpPr txBox="1"/>
          <p:nvPr/>
        </p:nvSpPr>
        <p:spPr>
          <a:xfrm>
            <a:off x="419100" y="4340423"/>
            <a:ext cx="2010487" cy="307777"/>
          </a:xfrm>
          <a:prstGeom prst="rect">
            <a:avLst/>
          </a:prstGeom>
          <a:noFill/>
        </p:spPr>
        <p:txBody>
          <a:bodyPr wrap="none" rtlCol="0">
            <a:spAutoFit/>
          </a:bodyPr>
          <a:lstStyle/>
          <a:p>
            <a:r>
              <a:rPr lang="en-US" sz="1400" b="1" dirty="0" smtClean="0">
                <a:solidFill>
                  <a:srgbClr val="00B0F0"/>
                </a:solidFill>
                <a:latin typeface="+mj-lt"/>
              </a:rPr>
              <a:t>Return Losses(dB)</a:t>
            </a:r>
            <a:endParaRPr lang="en-US" sz="1400" b="1" dirty="0">
              <a:solidFill>
                <a:srgbClr val="00B0F0"/>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Specifications of LNA</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5</a:t>
            </a:fld>
            <a:endParaRPr lang="en-US"/>
          </a:p>
        </p:txBody>
      </p:sp>
      <p:sp>
        <p:nvSpPr>
          <p:cNvPr id="5" name="TextBox 4"/>
          <p:cNvSpPr txBox="1"/>
          <p:nvPr/>
        </p:nvSpPr>
        <p:spPr>
          <a:xfrm>
            <a:off x="419100" y="1254323"/>
            <a:ext cx="2440092" cy="307777"/>
          </a:xfrm>
          <a:prstGeom prst="rect">
            <a:avLst/>
          </a:prstGeom>
          <a:noFill/>
        </p:spPr>
        <p:txBody>
          <a:bodyPr wrap="none" rtlCol="0">
            <a:spAutoFit/>
          </a:bodyPr>
          <a:lstStyle/>
          <a:p>
            <a:r>
              <a:rPr lang="en-US" sz="1400" b="1" dirty="0" smtClean="0">
                <a:solidFill>
                  <a:srgbClr val="00B0F0"/>
                </a:solidFill>
                <a:latin typeface="+mj-lt"/>
              </a:rPr>
              <a:t>Reverse Isolation(dB)</a:t>
            </a:r>
            <a:endParaRPr lang="en-US" sz="1400" b="1" dirty="0">
              <a:solidFill>
                <a:srgbClr val="00B0F0"/>
              </a:solidFill>
              <a:latin typeface="+mj-lt"/>
            </a:endParaRPr>
          </a:p>
        </p:txBody>
      </p:sp>
      <p:graphicFrame>
        <p:nvGraphicFramePr>
          <p:cNvPr id="18434" name="Object 2"/>
          <p:cNvGraphicFramePr>
            <a:graphicFrameLocks noChangeAspect="1"/>
          </p:cNvGraphicFramePr>
          <p:nvPr/>
        </p:nvGraphicFramePr>
        <p:xfrm>
          <a:off x="2986087" y="1298773"/>
          <a:ext cx="1433513" cy="238125"/>
        </p:xfrm>
        <a:graphic>
          <a:graphicData uri="http://schemas.openxmlformats.org/presentationml/2006/ole">
            <p:oleObj spid="_x0000_s18434" name="Equation" r:id="rId3" imgW="1358640" imgH="228600" progId="Equation.3">
              <p:embed/>
            </p:oleObj>
          </a:graphicData>
        </a:graphic>
      </p:graphicFrame>
      <p:graphicFrame>
        <p:nvGraphicFramePr>
          <p:cNvPr id="18435" name="Object 3"/>
          <p:cNvGraphicFramePr>
            <a:graphicFrameLocks noChangeAspect="1"/>
          </p:cNvGraphicFramePr>
          <p:nvPr/>
        </p:nvGraphicFramePr>
        <p:xfrm>
          <a:off x="7688262" y="1298773"/>
          <a:ext cx="617538" cy="225425"/>
        </p:xfrm>
        <a:graphic>
          <a:graphicData uri="http://schemas.openxmlformats.org/presentationml/2006/ole">
            <p:oleObj spid="_x0000_s18435" name="Equation" r:id="rId4" imgW="583920" imgH="215640" progId="Equation.3">
              <p:embed/>
            </p:oleObj>
          </a:graphicData>
        </a:graphic>
      </p:graphicFrame>
      <p:sp>
        <p:nvSpPr>
          <p:cNvPr id="8" name="TextBox 7"/>
          <p:cNvSpPr txBox="1"/>
          <p:nvPr/>
        </p:nvSpPr>
        <p:spPr>
          <a:xfrm>
            <a:off x="4446220" y="1254323"/>
            <a:ext cx="3288080" cy="307777"/>
          </a:xfrm>
          <a:prstGeom prst="rect">
            <a:avLst/>
          </a:prstGeom>
          <a:noFill/>
        </p:spPr>
        <p:txBody>
          <a:bodyPr wrap="none" rtlCol="0">
            <a:spAutoFit/>
          </a:bodyPr>
          <a:lstStyle/>
          <a:p>
            <a:r>
              <a:rPr lang="en-US" sz="1400" dirty="0" smtClean="0">
                <a:latin typeface="Arial Narrow" pitchFamily="34" charset="0"/>
              </a:rPr>
              <a:t>In case of Conjugate Match at Input and Output</a:t>
            </a:r>
            <a:endParaRPr lang="en-US" sz="1400" dirty="0">
              <a:latin typeface="Arial Narrow" pitchFamily="34" charset="0"/>
            </a:endParaRPr>
          </a:p>
        </p:txBody>
      </p:sp>
      <p:sp>
        <p:nvSpPr>
          <p:cNvPr id="9" name="TextBox 8"/>
          <p:cNvSpPr txBox="1"/>
          <p:nvPr/>
        </p:nvSpPr>
        <p:spPr>
          <a:xfrm>
            <a:off x="419100" y="873323"/>
            <a:ext cx="2010487" cy="307777"/>
          </a:xfrm>
          <a:prstGeom prst="rect">
            <a:avLst/>
          </a:prstGeom>
          <a:noFill/>
        </p:spPr>
        <p:txBody>
          <a:bodyPr wrap="none" rtlCol="0">
            <a:spAutoFit/>
          </a:bodyPr>
          <a:lstStyle/>
          <a:p>
            <a:r>
              <a:rPr lang="en-US" sz="1400" b="1" dirty="0" smtClean="0">
                <a:solidFill>
                  <a:srgbClr val="00B0F0"/>
                </a:solidFill>
                <a:latin typeface="+mj-lt"/>
              </a:rPr>
              <a:t>Reverse Isolation</a:t>
            </a:r>
            <a:endParaRPr lang="en-US" sz="1400" b="1" dirty="0">
              <a:solidFill>
                <a:srgbClr val="00B0F0"/>
              </a:solidFill>
              <a:latin typeface="+mj-lt"/>
            </a:endParaRPr>
          </a:p>
        </p:txBody>
      </p:sp>
      <p:sp>
        <p:nvSpPr>
          <p:cNvPr id="10" name="TextBox 9"/>
          <p:cNvSpPr txBox="1"/>
          <p:nvPr/>
        </p:nvSpPr>
        <p:spPr>
          <a:xfrm>
            <a:off x="2922220" y="838200"/>
            <a:ext cx="6551794" cy="307777"/>
          </a:xfrm>
          <a:prstGeom prst="rect">
            <a:avLst/>
          </a:prstGeom>
          <a:noFill/>
        </p:spPr>
        <p:txBody>
          <a:bodyPr wrap="none" rtlCol="0">
            <a:spAutoFit/>
          </a:bodyPr>
          <a:lstStyle/>
          <a:p>
            <a:r>
              <a:rPr lang="en-US" sz="1400" dirty="0" smtClean="0">
                <a:latin typeface="Arial Narrow" pitchFamily="34" charset="0"/>
              </a:rPr>
              <a:t>Ratio of power transmitted to input port to power incident at output port is called Reverse Isolation</a:t>
            </a:r>
            <a:endParaRPr lang="en-US" sz="1400" dirty="0">
              <a:latin typeface="Arial Narrow" pitchFamily="34" charset="0"/>
            </a:endParaRPr>
          </a:p>
        </p:txBody>
      </p:sp>
      <p:sp>
        <p:nvSpPr>
          <p:cNvPr id="11" name="TextBox 10"/>
          <p:cNvSpPr txBox="1"/>
          <p:nvPr/>
        </p:nvSpPr>
        <p:spPr>
          <a:xfrm>
            <a:off x="419100" y="1638300"/>
            <a:ext cx="2010487" cy="307777"/>
          </a:xfrm>
          <a:prstGeom prst="rect">
            <a:avLst/>
          </a:prstGeom>
          <a:noFill/>
        </p:spPr>
        <p:txBody>
          <a:bodyPr wrap="none" rtlCol="0">
            <a:spAutoFit/>
          </a:bodyPr>
          <a:lstStyle/>
          <a:p>
            <a:r>
              <a:rPr lang="en-US" sz="1400" b="1" dirty="0" smtClean="0">
                <a:solidFill>
                  <a:srgbClr val="00B0F0"/>
                </a:solidFill>
                <a:latin typeface="+mj-lt"/>
              </a:rPr>
              <a:t>Quiescent Current</a:t>
            </a:r>
            <a:endParaRPr lang="en-US" sz="1400" b="1" dirty="0">
              <a:solidFill>
                <a:srgbClr val="00B0F0"/>
              </a:solidFill>
              <a:latin typeface="+mj-lt"/>
            </a:endParaRPr>
          </a:p>
        </p:txBody>
      </p:sp>
      <p:sp>
        <p:nvSpPr>
          <p:cNvPr id="13" name="TextBox 12"/>
          <p:cNvSpPr txBox="1"/>
          <p:nvPr/>
        </p:nvSpPr>
        <p:spPr>
          <a:xfrm>
            <a:off x="2935106" y="1635323"/>
            <a:ext cx="5341527" cy="307777"/>
          </a:xfrm>
          <a:prstGeom prst="rect">
            <a:avLst/>
          </a:prstGeom>
          <a:noFill/>
        </p:spPr>
        <p:txBody>
          <a:bodyPr wrap="none" rtlCol="0">
            <a:spAutoFit/>
          </a:bodyPr>
          <a:lstStyle/>
          <a:p>
            <a:r>
              <a:rPr lang="en-US" sz="1400" dirty="0" smtClean="0">
                <a:latin typeface="Arial Narrow" pitchFamily="34" charset="0"/>
              </a:rPr>
              <a:t>Current drawn from the DC Supply into Drain or Collector without any RF input</a:t>
            </a:r>
            <a:endParaRPr lang="en-US" sz="1400" dirty="0">
              <a:latin typeface="Arial Narrow" pitchFamily="34" charset="0"/>
            </a:endParaRPr>
          </a:p>
        </p:txBody>
      </p:sp>
      <p:sp>
        <p:nvSpPr>
          <p:cNvPr id="14" name="TextBox 13"/>
          <p:cNvSpPr txBox="1"/>
          <p:nvPr/>
        </p:nvSpPr>
        <p:spPr>
          <a:xfrm>
            <a:off x="419100" y="1991380"/>
            <a:ext cx="1795684" cy="523220"/>
          </a:xfrm>
          <a:prstGeom prst="rect">
            <a:avLst/>
          </a:prstGeom>
          <a:noFill/>
        </p:spPr>
        <p:txBody>
          <a:bodyPr wrap="none" rtlCol="0">
            <a:spAutoFit/>
          </a:bodyPr>
          <a:lstStyle/>
          <a:p>
            <a:r>
              <a:rPr lang="en-US" sz="1400" b="1" dirty="0" smtClean="0">
                <a:solidFill>
                  <a:srgbClr val="00B0F0"/>
                </a:solidFill>
                <a:latin typeface="+mj-lt"/>
              </a:rPr>
              <a:t>Pin @ -1dB Gain</a:t>
            </a:r>
          </a:p>
          <a:p>
            <a:r>
              <a:rPr lang="en-US" sz="1400" b="1" dirty="0" smtClean="0">
                <a:solidFill>
                  <a:srgbClr val="00B0F0"/>
                </a:solidFill>
                <a:latin typeface="+mj-lt"/>
              </a:rPr>
              <a:t>Compression</a:t>
            </a:r>
            <a:endParaRPr lang="en-US" sz="1400" b="1" dirty="0">
              <a:solidFill>
                <a:srgbClr val="00B0F0"/>
              </a:solidFill>
              <a:latin typeface="+mj-lt"/>
            </a:endParaRPr>
          </a:p>
        </p:txBody>
      </p:sp>
      <p:sp>
        <p:nvSpPr>
          <p:cNvPr id="15" name="TextBox 14"/>
          <p:cNvSpPr txBox="1"/>
          <p:nvPr/>
        </p:nvSpPr>
        <p:spPr>
          <a:xfrm>
            <a:off x="2935107" y="1991380"/>
            <a:ext cx="6513694" cy="523220"/>
          </a:xfrm>
          <a:prstGeom prst="rect">
            <a:avLst/>
          </a:prstGeom>
          <a:noFill/>
        </p:spPr>
        <p:txBody>
          <a:bodyPr wrap="square" rtlCol="0">
            <a:spAutoFit/>
          </a:bodyPr>
          <a:lstStyle/>
          <a:p>
            <a:pPr algn="just"/>
            <a:r>
              <a:rPr lang="en-US" sz="1400" dirty="0" smtClean="0">
                <a:latin typeface="Arial Narrow" pitchFamily="34" charset="0"/>
              </a:rPr>
              <a:t>Input 1 dB Compression Point is Input power at which Power Gain of LNA drops 1 dB below Small Signal Gain</a:t>
            </a:r>
            <a:endParaRPr lang="en-US" sz="1400" dirty="0">
              <a:latin typeface="Arial Narrow" pitchFamily="34" charset="0"/>
            </a:endParaRPr>
          </a:p>
        </p:txBody>
      </p:sp>
      <p:sp>
        <p:nvSpPr>
          <p:cNvPr id="16" name="TextBox 15"/>
          <p:cNvSpPr txBox="1"/>
          <p:nvPr/>
        </p:nvSpPr>
        <p:spPr>
          <a:xfrm>
            <a:off x="419100" y="2555677"/>
            <a:ext cx="1795684" cy="307777"/>
          </a:xfrm>
          <a:prstGeom prst="rect">
            <a:avLst/>
          </a:prstGeom>
          <a:noFill/>
        </p:spPr>
        <p:txBody>
          <a:bodyPr wrap="none" rtlCol="0">
            <a:spAutoFit/>
          </a:bodyPr>
          <a:lstStyle/>
          <a:p>
            <a:r>
              <a:rPr lang="en-US" sz="1400" b="1" dirty="0" smtClean="0">
                <a:solidFill>
                  <a:srgbClr val="00B0F0"/>
                </a:solidFill>
                <a:latin typeface="+mj-lt"/>
              </a:rPr>
              <a:t>Third Harmonics</a:t>
            </a:r>
            <a:endParaRPr lang="en-US" sz="1400" b="1" dirty="0">
              <a:solidFill>
                <a:srgbClr val="00B0F0"/>
              </a:solidFill>
              <a:latin typeface="+mj-lt"/>
            </a:endParaRPr>
          </a:p>
        </p:txBody>
      </p:sp>
      <p:sp>
        <p:nvSpPr>
          <p:cNvPr id="17" name="TextBox 16"/>
          <p:cNvSpPr txBox="1"/>
          <p:nvPr/>
        </p:nvSpPr>
        <p:spPr>
          <a:xfrm>
            <a:off x="2935106" y="2552700"/>
            <a:ext cx="6513694" cy="954107"/>
          </a:xfrm>
          <a:prstGeom prst="rect">
            <a:avLst/>
          </a:prstGeom>
          <a:noFill/>
        </p:spPr>
        <p:txBody>
          <a:bodyPr wrap="square" rtlCol="0">
            <a:spAutoFit/>
          </a:bodyPr>
          <a:lstStyle/>
          <a:p>
            <a:pPr algn="just"/>
            <a:r>
              <a:rPr lang="en-US" sz="1400" dirty="0" smtClean="0">
                <a:latin typeface="Arial Narrow" pitchFamily="34" charset="0"/>
              </a:rPr>
              <a:t>Non-Linear nature of LNA results in harmonics. Harmonics are at integer multiple of frequency of operation (Fundamental Frequency). Harmonics near to fundamental frequency have higher power level as compared to harmonics far away from fundamental frequency. Harmonics with thrice the fundamental frequency are called Third Harmonics.</a:t>
            </a:r>
            <a:endParaRPr lang="en-US" sz="1400" dirty="0">
              <a:latin typeface="Arial Narrow" pitchFamily="34" charset="0"/>
            </a:endParaRPr>
          </a:p>
        </p:txBody>
      </p:sp>
      <p:sp>
        <p:nvSpPr>
          <p:cNvPr id="18" name="TextBox 17"/>
          <p:cNvSpPr txBox="1"/>
          <p:nvPr/>
        </p:nvSpPr>
        <p:spPr>
          <a:xfrm>
            <a:off x="419100" y="3508177"/>
            <a:ext cx="1903085" cy="307777"/>
          </a:xfrm>
          <a:prstGeom prst="rect">
            <a:avLst/>
          </a:prstGeom>
          <a:noFill/>
        </p:spPr>
        <p:txBody>
          <a:bodyPr wrap="none" rtlCol="0">
            <a:spAutoFit/>
          </a:bodyPr>
          <a:lstStyle/>
          <a:p>
            <a:r>
              <a:rPr lang="en-US" sz="1400" b="1" dirty="0" smtClean="0">
                <a:solidFill>
                  <a:srgbClr val="00B0F0"/>
                </a:solidFill>
                <a:latin typeface="+mj-lt"/>
              </a:rPr>
              <a:t>Second Harmonics</a:t>
            </a:r>
            <a:endParaRPr lang="en-US" sz="1400" b="1" dirty="0">
              <a:solidFill>
                <a:srgbClr val="00B0F0"/>
              </a:solidFill>
              <a:latin typeface="+mj-lt"/>
            </a:endParaRPr>
          </a:p>
        </p:txBody>
      </p:sp>
      <p:sp>
        <p:nvSpPr>
          <p:cNvPr id="19" name="TextBox 18"/>
          <p:cNvSpPr txBox="1"/>
          <p:nvPr/>
        </p:nvSpPr>
        <p:spPr>
          <a:xfrm>
            <a:off x="2935106" y="3505200"/>
            <a:ext cx="6513694" cy="307777"/>
          </a:xfrm>
          <a:prstGeom prst="rect">
            <a:avLst/>
          </a:prstGeom>
          <a:noFill/>
        </p:spPr>
        <p:txBody>
          <a:bodyPr wrap="square" rtlCol="0">
            <a:spAutoFit/>
          </a:bodyPr>
          <a:lstStyle/>
          <a:p>
            <a:pPr algn="just"/>
            <a:r>
              <a:rPr lang="en-US" sz="1400" dirty="0" smtClean="0">
                <a:latin typeface="Arial Narrow" pitchFamily="34" charset="0"/>
              </a:rPr>
              <a:t>Harmonics at twice the fundamental frequency are called Second Harmonics.</a:t>
            </a:r>
            <a:endParaRPr lang="en-US" sz="1400" dirty="0">
              <a:latin typeface="Arial Narrow" pitchFamily="34" charset="0"/>
            </a:endParaRPr>
          </a:p>
        </p:txBody>
      </p:sp>
      <p:sp>
        <p:nvSpPr>
          <p:cNvPr id="20" name="TextBox 19"/>
          <p:cNvSpPr txBox="1"/>
          <p:nvPr/>
        </p:nvSpPr>
        <p:spPr>
          <a:xfrm>
            <a:off x="419100" y="4264223"/>
            <a:ext cx="1688283" cy="307777"/>
          </a:xfrm>
          <a:prstGeom prst="rect">
            <a:avLst/>
          </a:prstGeom>
          <a:noFill/>
        </p:spPr>
        <p:txBody>
          <a:bodyPr wrap="none" rtlCol="0">
            <a:spAutoFit/>
          </a:bodyPr>
          <a:lstStyle/>
          <a:p>
            <a:r>
              <a:rPr lang="en-US" sz="1400" b="1" dirty="0" smtClean="0">
                <a:solidFill>
                  <a:srgbClr val="00B0F0"/>
                </a:solidFill>
                <a:latin typeface="+mj-lt"/>
              </a:rPr>
              <a:t>Complex Signal</a:t>
            </a:r>
            <a:endParaRPr lang="en-US" sz="1400" b="1" dirty="0">
              <a:solidFill>
                <a:srgbClr val="00B0F0"/>
              </a:solidFill>
              <a:latin typeface="+mj-lt"/>
            </a:endParaRPr>
          </a:p>
        </p:txBody>
      </p:sp>
      <p:sp>
        <p:nvSpPr>
          <p:cNvPr id="21" name="TextBox 20"/>
          <p:cNvSpPr txBox="1"/>
          <p:nvPr/>
        </p:nvSpPr>
        <p:spPr>
          <a:xfrm>
            <a:off x="419100" y="5026223"/>
            <a:ext cx="2010487" cy="738664"/>
          </a:xfrm>
          <a:prstGeom prst="rect">
            <a:avLst/>
          </a:prstGeom>
          <a:noFill/>
        </p:spPr>
        <p:txBody>
          <a:bodyPr wrap="none" rtlCol="0">
            <a:spAutoFit/>
          </a:bodyPr>
          <a:lstStyle/>
          <a:p>
            <a:r>
              <a:rPr lang="en-US" sz="1400" b="1" dirty="0" smtClean="0">
                <a:solidFill>
                  <a:srgbClr val="00B0F0"/>
                </a:solidFill>
                <a:latin typeface="+mj-lt"/>
              </a:rPr>
              <a:t>Transfer Function</a:t>
            </a:r>
          </a:p>
          <a:p>
            <a:r>
              <a:rPr lang="en-US" sz="1400" b="1" dirty="0" smtClean="0">
                <a:solidFill>
                  <a:srgbClr val="00B0F0"/>
                </a:solidFill>
                <a:latin typeface="+mj-lt"/>
              </a:rPr>
              <a:t>Or Unit Impulse </a:t>
            </a:r>
          </a:p>
          <a:p>
            <a:r>
              <a:rPr lang="en-US" sz="1400" b="1" dirty="0" smtClean="0">
                <a:solidFill>
                  <a:srgbClr val="00B0F0"/>
                </a:solidFill>
                <a:latin typeface="+mj-lt"/>
              </a:rPr>
              <a:t>Response</a:t>
            </a:r>
            <a:endParaRPr lang="en-US" sz="1400" b="1" dirty="0">
              <a:solidFill>
                <a:srgbClr val="00B0F0"/>
              </a:solidFill>
              <a:latin typeface="+mj-lt"/>
            </a:endParaRPr>
          </a:p>
        </p:txBody>
      </p:sp>
      <p:graphicFrame>
        <p:nvGraphicFramePr>
          <p:cNvPr id="22" name="Object 21"/>
          <p:cNvGraphicFramePr>
            <a:graphicFrameLocks noChangeAspect="1"/>
          </p:cNvGraphicFramePr>
          <p:nvPr/>
        </p:nvGraphicFramePr>
        <p:xfrm>
          <a:off x="3009899" y="4267200"/>
          <a:ext cx="5808133" cy="304800"/>
        </p:xfrm>
        <a:graphic>
          <a:graphicData uri="http://schemas.openxmlformats.org/presentationml/2006/ole">
            <p:oleObj spid="_x0000_s18436" name="Equation" r:id="rId5" imgW="4356000" imgH="228600" progId="Equation.3">
              <p:embed/>
            </p:oleObj>
          </a:graphicData>
        </a:graphic>
      </p:graphicFrame>
      <p:sp>
        <p:nvSpPr>
          <p:cNvPr id="26" name="Line Callout 2 25"/>
          <p:cNvSpPr/>
          <p:nvPr/>
        </p:nvSpPr>
        <p:spPr>
          <a:xfrm>
            <a:off x="5143500" y="3886200"/>
            <a:ext cx="1104900" cy="342900"/>
          </a:xfrm>
          <a:prstGeom prst="borderCallout2">
            <a:avLst>
              <a:gd name="adj1" fmla="val 110417"/>
              <a:gd name="adj2" fmla="val 9314"/>
              <a:gd name="adj3" fmla="val 196528"/>
              <a:gd name="adj4" fmla="val 3921"/>
              <a:gd name="adj5" fmla="val 195834"/>
              <a:gd name="adj6" fmla="val -99608"/>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Fundamental</a:t>
            </a:r>
            <a:endParaRPr lang="en-US" sz="1400" dirty="0">
              <a:solidFill>
                <a:schemeClr val="tx1"/>
              </a:solidFill>
              <a:latin typeface="Arial Narrow" pitchFamily="34" charset="0"/>
            </a:endParaRPr>
          </a:p>
        </p:txBody>
      </p:sp>
      <p:sp>
        <p:nvSpPr>
          <p:cNvPr id="27" name="Line Callout 2 26"/>
          <p:cNvSpPr/>
          <p:nvPr/>
        </p:nvSpPr>
        <p:spPr>
          <a:xfrm>
            <a:off x="6134100" y="4572000"/>
            <a:ext cx="990600" cy="342900"/>
          </a:xfrm>
          <a:prstGeom prst="borderCallout2">
            <a:avLst>
              <a:gd name="adj1" fmla="val 2084"/>
              <a:gd name="adj2" fmla="val 67935"/>
              <a:gd name="adj3" fmla="val -89583"/>
              <a:gd name="adj4" fmla="val 66687"/>
              <a:gd name="adj5" fmla="val -90277"/>
              <a:gd name="adj6" fmla="val -60252"/>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II Harmonic</a:t>
            </a:r>
            <a:endParaRPr lang="en-US" sz="1400" dirty="0">
              <a:solidFill>
                <a:schemeClr val="tx1"/>
              </a:solidFill>
              <a:latin typeface="Arial Narrow" pitchFamily="34" charset="0"/>
            </a:endParaRPr>
          </a:p>
        </p:txBody>
      </p:sp>
      <p:sp>
        <p:nvSpPr>
          <p:cNvPr id="28" name="Line Callout 2 27"/>
          <p:cNvSpPr/>
          <p:nvPr/>
        </p:nvSpPr>
        <p:spPr>
          <a:xfrm>
            <a:off x="8267700" y="3848100"/>
            <a:ext cx="1104900" cy="342900"/>
          </a:xfrm>
          <a:prstGeom prst="borderCallout2">
            <a:avLst>
              <a:gd name="adj1" fmla="val 110417"/>
              <a:gd name="adj2" fmla="val 9314"/>
              <a:gd name="adj3" fmla="val 196528"/>
              <a:gd name="adj4" fmla="val 3921"/>
              <a:gd name="adj5" fmla="val 195834"/>
              <a:gd name="adj6" fmla="val -99608"/>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III Harmonic</a:t>
            </a:r>
            <a:endParaRPr lang="en-US" sz="1400" dirty="0">
              <a:solidFill>
                <a:schemeClr val="tx1"/>
              </a:solidFill>
              <a:latin typeface="Arial Narrow" pitchFamily="34" charset="0"/>
            </a:endParaRPr>
          </a:p>
        </p:txBody>
      </p:sp>
      <p:grpSp>
        <p:nvGrpSpPr>
          <p:cNvPr id="34" name="Group 33"/>
          <p:cNvGrpSpPr/>
          <p:nvPr/>
        </p:nvGrpSpPr>
        <p:grpSpPr>
          <a:xfrm>
            <a:off x="2933700" y="4991100"/>
            <a:ext cx="3478212" cy="1104900"/>
            <a:chOff x="2998788" y="4914900"/>
            <a:chExt cx="3478212" cy="1104900"/>
          </a:xfrm>
        </p:grpSpPr>
        <p:graphicFrame>
          <p:nvGraphicFramePr>
            <p:cNvPr id="18437" name="Object 5"/>
            <p:cNvGraphicFramePr>
              <a:graphicFrameLocks noChangeAspect="1"/>
            </p:cNvGraphicFramePr>
            <p:nvPr/>
          </p:nvGraphicFramePr>
          <p:xfrm>
            <a:off x="2998788" y="5295900"/>
            <a:ext cx="3152775" cy="339725"/>
          </p:xfrm>
          <a:graphic>
            <a:graphicData uri="http://schemas.openxmlformats.org/presentationml/2006/ole">
              <p:oleObj spid="_x0000_s18437" name="Equation" r:id="rId6" imgW="2361960" imgH="253800" progId="Equation.3">
                <p:embed/>
              </p:oleObj>
            </a:graphicData>
          </a:graphic>
        </p:graphicFrame>
        <p:sp>
          <p:nvSpPr>
            <p:cNvPr id="30" name="Line Callout 2 29"/>
            <p:cNvSpPr/>
            <p:nvPr/>
          </p:nvSpPr>
          <p:spPr>
            <a:xfrm>
              <a:off x="3771900" y="4914900"/>
              <a:ext cx="952500" cy="342900"/>
            </a:xfrm>
            <a:prstGeom prst="borderCallout2">
              <a:avLst>
                <a:gd name="adj1" fmla="val 104862"/>
                <a:gd name="adj2" fmla="val 40314"/>
                <a:gd name="adj3" fmla="val 210417"/>
                <a:gd name="adj4" fmla="val 28921"/>
                <a:gd name="adj5" fmla="val 210512"/>
                <a:gd name="adj6" fmla="val -23955"/>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Linear Gain</a:t>
              </a:r>
              <a:endParaRPr lang="en-US" sz="1400" dirty="0">
                <a:solidFill>
                  <a:schemeClr val="tx1"/>
                </a:solidFill>
                <a:latin typeface="Arial Narrow" pitchFamily="34" charset="0"/>
              </a:endParaRPr>
            </a:p>
          </p:txBody>
        </p:sp>
        <p:sp>
          <p:nvSpPr>
            <p:cNvPr id="31" name="Line Callout 2 30"/>
            <p:cNvSpPr/>
            <p:nvPr/>
          </p:nvSpPr>
          <p:spPr>
            <a:xfrm>
              <a:off x="4152900" y="5676900"/>
              <a:ext cx="1143000" cy="342900"/>
            </a:xfrm>
            <a:prstGeom prst="borderCallout2">
              <a:avLst>
                <a:gd name="adj1" fmla="val 2084"/>
                <a:gd name="adj2" fmla="val 67935"/>
                <a:gd name="adj3" fmla="val -105396"/>
                <a:gd name="adj4" fmla="val 64074"/>
                <a:gd name="adj5" fmla="val -104891"/>
                <a:gd name="adj6" fmla="val 5127"/>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II Order Mixing</a:t>
              </a:r>
              <a:endParaRPr lang="en-US" sz="1400" dirty="0">
                <a:solidFill>
                  <a:schemeClr val="tx1"/>
                </a:solidFill>
                <a:latin typeface="Arial Narrow" pitchFamily="34" charset="0"/>
              </a:endParaRPr>
            </a:p>
          </p:txBody>
        </p:sp>
        <p:sp>
          <p:nvSpPr>
            <p:cNvPr id="33" name="Line Callout 2 32"/>
            <p:cNvSpPr/>
            <p:nvPr/>
          </p:nvSpPr>
          <p:spPr>
            <a:xfrm>
              <a:off x="5257800" y="4914900"/>
              <a:ext cx="1219200" cy="342900"/>
            </a:xfrm>
            <a:prstGeom prst="borderCallout2">
              <a:avLst>
                <a:gd name="adj1" fmla="val 104862"/>
                <a:gd name="adj2" fmla="val 40314"/>
                <a:gd name="adj3" fmla="val 210417"/>
                <a:gd name="adj4" fmla="val 28921"/>
                <a:gd name="adj5" fmla="val 210512"/>
                <a:gd name="adj6" fmla="val -23955"/>
              </a:avLst>
            </a:prstGeom>
            <a:noFill/>
            <a:ln w="9525">
              <a:solidFill>
                <a:srgbClr val="C0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Narrow" pitchFamily="34" charset="0"/>
                </a:rPr>
                <a:t>III Order Mixing</a:t>
              </a:r>
              <a:endParaRPr lang="en-US" sz="1400" dirty="0">
                <a:solidFill>
                  <a:schemeClr val="tx1"/>
                </a:solidFill>
                <a:latin typeface="Arial Narrow"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Stage LNA</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6</a:t>
            </a:fld>
            <a:endParaRPr lang="en-US"/>
          </a:p>
        </p:txBody>
      </p:sp>
      <p:pic>
        <p:nvPicPr>
          <p:cNvPr id="18434" name="Picture 2" descr="C:\Users\Anurag\UES Pictrues\Screenshot Studio capture #207.png"/>
          <p:cNvPicPr>
            <a:picLocks noChangeAspect="1" noChangeArrowheads="1"/>
          </p:cNvPicPr>
          <p:nvPr/>
        </p:nvPicPr>
        <p:blipFill>
          <a:blip r:embed="rId2"/>
          <a:srcRect/>
          <a:stretch>
            <a:fillRect/>
          </a:stretch>
        </p:blipFill>
        <p:spPr bwMode="auto">
          <a:xfrm>
            <a:off x="2628900" y="2057400"/>
            <a:ext cx="6972300" cy="3867150"/>
          </a:xfrm>
          <a:prstGeom prst="rect">
            <a:avLst/>
          </a:prstGeom>
          <a:noFill/>
        </p:spPr>
      </p:pic>
      <p:sp>
        <p:nvSpPr>
          <p:cNvPr id="6" name="TextBox 5"/>
          <p:cNvSpPr txBox="1"/>
          <p:nvPr/>
        </p:nvSpPr>
        <p:spPr>
          <a:xfrm>
            <a:off x="495300" y="952500"/>
            <a:ext cx="2117887" cy="307777"/>
          </a:xfrm>
          <a:prstGeom prst="rect">
            <a:avLst/>
          </a:prstGeom>
          <a:noFill/>
        </p:spPr>
        <p:txBody>
          <a:bodyPr wrap="none" rtlCol="0">
            <a:spAutoFit/>
          </a:bodyPr>
          <a:lstStyle/>
          <a:p>
            <a:r>
              <a:rPr lang="en-US" sz="1400" b="1" dirty="0" smtClean="0">
                <a:solidFill>
                  <a:srgbClr val="00B0F0"/>
                </a:solidFill>
                <a:latin typeface="+mj-lt"/>
              </a:rPr>
              <a:t>List of Components</a:t>
            </a:r>
            <a:endParaRPr lang="en-US" sz="1400" b="1" dirty="0">
              <a:solidFill>
                <a:srgbClr val="00B0F0"/>
              </a:solidFill>
              <a:latin typeface="+mj-lt"/>
            </a:endParaRPr>
          </a:p>
        </p:txBody>
      </p:sp>
      <p:sp>
        <p:nvSpPr>
          <p:cNvPr id="7" name="TextBox 6"/>
          <p:cNvSpPr txBox="1"/>
          <p:nvPr/>
        </p:nvSpPr>
        <p:spPr>
          <a:xfrm>
            <a:off x="495300" y="1434643"/>
            <a:ext cx="2225289" cy="738664"/>
          </a:xfrm>
          <a:prstGeom prst="rect">
            <a:avLst/>
          </a:prstGeom>
          <a:noFill/>
        </p:spPr>
        <p:txBody>
          <a:bodyPr wrap="none" rtlCol="0">
            <a:spAutoFit/>
          </a:bodyPr>
          <a:lstStyle/>
          <a:p>
            <a:r>
              <a:rPr lang="en-US" sz="1400" b="1" dirty="0" smtClean="0">
                <a:solidFill>
                  <a:srgbClr val="00B0F0"/>
                </a:solidFill>
                <a:latin typeface="+mj-lt"/>
              </a:rPr>
              <a:t>DC Biasing at Drain</a:t>
            </a:r>
          </a:p>
          <a:p>
            <a:r>
              <a:rPr lang="en-US" sz="1400" dirty="0" smtClean="0">
                <a:latin typeface="Arial Narrow" pitchFamily="34" charset="0"/>
              </a:rPr>
              <a:t>L2= 0.15 nH, R&lt;2.4</a:t>
            </a:r>
            <a:r>
              <a:rPr lang="el-GR" sz="1400" dirty="0" smtClean="0">
                <a:latin typeface="Arial Narrow" pitchFamily="34" charset="0"/>
              </a:rPr>
              <a:t>Ω</a:t>
            </a:r>
            <a:endParaRPr lang="en-US" sz="1400" dirty="0" smtClean="0">
              <a:latin typeface="Arial Narrow" pitchFamily="34" charset="0"/>
            </a:endParaRPr>
          </a:p>
          <a:p>
            <a:r>
              <a:rPr lang="en-US" sz="1400" dirty="0" smtClean="0">
                <a:latin typeface="Arial Narrow" pitchFamily="34" charset="0"/>
              </a:rPr>
              <a:t>C4=0.5pF</a:t>
            </a:r>
          </a:p>
        </p:txBody>
      </p:sp>
      <p:sp>
        <p:nvSpPr>
          <p:cNvPr id="8" name="TextBox 7"/>
          <p:cNvSpPr txBox="1"/>
          <p:nvPr/>
        </p:nvSpPr>
        <p:spPr>
          <a:xfrm>
            <a:off x="495300" y="2234743"/>
            <a:ext cx="2117887" cy="523220"/>
          </a:xfrm>
          <a:prstGeom prst="rect">
            <a:avLst/>
          </a:prstGeom>
          <a:noFill/>
        </p:spPr>
        <p:txBody>
          <a:bodyPr wrap="none" rtlCol="0">
            <a:spAutoFit/>
          </a:bodyPr>
          <a:lstStyle/>
          <a:p>
            <a:r>
              <a:rPr lang="en-US" sz="1400" b="1" dirty="0" smtClean="0">
                <a:solidFill>
                  <a:srgbClr val="00B0F0"/>
                </a:solidFill>
                <a:latin typeface="+mj-lt"/>
              </a:rPr>
              <a:t>DC Biasing at Gate</a:t>
            </a:r>
          </a:p>
          <a:p>
            <a:r>
              <a:rPr lang="en-US" sz="1400" dirty="0" smtClean="0">
                <a:latin typeface="Arial Narrow" pitchFamily="34" charset="0"/>
              </a:rPr>
              <a:t>L1= 0.2 nH, R&lt;2.1</a:t>
            </a:r>
            <a:r>
              <a:rPr lang="el-GR" sz="1400" dirty="0" smtClean="0">
                <a:latin typeface="Arial Narrow" pitchFamily="34" charset="0"/>
              </a:rPr>
              <a:t>Ω</a:t>
            </a:r>
            <a:endParaRPr lang="en-US" sz="1400" dirty="0" smtClean="0">
              <a:latin typeface="Arial Narrow" pitchFamily="34" charset="0"/>
            </a:endParaRPr>
          </a:p>
        </p:txBody>
      </p:sp>
      <p:sp>
        <p:nvSpPr>
          <p:cNvPr id="9" name="TextBox 8"/>
          <p:cNvSpPr txBox="1"/>
          <p:nvPr/>
        </p:nvSpPr>
        <p:spPr>
          <a:xfrm>
            <a:off x="495300" y="2844343"/>
            <a:ext cx="1675202" cy="954107"/>
          </a:xfrm>
          <a:prstGeom prst="rect">
            <a:avLst/>
          </a:prstGeom>
          <a:noFill/>
        </p:spPr>
        <p:txBody>
          <a:bodyPr wrap="none" rtlCol="0">
            <a:spAutoFit/>
          </a:bodyPr>
          <a:lstStyle/>
          <a:p>
            <a:r>
              <a:rPr lang="en-US" sz="1400" b="1" dirty="0" smtClean="0">
                <a:solidFill>
                  <a:srgbClr val="00B0F0"/>
                </a:solidFill>
                <a:latin typeface="+mj-lt"/>
              </a:rPr>
              <a:t>Output Match</a:t>
            </a:r>
          </a:p>
          <a:p>
            <a:r>
              <a:rPr lang="en-US" sz="1400" dirty="0" smtClean="0">
                <a:latin typeface="Arial Narrow" pitchFamily="34" charset="0"/>
              </a:rPr>
              <a:t>L7= 0.31 nH, R&lt;2.9</a:t>
            </a:r>
            <a:r>
              <a:rPr lang="el-GR" sz="1400" dirty="0" smtClean="0">
                <a:latin typeface="Arial Narrow" pitchFamily="34" charset="0"/>
              </a:rPr>
              <a:t>Ω</a:t>
            </a:r>
            <a:endParaRPr lang="en-US" sz="1400" dirty="0" smtClean="0">
              <a:latin typeface="Arial Narrow" pitchFamily="34" charset="0"/>
            </a:endParaRPr>
          </a:p>
          <a:p>
            <a:r>
              <a:rPr lang="en-US" sz="1400" dirty="0" smtClean="0">
                <a:latin typeface="Arial Narrow" pitchFamily="34" charset="0"/>
              </a:rPr>
              <a:t>C2=0.3 pF, ESR&lt;0.3</a:t>
            </a:r>
            <a:r>
              <a:rPr lang="el-GR" sz="1400" dirty="0" smtClean="0">
                <a:latin typeface="Arial Narrow" pitchFamily="34" charset="0"/>
              </a:rPr>
              <a:t>Ω</a:t>
            </a:r>
            <a:endParaRPr lang="en-US" sz="1400" dirty="0" smtClean="0">
              <a:latin typeface="Arial Narrow" pitchFamily="34" charset="0"/>
            </a:endParaRPr>
          </a:p>
          <a:p>
            <a:r>
              <a:rPr lang="en-US" sz="1400" dirty="0" smtClean="0">
                <a:latin typeface="Arial Narrow" pitchFamily="34" charset="0"/>
              </a:rPr>
              <a:t>C8=0.12 pF</a:t>
            </a:r>
          </a:p>
        </p:txBody>
      </p:sp>
      <p:sp>
        <p:nvSpPr>
          <p:cNvPr id="10" name="TextBox 9"/>
          <p:cNvSpPr txBox="1"/>
          <p:nvPr/>
        </p:nvSpPr>
        <p:spPr>
          <a:xfrm>
            <a:off x="495300" y="3871436"/>
            <a:ext cx="1675202" cy="954107"/>
          </a:xfrm>
          <a:prstGeom prst="rect">
            <a:avLst/>
          </a:prstGeom>
          <a:noFill/>
        </p:spPr>
        <p:txBody>
          <a:bodyPr wrap="none" rtlCol="0">
            <a:spAutoFit/>
          </a:bodyPr>
          <a:lstStyle/>
          <a:p>
            <a:r>
              <a:rPr lang="en-US" sz="1400" b="1" dirty="0" smtClean="0">
                <a:solidFill>
                  <a:srgbClr val="00B0F0"/>
                </a:solidFill>
                <a:latin typeface="+mj-lt"/>
              </a:rPr>
              <a:t>Input Match</a:t>
            </a:r>
          </a:p>
          <a:p>
            <a:r>
              <a:rPr lang="en-US" sz="1400" dirty="0" smtClean="0">
                <a:latin typeface="Arial Narrow" pitchFamily="34" charset="0"/>
              </a:rPr>
              <a:t>L5= 0.22 nH, R&lt;2.1</a:t>
            </a:r>
            <a:r>
              <a:rPr lang="el-GR" sz="1400" dirty="0" smtClean="0">
                <a:latin typeface="Arial Narrow" pitchFamily="34" charset="0"/>
              </a:rPr>
              <a:t>Ω</a:t>
            </a:r>
            <a:endParaRPr lang="en-US" sz="1400" dirty="0" smtClean="0">
              <a:latin typeface="Arial Narrow" pitchFamily="34" charset="0"/>
            </a:endParaRPr>
          </a:p>
          <a:p>
            <a:r>
              <a:rPr lang="en-US" sz="1400" dirty="0" smtClean="0">
                <a:latin typeface="Arial Narrow" pitchFamily="34" charset="0"/>
              </a:rPr>
              <a:t>C1=0.1 pF</a:t>
            </a:r>
          </a:p>
          <a:p>
            <a:r>
              <a:rPr lang="en-US" sz="1400" dirty="0" smtClean="0">
                <a:latin typeface="Arial Narrow" pitchFamily="34" charset="0"/>
              </a:rPr>
              <a:t>C7=0.35 pF</a:t>
            </a:r>
          </a:p>
        </p:txBody>
      </p:sp>
      <p:sp>
        <p:nvSpPr>
          <p:cNvPr id="11" name="TextBox 10"/>
          <p:cNvSpPr txBox="1"/>
          <p:nvPr/>
        </p:nvSpPr>
        <p:spPr>
          <a:xfrm>
            <a:off x="495300" y="4900136"/>
            <a:ext cx="1043876" cy="738664"/>
          </a:xfrm>
          <a:prstGeom prst="rect">
            <a:avLst/>
          </a:prstGeom>
          <a:noFill/>
        </p:spPr>
        <p:txBody>
          <a:bodyPr wrap="none" rtlCol="0">
            <a:spAutoFit/>
          </a:bodyPr>
          <a:lstStyle/>
          <a:p>
            <a:r>
              <a:rPr lang="en-US" sz="1400" b="1" dirty="0" smtClean="0">
                <a:solidFill>
                  <a:srgbClr val="00B0F0"/>
                </a:solidFill>
                <a:latin typeface="+mj-lt"/>
              </a:rPr>
              <a:t>Feedback</a:t>
            </a:r>
          </a:p>
          <a:p>
            <a:r>
              <a:rPr lang="en-US" sz="1400" dirty="0" smtClean="0">
                <a:latin typeface="Arial Narrow" pitchFamily="34" charset="0"/>
              </a:rPr>
              <a:t>R2= 1150</a:t>
            </a:r>
            <a:r>
              <a:rPr lang="el-GR" sz="1400" dirty="0" smtClean="0">
                <a:latin typeface="Arial Narrow" pitchFamily="34" charset="0"/>
              </a:rPr>
              <a:t>Ω</a:t>
            </a:r>
            <a:endParaRPr lang="en-US" sz="1400" dirty="0" smtClean="0">
              <a:latin typeface="Arial Narrow" pitchFamily="34" charset="0"/>
            </a:endParaRPr>
          </a:p>
          <a:p>
            <a:r>
              <a:rPr lang="en-US" sz="1400" dirty="0" smtClean="0">
                <a:latin typeface="Arial Narrow" pitchFamily="34" charset="0"/>
              </a:rPr>
              <a:t>C6=0.1 pF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In-band LNA Performance</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7</a:t>
            </a:fld>
            <a:endParaRPr lang="en-US"/>
          </a:p>
        </p:txBody>
      </p:sp>
      <p:pic>
        <p:nvPicPr>
          <p:cNvPr id="19458" name="Picture 2" descr="C:\Users\Anurag\UES Pictrues\Screenshot Studio capture #208.png"/>
          <p:cNvPicPr>
            <a:picLocks noChangeAspect="1" noChangeArrowheads="1"/>
          </p:cNvPicPr>
          <p:nvPr/>
        </p:nvPicPr>
        <p:blipFill>
          <a:blip r:embed="rId2"/>
          <a:srcRect/>
          <a:stretch>
            <a:fillRect/>
          </a:stretch>
        </p:blipFill>
        <p:spPr bwMode="auto">
          <a:xfrm>
            <a:off x="266700" y="2819400"/>
            <a:ext cx="4114800" cy="3314700"/>
          </a:xfrm>
          <a:prstGeom prst="rect">
            <a:avLst/>
          </a:prstGeom>
          <a:noFill/>
        </p:spPr>
      </p:pic>
      <p:pic>
        <p:nvPicPr>
          <p:cNvPr id="19459" name="Picture 3" descr="C:\Users\Anurag\UES Pictrues\Screenshot Studio capture #209.png"/>
          <p:cNvPicPr>
            <a:picLocks noChangeAspect="1" noChangeArrowheads="1"/>
          </p:cNvPicPr>
          <p:nvPr/>
        </p:nvPicPr>
        <p:blipFill>
          <a:blip r:embed="rId3"/>
          <a:srcRect/>
          <a:stretch>
            <a:fillRect/>
          </a:stretch>
        </p:blipFill>
        <p:spPr bwMode="auto">
          <a:xfrm>
            <a:off x="5905500" y="2933700"/>
            <a:ext cx="3352800" cy="3171825"/>
          </a:xfrm>
          <a:prstGeom prst="rect">
            <a:avLst/>
          </a:prstGeom>
          <a:noFill/>
        </p:spPr>
      </p:pic>
      <p:pic>
        <p:nvPicPr>
          <p:cNvPr id="19461" name="Picture 5" descr="C:\Users\Anurag\UES Pictrues\Screenshot Studio capture #211.png"/>
          <p:cNvPicPr>
            <a:picLocks noChangeAspect="1" noChangeArrowheads="1"/>
          </p:cNvPicPr>
          <p:nvPr/>
        </p:nvPicPr>
        <p:blipFill>
          <a:blip r:embed="rId4"/>
          <a:srcRect/>
          <a:stretch>
            <a:fillRect/>
          </a:stretch>
        </p:blipFill>
        <p:spPr bwMode="auto">
          <a:xfrm>
            <a:off x="3733800" y="647700"/>
            <a:ext cx="2867025" cy="27908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 Biasing at Drain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8</a:t>
            </a:fld>
            <a:endParaRPr lang="en-US"/>
          </a:p>
        </p:txBody>
      </p:sp>
      <p:pic>
        <p:nvPicPr>
          <p:cNvPr id="20482" name="Picture 2" descr="C:\Users\Anurag\UES Pictrues\Screenshot Studio capture #212.png"/>
          <p:cNvPicPr>
            <a:picLocks noChangeAspect="1" noChangeArrowheads="1"/>
          </p:cNvPicPr>
          <p:nvPr/>
        </p:nvPicPr>
        <p:blipFill>
          <a:blip r:embed="rId2"/>
          <a:srcRect/>
          <a:stretch>
            <a:fillRect/>
          </a:stretch>
        </p:blipFill>
        <p:spPr bwMode="auto">
          <a:xfrm>
            <a:off x="381000" y="1704975"/>
            <a:ext cx="3238500" cy="3705225"/>
          </a:xfrm>
          <a:prstGeom prst="rect">
            <a:avLst/>
          </a:prstGeom>
          <a:noFill/>
        </p:spPr>
      </p:pic>
      <p:pic>
        <p:nvPicPr>
          <p:cNvPr id="20483" name="Picture 3" descr="C:\Users\Anurag\UES Pictrues\Screenshot Studio capture #213.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1000125"/>
            <a:ext cx="3228975" cy="2600325"/>
          </a:xfrm>
          <a:prstGeom prst="rect">
            <a:avLst/>
          </a:prstGeom>
          <a:noFill/>
        </p:spPr>
      </p:pic>
      <p:grpSp>
        <p:nvGrpSpPr>
          <p:cNvPr id="20488" name="Group 8"/>
          <p:cNvGrpSpPr>
            <a:grpSpLocks noChangeAspect="1"/>
          </p:cNvGrpSpPr>
          <p:nvPr/>
        </p:nvGrpSpPr>
        <p:grpSpPr bwMode="auto">
          <a:xfrm>
            <a:off x="4076701" y="4238625"/>
            <a:ext cx="2305051" cy="1323975"/>
            <a:chOff x="2495" y="2519"/>
            <a:chExt cx="1452" cy="834"/>
          </a:xfrm>
        </p:grpSpPr>
        <p:sp>
          <p:nvSpPr>
            <p:cNvPr id="20489" name="Rectangle 9"/>
            <p:cNvSpPr>
              <a:spLocks noChangeArrowheads="1"/>
            </p:cNvSpPr>
            <p:nvPr/>
          </p:nvSpPr>
          <p:spPr bwMode="auto">
            <a:xfrm>
              <a:off x="2495" y="2519"/>
              <a:ext cx="165" cy="1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0" name="Rectangle 10"/>
            <p:cNvSpPr>
              <a:spLocks noChangeArrowheads="1"/>
            </p:cNvSpPr>
            <p:nvPr/>
          </p:nvSpPr>
          <p:spPr bwMode="auto">
            <a:xfrm>
              <a:off x="2495" y="2533"/>
              <a:ext cx="193"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FF"/>
                  </a:solidFill>
                  <a:effectLst/>
                  <a:latin typeface="Arial For CAE" charset="0"/>
                  <a:cs typeface="Arial" pitchFamily="34" charset="0"/>
                </a:rPr>
                <a:t>Eqn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1" name="Rectangle 11"/>
            <p:cNvSpPr>
              <a:spLocks noChangeArrowheads="1"/>
            </p:cNvSpPr>
            <p:nvPr/>
          </p:nvSpPr>
          <p:spPr bwMode="auto">
            <a:xfrm>
              <a:off x="2671" y="2527"/>
              <a:ext cx="403"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For CAE" charset="0"/>
                  <a:cs typeface="Arial" pitchFamily="34" charset="0"/>
                </a:rPr>
                <a:t>y=stoy(S)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2" name="Rectangle 12"/>
            <p:cNvSpPr>
              <a:spLocks noChangeArrowheads="1"/>
            </p:cNvSpPr>
            <p:nvPr/>
          </p:nvSpPr>
          <p:spPr bwMode="auto">
            <a:xfrm>
              <a:off x="2495" y="2712"/>
              <a:ext cx="165" cy="12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3" name="Rectangle 13"/>
            <p:cNvSpPr>
              <a:spLocks noChangeArrowheads="1"/>
            </p:cNvSpPr>
            <p:nvPr/>
          </p:nvSpPr>
          <p:spPr bwMode="auto">
            <a:xfrm>
              <a:off x="2495" y="2729"/>
              <a:ext cx="193"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FF"/>
                  </a:solidFill>
                  <a:effectLst/>
                  <a:latin typeface="Arial For CAE" charset="0"/>
                  <a:cs typeface="Arial" pitchFamily="34" charset="0"/>
                </a:rPr>
                <a:t>Eqn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4" name="Rectangle 14"/>
            <p:cNvSpPr>
              <a:spLocks noChangeArrowheads="1"/>
            </p:cNvSpPr>
            <p:nvPr/>
          </p:nvSpPr>
          <p:spPr bwMode="auto">
            <a:xfrm>
              <a:off x="2671" y="2723"/>
              <a:ext cx="1276"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Arial For CAE" charset="0"/>
                  <a:cs typeface="Arial" pitchFamily="34" charset="0"/>
                </a:rPr>
                <a:t>Lem =imag (1/-y(1,2))/(2*pi*freq)</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5" name="Rectangle 15"/>
            <p:cNvSpPr>
              <a:spLocks noChangeArrowheads="1"/>
            </p:cNvSpPr>
            <p:nvPr/>
          </p:nvSpPr>
          <p:spPr bwMode="auto">
            <a:xfrm>
              <a:off x="2495" y="2905"/>
              <a:ext cx="165" cy="13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6" name="Rectangle 16"/>
            <p:cNvSpPr>
              <a:spLocks noChangeArrowheads="1"/>
            </p:cNvSpPr>
            <p:nvPr/>
          </p:nvSpPr>
          <p:spPr bwMode="auto">
            <a:xfrm>
              <a:off x="2495" y="2922"/>
              <a:ext cx="193"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FF"/>
                  </a:solidFill>
                  <a:effectLst/>
                  <a:latin typeface="Arial For CAE" charset="0"/>
                  <a:cs typeface="Arial" pitchFamily="34" charset="0"/>
                </a:rPr>
                <a:t>Eqn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7" name="Rectangle 17"/>
            <p:cNvSpPr>
              <a:spLocks noChangeArrowheads="1"/>
            </p:cNvSpPr>
            <p:nvPr/>
          </p:nvSpPr>
          <p:spPr bwMode="auto">
            <a:xfrm>
              <a:off x="2671" y="2916"/>
              <a:ext cx="798" cy="11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For CAE" charset="0"/>
                  <a:cs typeface="Arial" pitchFamily="34" charset="0"/>
                </a:rPr>
                <a:t>Rem=real(1/-y(1,2))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8" name="Rectangle 18"/>
            <p:cNvSpPr>
              <a:spLocks noChangeArrowheads="1"/>
            </p:cNvSpPr>
            <p:nvPr/>
          </p:nvSpPr>
          <p:spPr bwMode="auto">
            <a:xfrm>
              <a:off x="2506" y="3104"/>
              <a:ext cx="1399" cy="249"/>
            </a:xfrm>
            <a:prstGeom prst="rect">
              <a:avLst/>
            </a:prstGeom>
            <a:noFill/>
            <a:ln w="6">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499" name="Line 19"/>
            <p:cNvSpPr>
              <a:spLocks noChangeShapeType="1"/>
            </p:cNvSpPr>
            <p:nvPr/>
          </p:nvSpPr>
          <p:spPr bwMode="auto">
            <a:xfrm>
              <a:off x="2509" y="3199"/>
              <a:ext cx="139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0" name="Rectangle 20"/>
            <p:cNvSpPr>
              <a:spLocks noChangeArrowheads="1"/>
            </p:cNvSpPr>
            <p:nvPr/>
          </p:nvSpPr>
          <p:spPr bwMode="auto">
            <a:xfrm>
              <a:off x="2677" y="3112"/>
              <a:ext cx="176"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For CAE" charset="0"/>
                  <a:cs typeface="Arial" pitchFamily="34" charset="0"/>
                </a:rPr>
                <a:t>freq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1" name="Line 21"/>
            <p:cNvSpPr>
              <a:spLocks noChangeShapeType="1"/>
            </p:cNvSpPr>
            <p:nvPr/>
          </p:nvSpPr>
          <p:spPr bwMode="auto">
            <a:xfrm>
              <a:off x="2973" y="3107"/>
              <a:ext cx="1" cy="9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2" name="Line 22"/>
            <p:cNvSpPr>
              <a:spLocks noChangeShapeType="1"/>
            </p:cNvSpPr>
            <p:nvPr/>
          </p:nvSpPr>
          <p:spPr bwMode="auto">
            <a:xfrm>
              <a:off x="2973" y="3199"/>
              <a:ext cx="1" cy="15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3" name="Rectangle 23"/>
            <p:cNvSpPr>
              <a:spLocks noChangeArrowheads="1"/>
            </p:cNvSpPr>
            <p:nvPr/>
          </p:nvSpPr>
          <p:spPr bwMode="auto">
            <a:xfrm>
              <a:off x="2579" y="3235"/>
              <a:ext cx="423"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For CAE" charset="0"/>
                  <a:cs typeface="Arial" pitchFamily="34" charset="0"/>
                </a:rPr>
                <a:t>35.00 GHz</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4" name="Rectangle 24"/>
            <p:cNvSpPr>
              <a:spLocks noChangeArrowheads="1"/>
            </p:cNvSpPr>
            <p:nvPr/>
          </p:nvSpPr>
          <p:spPr bwMode="auto">
            <a:xfrm>
              <a:off x="3136" y="3112"/>
              <a:ext cx="193"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Arial For CAE" charset="0"/>
                  <a:cs typeface="Arial" pitchFamily="34" charset="0"/>
                </a:rPr>
                <a:t>Lem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5" name="Line 25"/>
            <p:cNvSpPr>
              <a:spLocks noChangeShapeType="1"/>
            </p:cNvSpPr>
            <p:nvPr/>
          </p:nvSpPr>
          <p:spPr bwMode="auto">
            <a:xfrm>
              <a:off x="2973" y="3199"/>
              <a:ext cx="46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6" name="Line 26"/>
            <p:cNvSpPr>
              <a:spLocks noChangeShapeType="1"/>
            </p:cNvSpPr>
            <p:nvPr/>
          </p:nvSpPr>
          <p:spPr bwMode="auto">
            <a:xfrm>
              <a:off x="3438" y="3107"/>
              <a:ext cx="1" cy="9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7" name="Line 27"/>
            <p:cNvSpPr>
              <a:spLocks noChangeShapeType="1"/>
            </p:cNvSpPr>
            <p:nvPr/>
          </p:nvSpPr>
          <p:spPr bwMode="auto">
            <a:xfrm>
              <a:off x="3438" y="3199"/>
              <a:ext cx="1" cy="15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08" name="Rectangle 28"/>
            <p:cNvSpPr>
              <a:spLocks noChangeArrowheads="1"/>
            </p:cNvSpPr>
            <p:nvPr/>
          </p:nvSpPr>
          <p:spPr bwMode="auto">
            <a:xfrm>
              <a:off x="3147" y="3235"/>
              <a:ext cx="308"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For CAE" charset="0"/>
                  <a:cs typeface="Arial" pitchFamily="34" charset="0"/>
                </a:rPr>
                <a:t>150.0 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9" name="Rectangle 29"/>
            <p:cNvSpPr>
              <a:spLocks noChangeArrowheads="1"/>
            </p:cNvSpPr>
            <p:nvPr/>
          </p:nvSpPr>
          <p:spPr bwMode="auto">
            <a:xfrm>
              <a:off x="3592" y="3112"/>
              <a:ext cx="207"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For CAE" charset="0"/>
                  <a:cs typeface="Arial" pitchFamily="34" charset="0"/>
                </a:rPr>
                <a:t>Rem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0" name="Line 30"/>
            <p:cNvSpPr>
              <a:spLocks noChangeShapeType="1"/>
            </p:cNvSpPr>
            <p:nvPr/>
          </p:nvSpPr>
          <p:spPr bwMode="auto">
            <a:xfrm>
              <a:off x="3438" y="3199"/>
              <a:ext cx="465"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1" name="Rectangle 31"/>
            <p:cNvSpPr>
              <a:spLocks noChangeArrowheads="1"/>
            </p:cNvSpPr>
            <p:nvPr/>
          </p:nvSpPr>
          <p:spPr bwMode="auto">
            <a:xfrm>
              <a:off x="3592" y="3235"/>
              <a:ext cx="330" cy="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For CAE" charset="0"/>
                  <a:cs typeface="Arial" pitchFamily="34" charset="0"/>
                </a:rPr>
                <a:t>928.1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4" name="TextBox 33"/>
          <p:cNvSpPr txBox="1"/>
          <p:nvPr/>
        </p:nvSpPr>
        <p:spPr>
          <a:xfrm>
            <a:off x="4000500" y="3857625"/>
            <a:ext cx="2440092" cy="307777"/>
          </a:xfrm>
          <a:prstGeom prst="rect">
            <a:avLst/>
          </a:prstGeom>
          <a:noFill/>
        </p:spPr>
        <p:txBody>
          <a:bodyPr wrap="none" rtlCol="0">
            <a:spAutoFit/>
          </a:bodyPr>
          <a:lstStyle/>
          <a:p>
            <a:r>
              <a:rPr lang="en-US" sz="1400" b="1" dirty="0" smtClean="0">
                <a:solidFill>
                  <a:srgbClr val="00B0F0"/>
                </a:solidFill>
                <a:latin typeface="+mj-lt"/>
              </a:rPr>
              <a:t>EM Simulation Results</a:t>
            </a:r>
          </a:p>
        </p:txBody>
      </p:sp>
      <p:sp>
        <p:nvSpPr>
          <p:cNvPr id="35" name="TextBox 34"/>
          <p:cNvSpPr txBox="1"/>
          <p:nvPr/>
        </p:nvSpPr>
        <p:spPr>
          <a:xfrm>
            <a:off x="6629400" y="1381125"/>
            <a:ext cx="2225289" cy="307777"/>
          </a:xfrm>
          <a:prstGeom prst="rect">
            <a:avLst/>
          </a:prstGeom>
          <a:noFill/>
        </p:spPr>
        <p:txBody>
          <a:bodyPr wrap="none" rtlCol="0">
            <a:spAutoFit/>
          </a:bodyPr>
          <a:lstStyle/>
          <a:p>
            <a:r>
              <a:rPr lang="en-US" sz="1400" b="1" dirty="0" smtClean="0">
                <a:solidFill>
                  <a:srgbClr val="00B0F0"/>
                </a:solidFill>
                <a:latin typeface="+mj-lt"/>
              </a:rPr>
              <a:t>Inductor Dimensions</a:t>
            </a:r>
          </a:p>
        </p:txBody>
      </p:sp>
      <p:grpSp>
        <p:nvGrpSpPr>
          <p:cNvPr id="58" name="Group 57"/>
          <p:cNvGrpSpPr/>
          <p:nvPr/>
        </p:nvGrpSpPr>
        <p:grpSpPr>
          <a:xfrm>
            <a:off x="6705600" y="1733550"/>
            <a:ext cx="2590800" cy="3800475"/>
            <a:chOff x="6705600" y="1733550"/>
            <a:chExt cx="2590800" cy="3800475"/>
          </a:xfrm>
        </p:grpSpPr>
        <p:pic>
          <p:nvPicPr>
            <p:cNvPr id="20484" name="Picture 4" descr="C:\Users\Anurag\UES Pictrues\Screenshot Studio capture #214.png"/>
            <p:cNvPicPr>
              <a:picLocks noChangeAspect="1" noChangeArrowheads="1"/>
            </p:cNvPicPr>
            <p:nvPr/>
          </p:nvPicPr>
          <p:blipFill>
            <a:blip r:embed="rId4"/>
            <a:srcRect/>
            <a:stretch>
              <a:fillRect/>
            </a:stretch>
          </p:blipFill>
          <p:spPr bwMode="auto">
            <a:xfrm>
              <a:off x="6705600" y="1733550"/>
              <a:ext cx="2590800" cy="3800475"/>
            </a:xfrm>
            <a:prstGeom prst="rect">
              <a:avLst/>
            </a:prstGeom>
            <a:noFill/>
          </p:spPr>
        </p:pic>
        <p:cxnSp>
          <p:nvCxnSpPr>
            <p:cNvPr id="37" name="Straight Arrow Connector 36"/>
            <p:cNvCxnSpPr/>
            <p:nvPr/>
          </p:nvCxnSpPr>
          <p:spPr>
            <a:xfrm>
              <a:off x="7543800" y="4267200"/>
              <a:ext cx="9906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8173244" y="3599656"/>
              <a:ext cx="10287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7391400" y="2857500"/>
              <a:ext cx="4572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734300" y="4340423"/>
              <a:ext cx="575799" cy="307777"/>
            </a:xfrm>
            <a:prstGeom prst="rect">
              <a:avLst/>
            </a:prstGeom>
            <a:solidFill>
              <a:schemeClr val="bg1"/>
            </a:solidFill>
          </p:spPr>
          <p:txBody>
            <a:bodyPr wrap="square" rtlCol="0">
              <a:spAutoFit/>
            </a:bodyPr>
            <a:lstStyle/>
            <a:p>
              <a:r>
                <a:rPr lang="en-US" sz="1400" dirty="0" smtClean="0">
                  <a:latin typeface="Arial Narrow" pitchFamily="34" charset="0"/>
                </a:rPr>
                <a:t>65µm</a:t>
              </a:r>
              <a:endParaRPr lang="en-US" sz="1400" dirty="0">
                <a:latin typeface="Arial Narrow" pitchFamily="34" charset="0"/>
              </a:endParaRPr>
            </a:p>
          </p:txBody>
        </p:sp>
        <p:sp>
          <p:nvSpPr>
            <p:cNvPr id="47" name="TextBox 46"/>
            <p:cNvSpPr txBox="1"/>
            <p:nvPr/>
          </p:nvSpPr>
          <p:spPr>
            <a:xfrm rot="16200000">
              <a:off x="8590889" y="3448711"/>
              <a:ext cx="575799" cy="307777"/>
            </a:xfrm>
            <a:prstGeom prst="rect">
              <a:avLst/>
            </a:prstGeom>
            <a:solidFill>
              <a:schemeClr val="bg1"/>
            </a:solidFill>
          </p:spPr>
          <p:txBody>
            <a:bodyPr wrap="square" rtlCol="0">
              <a:spAutoFit/>
            </a:bodyPr>
            <a:lstStyle/>
            <a:p>
              <a:r>
                <a:rPr lang="en-US" sz="1400" dirty="0" smtClean="0">
                  <a:latin typeface="Arial Narrow" pitchFamily="34" charset="0"/>
                </a:rPr>
                <a:t>67µm</a:t>
              </a:r>
              <a:endParaRPr lang="en-US" sz="1400" dirty="0">
                <a:latin typeface="Arial Narrow" pitchFamily="34" charset="0"/>
              </a:endParaRPr>
            </a:p>
          </p:txBody>
        </p:sp>
        <p:sp>
          <p:nvSpPr>
            <p:cNvPr id="48" name="TextBox 47"/>
            <p:cNvSpPr txBox="1"/>
            <p:nvPr/>
          </p:nvSpPr>
          <p:spPr>
            <a:xfrm rot="16200000">
              <a:off x="7559212" y="2572412"/>
              <a:ext cx="575799" cy="307777"/>
            </a:xfrm>
            <a:prstGeom prst="rect">
              <a:avLst/>
            </a:prstGeom>
            <a:solidFill>
              <a:schemeClr val="bg1"/>
            </a:solidFill>
          </p:spPr>
          <p:txBody>
            <a:bodyPr wrap="square" rtlCol="0">
              <a:spAutoFit/>
            </a:bodyPr>
            <a:lstStyle/>
            <a:p>
              <a:r>
                <a:rPr lang="en-US" sz="1400" dirty="0" smtClean="0">
                  <a:latin typeface="Arial Narrow" pitchFamily="34" charset="0"/>
                </a:rPr>
                <a:t>30µm</a:t>
              </a:r>
              <a:endParaRPr lang="en-US" sz="1400" dirty="0">
                <a:latin typeface="Arial Narrow" pitchFamily="34" charset="0"/>
              </a:endParaRPr>
            </a:p>
          </p:txBody>
        </p:sp>
        <p:sp>
          <p:nvSpPr>
            <p:cNvPr id="49" name="TextBox 48"/>
            <p:cNvSpPr txBox="1"/>
            <p:nvPr/>
          </p:nvSpPr>
          <p:spPr>
            <a:xfrm>
              <a:off x="7048500" y="2667000"/>
              <a:ext cx="399468" cy="307777"/>
            </a:xfrm>
            <a:prstGeom prst="rect">
              <a:avLst/>
            </a:prstGeom>
            <a:solidFill>
              <a:schemeClr val="bg1"/>
            </a:solidFill>
          </p:spPr>
          <p:txBody>
            <a:bodyPr wrap="none" rtlCol="0">
              <a:spAutoFit/>
            </a:bodyPr>
            <a:lstStyle/>
            <a:p>
              <a:r>
                <a:rPr lang="en-US" sz="1400" b="1" dirty="0" smtClean="0">
                  <a:solidFill>
                    <a:srgbClr val="00B0F0"/>
                  </a:solidFill>
                  <a:latin typeface="+mj-lt"/>
                </a:rPr>
                <a:t>EL</a:t>
              </a:r>
            </a:p>
          </p:txBody>
        </p:sp>
        <p:sp>
          <p:nvSpPr>
            <p:cNvPr id="50" name="TextBox 49"/>
            <p:cNvSpPr txBox="1"/>
            <p:nvPr/>
          </p:nvSpPr>
          <p:spPr>
            <a:xfrm>
              <a:off x="8648700" y="1787723"/>
              <a:ext cx="614271" cy="307777"/>
            </a:xfrm>
            <a:prstGeom prst="rect">
              <a:avLst/>
            </a:prstGeom>
            <a:solidFill>
              <a:schemeClr val="bg1"/>
            </a:solidFill>
          </p:spPr>
          <p:txBody>
            <a:bodyPr wrap="none" rtlCol="0">
              <a:spAutoFit/>
            </a:bodyPr>
            <a:lstStyle/>
            <a:p>
              <a:r>
                <a:rPr lang="en-US" sz="1400" b="1" dirty="0" smtClean="0">
                  <a:solidFill>
                    <a:srgbClr val="00B0F0"/>
                  </a:solidFill>
                  <a:latin typeface="+mj-lt"/>
                </a:rPr>
                <a:t>cond</a:t>
              </a:r>
            </a:p>
          </p:txBody>
        </p:sp>
        <p:cxnSp>
          <p:nvCxnSpPr>
            <p:cNvPr id="52" name="Straight Arrow Connector 51"/>
            <p:cNvCxnSpPr/>
            <p:nvPr/>
          </p:nvCxnSpPr>
          <p:spPr>
            <a:xfrm rot="5400000" flipH="1" flipV="1">
              <a:off x="8020844" y="4209256"/>
              <a:ext cx="1905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8001794" y="3923506"/>
              <a:ext cx="228600" cy="1588"/>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543800" y="3657600"/>
              <a:ext cx="495299" cy="307777"/>
            </a:xfrm>
            <a:prstGeom prst="rect">
              <a:avLst/>
            </a:prstGeom>
            <a:solidFill>
              <a:schemeClr val="bg1"/>
            </a:solidFill>
          </p:spPr>
          <p:txBody>
            <a:bodyPr wrap="square" rtlCol="0">
              <a:spAutoFit/>
            </a:bodyPr>
            <a:lstStyle/>
            <a:p>
              <a:r>
                <a:rPr lang="en-US" sz="1400" dirty="0" smtClean="0">
                  <a:latin typeface="Arial Narrow" pitchFamily="34" charset="0"/>
                </a:rPr>
                <a:t>5µm</a:t>
              </a:r>
              <a:endParaRPr lang="en-US" sz="1400" dirty="0">
                <a:latin typeface="Arial Narrow" pitchFamily="34" charset="0"/>
              </a:endParaRPr>
            </a:p>
          </p:txBody>
        </p:sp>
      </p:grpSp>
      <p:cxnSp>
        <p:nvCxnSpPr>
          <p:cNvPr id="53" name="Straight Arrow Connector 52"/>
          <p:cNvCxnSpPr/>
          <p:nvPr/>
        </p:nvCxnSpPr>
        <p:spPr>
          <a:xfrm>
            <a:off x="3467100" y="1333500"/>
            <a:ext cx="495300" cy="2286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8600" y="1028700"/>
            <a:ext cx="3429000" cy="738664"/>
          </a:xfrm>
          <a:prstGeom prst="rect">
            <a:avLst/>
          </a:prstGeom>
          <a:noFill/>
        </p:spPr>
        <p:txBody>
          <a:bodyPr wrap="square" rtlCol="0">
            <a:spAutoFit/>
          </a:bodyPr>
          <a:lstStyle/>
          <a:p>
            <a:r>
              <a:rPr lang="en-US" sz="1400" b="1" dirty="0" smtClean="0">
                <a:solidFill>
                  <a:srgbClr val="00B0F0"/>
                </a:solidFill>
                <a:latin typeface="+mj-lt"/>
              </a:rPr>
              <a:t>Must be a good RF Short or LNA will de-tune due to internal impedance of DC Supply</a:t>
            </a:r>
            <a:endParaRPr lang="en-US" sz="1400" b="1" dirty="0">
              <a:solidFill>
                <a:srgbClr val="00B0F0"/>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 Biasing at Drain</a:t>
            </a:r>
            <a:endParaRPr lang="en-US" dirty="0"/>
          </a:p>
        </p:txBody>
      </p:sp>
      <p:sp>
        <p:nvSpPr>
          <p:cNvPr id="3" name="Footer Placeholder 2"/>
          <p:cNvSpPr>
            <a:spLocks noGrp="1"/>
          </p:cNvSpPr>
          <p:nvPr>
            <p:ph type="ftr" sz="quarter" idx="11"/>
          </p:nvPr>
        </p:nvSpPr>
        <p:spPr/>
        <p:txBody>
          <a:bodyPr/>
          <a:lstStyle/>
          <a:p>
            <a:r>
              <a:rPr lang="en-US" smtClean="0"/>
              <a:t>NatTel Microsystems Pvt. Ltd.</a:t>
            </a:r>
            <a:endParaRPr lang="en-US"/>
          </a:p>
        </p:txBody>
      </p:sp>
      <p:sp>
        <p:nvSpPr>
          <p:cNvPr id="4" name="Slide Number Placeholder 3"/>
          <p:cNvSpPr>
            <a:spLocks noGrp="1"/>
          </p:cNvSpPr>
          <p:nvPr>
            <p:ph type="sldNum" sz="quarter" idx="12"/>
          </p:nvPr>
        </p:nvSpPr>
        <p:spPr/>
        <p:txBody>
          <a:bodyPr/>
          <a:lstStyle/>
          <a:p>
            <a:pPr>
              <a:defRPr/>
            </a:pPr>
            <a:fld id="{85BF5B99-EE24-46E1-94AA-8EBCCEE801F6}" type="slidenum">
              <a:rPr lang="en-US" smtClean="0"/>
              <a:pPr>
                <a:defRPr/>
              </a:pPr>
              <a:t>9</a:t>
            </a:fld>
            <a:endParaRPr lang="en-US"/>
          </a:p>
        </p:txBody>
      </p:sp>
      <p:grpSp>
        <p:nvGrpSpPr>
          <p:cNvPr id="30" name="Group 29"/>
          <p:cNvGrpSpPr/>
          <p:nvPr/>
        </p:nvGrpSpPr>
        <p:grpSpPr>
          <a:xfrm>
            <a:off x="4610100" y="800100"/>
            <a:ext cx="5039052" cy="3508177"/>
            <a:chOff x="4610100" y="876300"/>
            <a:chExt cx="5039052" cy="3508177"/>
          </a:xfrm>
        </p:grpSpPr>
        <p:pic>
          <p:nvPicPr>
            <p:cNvPr id="18435" name="Picture 3" descr="C:\Users\Anurag\UES Pictrues\Screenshot Studio capture #224.png"/>
            <p:cNvPicPr>
              <a:picLocks noChangeAspect="1" noChangeArrowheads="1"/>
            </p:cNvPicPr>
            <p:nvPr/>
          </p:nvPicPr>
          <p:blipFill>
            <a:blip r:embed="rId2"/>
            <a:srcRect/>
            <a:stretch>
              <a:fillRect/>
            </a:stretch>
          </p:blipFill>
          <p:spPr bwMode="auto">
            <a:xfrm>
              <a:off x="4610100" y="1066800"/>
              <a:ext cx="4505325" cy="3152775"/>
            </a:xfrm>
            <a:prstGeom prst="rect">
              <a:avLst/>
            </a:prstGeom>
            <a:noFill/>
          </p:spPr>
        </p:pic>
        <p:sp>
          <p:nvSpPr>
            <p:cNvPr id="7" name="TextBox 6"/>
            <p:cNvSpPr txBox="1"/>
            <p:nvPr/>
          </p:nvSpPr>
          <p:spPr>
            <a:xfrm>
              <a:off x="7658100" y="2667000"/>
              <a:ext cx="567784" cy="307777"/>
            </a:xfrm>
            <a:prstGeom prst="rect">
              <a:avLst/>
            </a:prstGeom>
            <a:solidFill>
              <a:schemeClr val="bg1"/>
            </a:solidFill>
          </p:spPr>
          <p:txBody>
            <a:bodyPr wrap="none" rtlCol="0">
              <a:spAutoFit/>
            </a:bodyPr>
            <a:lstStyle/>
            <a:p>
              <a:r>
                <a:rPr lang="en-US" sz="1400" dirty="0" smtClean="0">
                  <a:latin typeface="Arial Narrow" pitchFamily="34" charset="0"/>
                </a:rPr>
                <a:t>100</a:t>
              </a:r>
              <a:r>
                <a:rPr lang="el-GR" sz="1400" dirty="0" smtClean="0">
                  <a:latin typeface="Arial Narrow" pitchFamily="34" charset="0"/>
                </a:rPr>
                <a:t>Ω</a:t>
              </a:r>
              <a:endParaRPr lang="en-US" sz="1400" dirty="0">
                <a:latin typeface="Arial Narrow" pitchFamily="34" charset="0"/>
              </a:endParaRPr>
            </a:p>
          </p:txBody>
        </p:sp>
        <p:cxnSp>
          <p:nvCxnSpPr>
            <p:cNvPr id="9" name="Straight Arrow Connector 8"/>
            <p:cNvCxnSpPr/>
            <p:nvPr/>
          </p:nvCxnSpPr>
          <p:spPr>
            <a:xfrm>
              <a:off x="7048500" y="4038600"/>
              <a:ext cx="17907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34100" y="1219200"/>
              <a:ext cx="2705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2246312"/>
              <a:ext cx="8001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849144" y="1885156"/>
              <a:ext cx="9525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639844" y="2647156"/>
              <a:ext cx="26289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6268244" y="3256756"/>
              <a:ext cx="1409700" cy="1588"/>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48300" y="1905000"/>
              <a:ext cx="575799" cy="307777"/>
            </a:xfrm>
            <a:prstGeom prst="rect">
              <a:avLst/>
            </a:prstGeom>
            <a:solidFill>
              <a:schemeClr val="bg1"/>
            </a:solidFill>
          </p:spPr>
          <p:txBody>
            <a:bodyPr wrap="none" rtlCol="0">
              <a:spAutoFit/>
            </a:bodyPr>
            <a:lstStyle/>
            <a:p>
              <a:r>
                <a:rPr lang="en-US" sz="1400" dirty="0" smtClean="0">
                  <a:latin typeface="Arial Narrow" pitchFamily="34" charset="0"/>
                </a:rPr>
                <a:t>75</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sp>
          <p:nvSpPr>
            <p:cNvPr id="25" name="TextBox 24"/>
            <p:cNvSpPr txBox="1"/>
            <p:nvPr/>
          </p:nvSpPr>
          <p:spPr>
            <a:xfrm>
              <a:off x="6362700" y="1714500"/>
              <a:ext cx="699230" cy="307777"/>
            </a:xfrm>
            <a:prstGeom prst="rect">
              <a:avLst/>
            </a:prstGeom>
            <a:solidFill>
              <a:schemeClr val="bg1"/>
            </a:solidFill>
          </p:spPr>
          <p:txBody>
            <a:bodyPr wrap="none" rtlCol="0">
              <a:spAutoFit/>
            </a:bodyPr>
            <a:lstStyle/>
            <a:p>
              <a:r>
                <a:rPr lang="en-US" sz="1400" dirty="0" smtClean="0">
                  <a:latin typeface="Arial Narrow" pitchFamily="34" charset="0"/>
                </a:rPr>
                <a:t>96.8</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sp>
          <p:nvSpPr>
            <p:cNvPr id="26" name="TextBox 25"/>
            <p:cNvSpPr txBox="1"/>
            <p:nvPr/>
          </p:nvSpPr>
          <p:spPr>
            <a:xfrm>
              <a:off x="7086600" y="876300"/>
              <a:ext cx="657552"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260</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sp>
          <p:nvSpPr>
            <p:cNvPr id="27" name="TextBox 26"/>
            <p:cNvSpPr txBox="1"/>
            <p:nvPr/>
          </p:nvSpPr>
          <p:spPr>
            <a:xfrm>
              <a:off x="8991600" y="2362200"/>
              <a:ext cx="657552"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265</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sp>
          <p:nvSpPr>
            <p:cNvPr id="28" name="TextBox 27"/>
            <p:cNvSpPr txBox="1"/>
            <p:nvPr/>
          </p:nvSpPr>
          <p:spPr>
            <a:xfrm>
              <a:off x="7581900" y="4076700"/>
              <a:ext cx="780983"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176.5</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sp>
          <p:nvSpPr>
            <p:cNvPr id="29" name="TextBox 28"/>
            <p:cNvSpPr txBox="1"/>
            <p:nvPr/>
          </p:nvSpPr>
          <p:spPr>
            <a:xfrm>
              <a:off x="6172200" y="3086100"/>
              <a:ext cx="780983" cy="307777"/>
            </a:xfrm>
            <a:prstGeom prst="rect">
              <a:avLst/>
            </a:prstGeom>
            <a:solidFill>
              <a:schemeClr val="bg1"/>
            </a:solidFill>
            <a:ln>
              <a:solidFill>
                <a:schemeClr val="tx1"/>
              </a:solidFill>
            </a:ln>
          </p:spPr>
          <p:txBody>
            <a:bodyPr wrap="none" rtlCol="0">
              <a:spAutoFit/>
            </a:bodyPr>
            <a:lstStyle/>
            <a:p>
              <a:r>
                <a:rPr lang="en-US" sz="1400" dirty="0" smtClean="0">
                  <a:latin typeface="Arial Narrow" pitchFamily="34" charset="0"/>
                </a:rPr>
                <a:t>138.2</a:t>
              </a:r>
              <a:r>
                <a:rPr lang="el-GR" sz="1400" dirty="0" smtClean="0">
                  <a:latin typeface="Arial Narrow" pitchFamily="34" charset="0"/>
                </a:rPr>
                <a:t>µ</a:t>
              </a:r>
              <a:r>
                <a:rPr lang="en-US" sz="1400" dirty="0" smtClean="0">
                  <a:latin typeface="Arial Narrow" pitchFamily="34" charset="0"/>
                </a:rPr>
                <a:t>m</a:t>
              </a:r>
              <a:endParaRPr lang="en-US" sz="1400" dirty="0">
                <a:latin typeface="Arial Narrow" pitchFamily="34" charset="0"/>
              </a:endParaRPr>
            </a:p>
          </p:txBody>
        </p:sp>
      </p:grpSp>
      <p:pic>
        <p:nvPicPr>
          <p:cNvPr id="18436" name="Picture 4" descr="C:\Users\Anurag\UES Pictrues\Screenshot Studio capture #225.png"/>
          <p:cNvPicPr>
            <a:picLocks noChangeAspect="1" noChangeArrowheads="1"/>
          </p:cNvPicPr>
          <p:nvPr/>
        </p:nvPicPr>
        <p:blipFill>
          <a:blip r:embed="rId3"/>
          <a:srcRect/>
          <a:stretch>
            <a:fillRect/>
          </a:stretch>
        </p:blipFill>
        <p:spPr bwMode="auto">
          <a:xfrm>
            <a:off x="2019300" y="495300"/>
            <a:ext cx="2781300" cy="3276600"/>
          </a:xfrm>
          <a:prstGeom prst="rect">
            <a:avLst/>
          </a:prstGeom>
          <a:noFill/>
        </p:spPr>
      </p:pic>
      <p:pic>
        <p:nvPicPr>
          <p:cNvPr id="18434" name="Picture 2" descr="C:\Users\Anurag\UES Pictrues\Screenshot Studio capture #223.pn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3276600"/>
            <a:ext cx="3505200" cy="2874592"/>
          </a:xfrm>
          <a:prstGeom prst="rect">
            <a:avLst/>
          </a:prstGeom>
          <a:noFill/>
        </p:spPr>
      </p:pic>
      <p:cxnSp>
        <p:nvCxnSpPr>
          <p:cNvPr id="33" name="Elbow Connector 32"/>
          <p:cNvCxnSpPr/>
          <p:nvPr/>
        </p:nvCxnSpPr>
        <p:spPr>
          <a:xfrm rot="16200000" flipH="1">
            <a:off x="5314950" y="1276350"/>
            <a:ext cx="495300" cy="457200"/>
          </a:xfrm>
          <a:prstGeom prst="bentConnector3">
            <a:avLst>
              <a:gd name="adj1" fmla="val 100000"/>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flipV="1">
            <a:off x="3048000" y="1752600"/>
            <a:ext cx="2171700" cy="533400"/>
          </a:xfrm>
          <a:prstGeom prst="straightConnector1">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ourier New"/>
        <a:ea typeface=""/>
        <a:cs typeface="Arial"/>
      </a:majorFont>
      <a:minorFont>
        <a:latin typeface="Courier Ne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24801</TotalTime>
  <Words>864</Words>
  <Application>Microsoft Office PowerPoint</Application>
  <PresentationFormat>A4 Paper (210x297 mm)</PresentationFormat>
  <Paragraphs>218</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Custom Design</vt:lpstr>
      <vt:lpstr>Equation</vt:lpstr>
      <vt:lpstr>Low Noise Amplifiers</vt:lpstr>
      <vt:lpstr>Tutorial 6</vt:lpstr>
      <vt:lpstr>Lab Objectives</vt:lpstr>
      <vt:lpstr>Electrical Specifications of LNA</vt:lpstr>
      <vt:lpstr>Electrical Specifications of LNA</vt:lpstr>
      <vt:lpstr>Single Stage LNA</vt:lpstr>
      <vt:lpstr>In-band LNA Performance</vt:lpstr>
      <vt:lpstr>DC Biasing at Drain</vt:lpstr>
      <vt:lpstr>DC Biasing at Drain</vt:lpstr>
      <vt:lpstr>LNA with DC Biasing Circuit</vt:lpstr>
      <vt:lpstr>LNA Performance</vt:lpstr>
      <vt:lpstr>MIM Capacitor</vt:lpstr>
      <vt:lpstr>Output Coupling Capacitor</vt:lpstr>
      <vt:lpstr>LNA with EM Sim. MIM</vt:lpstr>
      <vt:lpstr>LNA Performance</vt:lpstr>
      <vt:lpstr>LNA with EM Sim. Input Match</vt:lpstr>
      <vt:lpstr>Section of Input Match</vt:lpstr>
      <vt:lpstr>LNA Performance </vt:lpstr>
      <vt:lpstr>LNA with EM Sim. Output Match</vt:lpstr>
      <vt:lpstr>Section of Output Match</vt:lpstr>
      <vt:lpstr>LNA Performance </vt:lpstr>
      <vt:lpstr>Complete LNA Layout</vt:lpstr>
    </vt:vector>
  </TitlesOfParts>
  <Company>NatTelMicro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Design using SystemVue</dc:title>
  <dc:creator>Anurag</dc:creator>
  <cp:lastModifiedBy>Anurag</cp:lastModifiedBy>
  <cp:revision>1061</cp:revision>
  <dcterms:created xsi:type="dcterms:W3CDTF">2010-05-08T11:39:47Z</dcterms:created>
  <dcterms:modified xsi:type="dcterms:W3CDTF">2012-06-29T04:15:31Z</dcterms:modified>
</cp:coreProperties>
</file>