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9"/>
  </p:notesMasterIdLst>
  <p:sldIdLst>
    <p:sldId id="350" r:id="rId2"/>
    <p:sldId id="355" r:id="rId3"/>
    <p:sldId id="356" r:id="rId4"/>
    <p:sldId id="357" r:id="rId5"/>
    <p:sldId id="358" r:id="rId6"/>
    <p:sldId id="360" r:id="rId7"/>
    <p:sldId id="359" r:id="rId8"/>
    <p:sldId id="361" r:id="rId9"/>
    <p:sldId id="362" r:id="rId10"/>
    <p:sldId id="363" r:id="rId11"/>
    <p:sldId id="364" r:id="rId12"/>
    <p:sldId id="365" r:id="rId13"/>
    <p:sldId id="366" r:id="rId14"/>
    <p:sldId id="367" r:id="rId15"/>
    <p:sldId id="368" r:id="rId16"/>
    <p:sldId id="369" r:id="rId17"/>
    <p:sldId id="370" r:id="rId18"/>
  </p:sldIdLst>
  <p:sldSz cx="9906000" cy="6858000" type="A4"/>
  <p:notesSz cx="6858000" cy="9945688"/>
  <p:defaultTextStyle>
    <a:defPPr>
      <a:defRPr lang="en-U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622FF1"/>
    <a:srgbClr val="9FE6FF"/>
    <a:srgbClr val="000099"/>
    <a:srgbClr val="66FF33"/>
    <a:srgbClr val="FFCCFF"/>
    <a:srgbClr val="FF99CC"/>
    <a:srgbClr val="FFFF65"/>
    <a:srgbClr val="0099FF"/>
    <a:srgbClr val="D67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77" autoAdjust="0"/>
    <p:restoredTop sz="94660"/>
  </p:normalViewPr>
  <p:slideViewPr>
    <p:cSldViewPr>
      <p:cViewPr>
        <p:scale>
          <a:sx n="100" d="100"/>
          <a:sy n="100" d="100"/>
        </p:scale>
        <p:origin x="-168" y="210"/>
      </p:cViewPr>
      <p:guideLst>
        <p:guide orient="horz" pos="2160"/>
        <p:guide pos="3120"/>
      </p:guideLst>
    </p:cSldViewPr>
  </p:slid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1491"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736600" y="746125"/>
            <a:ext cx="5386388" cy="3729038"/>
          </a:xfrm>
          <a:prstGeom prst="rect">
            <a:avLst/>
          </a:prstGeom>
          <a:noFill/>
          <a:ln w="9525">
            <a:solidFill>
              <a:srgbClr val="000000"/>
            </a:solidFill>
            <a:miter lim="800000"/>
            <a:headEnd/>
            <a:tailEnd/>
          </a:ln>
        </p:spPr>
      </p:sp>
      <p:sp>
        <p:nvSpPr>
          <p:cNvPr id="191493"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4"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1495"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6BD5C92-08CB-4827-A759-AC359AE071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Rectangle 3"/>
          <p:cNvSpPr>
            <a:spLocks noChangeArrowheads="1"/>
          </p:cNvSpPr>
          <p:nvPr userDrawn="1"/>
        </p:nvSpPr>
        <p:spPr bwMode="auto">
          <a:xfrm>
            <a:off x="228600" y="2276475"/>
            <a:ext cx="2819400" cy="1382713"/>
          </a:xfrm>
          <a:prstGeom prst="rect">
            <a:avLst/>
          </a:prstGeom>
          <a:gradFill rotWithShape="1">
            <a:gsLst>
              <a:gs pos="0">
                <a:srgbClr val="33CCFF">
                  <a:alpha val="87000"/>
                </a:srgbClr>
              </a:gs>
              <a:gs pos="100000">
                <a:srgbClr val="FFFFFF"/>
              </a:gs>
            </a:gsLst>
            <a:lin ang="0" scaled="1"/>
          </a:gradFill>
          <a:ln w="9525">
            <a:noFill/>
            <a:miter lim="800000"/>
            <a:headEnd/>
            <a:tailEnd/>
          </a:ln>
        </p:spPr>
        <p:txBody>
          <a:bodyPr wrap="none" anchor="ctr"/>
          <a:lstStyle/>
          <a:p>
            <a:pPr>
              <a:defRPr/>
            </a:pPr>
            <a:endParaRPr lang="en-US"/>
          </a:p>
        </p:txBody>
      </p:sp>
      <p:sp>
        <p:nvSpPr>
          <p:cNvPr id="19" name="Rectangle 5"/>
          <p:cNvSpPr>
            <a:spLocks noChangeArrowheads="1"/>
          </p:cNvSpPr>
          <p:nvPr userDrawn="1"/>
        </p:nvSpPr>
        <p:spPr bwMode="gray">
          <a:xfrm>
            <a:off x="228600" y="3313113"/>
            <a:ext cx="9374188" cy="76200"/>
          </a:xfrm>
          <a:prstGeom prst="rect">
            <a:avLst/>
          </a:prstGeom>
          <a:gradFill rotWithShape="1">
            <a:gsLst>
              <a:gs pos="0">
                <a:srgbClr val="993300"/>
              </a:gs>
              <a:gs pos="100000">
                <a:schemeClr val="bg1"/>
              </a:gs>
            </a:gsLst>
            <a:lin ang="0" scaled="1"/>
          </a:gradFill>
          <a:ln w="9525">
            <a:noFill/>
            <a:miter lim="800000"/>
            <a:headEnd/>
            <a:tailEnd/>
          </a:ln>
        </p:spPr>
        <p:txBody>
          <a:bodyPr wrap="none" anchor="ctr"/>
          <a:lstStyle/>
          <a:p>
            <a:pPr algn="ctr">
              <a:defRPr/>
            </a:pPr>
            <a:endParaRPr kumimoji="1" lang="en-US" sz="2400">
              <a:latin typeface="Tahoma" pitchFamily="34" charset="0"/>
            </a:endParaRPr>
          </a:p>
        </p:txBody>
      </p:sp>
      <p:grpSp>
        <p:nvGrpSpPr>
          <p:cNvPr id="45073" name="Group 7"/>
          <p:cNvGrpSpPr>
            <a:grpSpLocks/>
          </p:cNvGrpSpPr>
          <p:nvPr userDrawn="1"/>
        </p:nvGrpSpPr>
        <p:grpSpPr bwMode="auto">
          <a:xfrm>
            <a:off x="344488" y="2314575"/>
            <a:ext cx="1509712" cy="914400"/>
            <a:chOff x="768" y="576"/>
            <a:chExt cx="1117" cy="647"/>
          </a:xfrm>
        </p:grpSpPr>
        <p:pic>
          <p:nvPicPr>
            <p:cNvPr id="45074" name="Picture 8" descr="Log1"/>
            <p:cNvPicPr>
              <a:picLocks noChangeAspect="1" noChangeArrowheads="1"/>
            </p:cNvPicPr>
            <p:nvPr/>
          </p:nvPicPr>
          <p:blipFill>
            <a:blip r:embed="rId2"/>
            <a:srcRect/>
            <a:stretch>
              <a:fillRect/>
            </a:stretch>
          </p:blipFill>
          <p:spPr bwMode="auto">
            <a:xfrm>
              <a:off x="1162" y="824"/>
              <a:ext cx="507" cy="399"/>
            </a:xfrm>
            <a:prstGeom prst="rect">
              <a:avLst/>
            </a:prstGeom>
            <a:noFill/>
            <a:ln w="9525">
              <a:noFill/>
              <a:miter lim="800000"/>
              <a:headEnd/>
              <a:tailEnd/>
            </a:ln>
          </p:spPr>
        </p:pic>
        <p:pic>
          <p:nvPicPr>
            <p:cNvPr id="45075" name="Picture 9" descr="Log3"/>
            <p:cNvPicPr>
              <a:picLocks noChangeAspect="1" noChangeArrowheads="1"/>
            </p:cNvPicPr>
            <p:nvPr/>
          </p:nvPicPr>
          <p:blipFill>
            <a:blip r:embed="rId3"/>
            <a:srcRect/>
            <a:stretch>
              <a:fillRect/>
            </a:stretch>
          </p:blipFill>
          <p:spPr bwMode="auto">
            <a:xfrm>
              <a:off x="768" y="910"/>
              <a:ext cx="582" cy="306"/>
            </a:xfrm>
            <a:prstGeom prst="rect">
              <a:avLst/>
            </a:prstGeom>
            <a:noFill/>
            <a:ln w="9525">
              <a:noFill/>
              <a:miter lim="800000"/>
              <a:headEnd/>
              <a:tailEnd/>
            </a:ln>
          </p:spPr>
        </p:pic>
        <p:pic>
          <p:nvPicPr>
            <p:cNvPr id="45076" name="Picture 10" descr="Log2"/>
            <p:cNvPicPr>
              <a:picLocks noChangeAspect="1" noChangeArrowheads="1"/>
            </p:cNvPicPr>
            <p:nvPr/>
          </p:nvPicPr>
          <p:blipFill>
            <a:blip r:embed="rId4"/>
            <a:srcRect/>
            <a:stretch>
              <a:fillRect/>
            </a:stretch>
          </p:blipFill>
          <p:spPr bwMode="auto">
            <a:xfrm>
              <a:off x="1378" y="734"/>
              <a:ext cx="507" cy="420"/>
            </a:xfrm>
            <a:prstGeom prst="rect">
              <a:avLst/>
            </a:prstGeom>
            <a:noFill/>
            <a:ln w="9525">
              <a:noFill/>
              <a:miter lim="800000"/>
              <a:headEnd/>
              <a:tailEnd/>
            </a:ln>
          </p:spPr>
        </p:pic>
        <p:pic>
          <p:nvPicPr>
            <p:cNvPr id="45077" name="Picture 11" descr="dishhalf"/>
            <p:cNvPicPr>
              <a:picLocks noChangeAspect="1" noChangeArrowheads="1"/>
            </p:cNvPicPr>
            <p:nvPr/>
          </p:nvPicPr>
          <p:blipFill>
            <a:blip r:embed="rId5"/>
            <a:srcRect/>
            <a:stretch>
              <a:fillRect/>
            </a:stretch>
          </p:blipFill>
          <p:spPr bwMode="auto">
            <a:xfrm>
              <a:off x="843" y="576"/>
              <a:ext cx="669" cy="347"/>
            </a:xfrm>
            <a:prstGeom prst="rect">
              <a:avLst/>
            </a:prstGeom>
            <a:noFill/>
            <a:ln w="9525">
              <a:noFill/>
              <a:miter lim="800000"/>
              <a:headEnd/>
              <a:tailEnd/>
            </a:ln>
          </p:spPr>
        </p:pic>
      </p:grpSp>
      <p:sp>
        <p:nvSpPr>
          <p:cNvPr id="25" name="Text Box 12"/>
          <p:cNvSpPr txBox="1">
            <a:spLocks noChangeArrowheads="1"/>
          </p:cNvSpPr>
          <p:nvPr userDrawn="1"/>
        </p:nvSpPr>
        <p:spPr bwMode="auto">
          <a:xfrm>
            <a:off x="190500" y="3354388"/>
            <a:ext cx="2506663" cy="336550"/>
          </a:xfrm>
          <a:prstGeom prst="rect">
            <a:avLst/>
          </a:prstGeom>
          <a:noFill/>
          <a:ln w="9525">
            <a:noFill/>
            <a:miter lim="800000"/>
            <a:headEnd/>
            <a:tailEnd/>
          </a:ln>
          <a:effectLst/>
        </p:spPr>
        <p:txBody>
          <a:bodyPr wrap="none">
            <a:spAutoFit/>
          </a:bodyPr>
          <a:lstStyle/>
          <a:p>
            <a:r>
              <a:rPr lang="en-US" sz="1600" b="1">
                <a:solidFill>
                  <a:srgbClr val="800000"/>
                </a:solidFill>
                <a:latin typeface="Courier New" pitchFamily="49" charset="0"/>
              </a:rPr>
              <a:t>NatTel Microsystems</a:t>
            </a:r>
          </a:p>
        </p:txBody>
      </p:sp>
      <p:sp>
        <p:nvSpPr>
          <p:cNvPr id="26" name="Rectangle 13"/>
          <p:cNvSpPr>
            <a:spLocks noChangeArrowheads="1"/>
          </p:cNvSpPr>
          <p:nvPr userDrawn="1"/>
        </p:nvSpPr>
        <p:spPr bwMode="auto">
          <a:xfrm>
            <a:off x="228600" y="241300"/>
            <a:ext cx="9448800" cy="6375400"/>
          </a:xfrm>
          <a:prstGeom prst="rect">
            <a:avLst/>
          </a:prstGeom>
          <a:noFill/>
          <a:ln w="9525">
            <a:solidFill>
              <a:srgbClr val="969696"/>
            </a:solidFill>
            <a:miter lim="800000"/>
            <a:headEnd/>
            <a:tailEnd/>
          </a:ln>
          <a:effectLst/>
        </p:spPr>
        <p:txBody>
          <a:bodyPr wrap="none" anchor="ctr"/>
          <a:lstStyle/>
          <a:p>
            <a:pPr>
              <a:defRPr/>
            </a:pPr>
            <a:endParaRPr lang="en-US"/>
          </a:p>
        </p:txBody>
      </p:sp>
      <p:sp>
        <p:nvSpPr>
          <p:cNvPr id="45081" name="Rectangle 25"/>
          <p:cNvSpPr>
            <a:spLocks noGrp="1" noChangeArrowheads="1"/>
          </p:cNvSpPr>
          <p:nvPr>
            <p:ph type="ctrTitle" sz="quarter"/>
          </p:nvPr>
        </p:nvSpPr>
        <p:spPr>
          <a:xfrm>
            <a:off x="1227138" y="2276475"/>
            <a:ext cx="8420100" cy="1470025"/>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594DFBE-26C0-4268-A104-625AB0E2CA98}"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CFE9A15A-2DFD-455F-B3CE-41B023880F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42863"/>
            <a:ext cx="2476500" cy="6073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42863"/>
            <a:ext cx="7277100" cy="607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731538-AC17-4441-ACA6-9935CD112FA5}"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31F200AE-FD48-4BD1-9983-56E46A267E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83AB86-EA77-4E17-B13C-6F231DDF8B33}"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DE0D4C94-1835-47D0-AC9E-70C02F1FAC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64B5265-6D6B-4FFF-91C1-4A310BF22C77}"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E5AF1858-68DD-4DD0-A4EF-5C4C8556A8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085850"/>
            <a:ext cx="4876800" cy="5030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085850"/>
            <a:ext cx="4876800" cy="5030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3F5C8F6-9110-429B-8D94-6EE44483D88C}" type="datetime1">
              <a:rPr lang="en-US"/>
              <a:pPr/>
              <a:t>6/13/2012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21060967-CC81-4263-A7BC-353B1D040C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BFB5FD9-83B3-4B2C-874F-A608CBD2C5A9}" type="datetime1">
              <a:rPr lang="en-US"/>
              <a:pPr/>
              <a:t>6/13/2012</a:t>
            </a:fld>
            <a:endParaRPr lang="en-US"/>
          </a:p>
        </p:txBody>
      </p:sp>
      <p:sp>
        <p:nvSpPr>
          <p:cNvPr id="8" name="Footer Placeholder 7"/>
          <p:cNvSpPr>
            <a:spLocks noGrp="1"/>
          </p:cNvSpPr>
          <p:nvPr>
            <p:ph type="ftr" sz="quarter" idx="11"/>
          </p:nvPr>
        </p:nvSpPr>
        <p:spPr/>
        <p:txBody>
          <a:bodyPr/>
          <a:lstStyle>
            <a:lvl1pPr>
              <a:defRPr/>
            </a:lvl1pPr>
          </a:lstStyle>
          <a:p>
            <a:r>
              <a:rPr lang="en-US"/>
              <a:t>NatTel Microsystems Pvt. Ltd.</a:t>
            </a:r>
          </a:p>
        </p:txBody>
      </p:sp>
      <p:sp>
        <p:nvSpPr>
          <p:cNvPr id="9" name="Slide Number Placeholder 8"/>
          <p:cNvSpPr>
            <a:spLocks noGrp="1"/>
          </p:cNvSpPr>
          <p:nvPr>
            <p:ph type="sldNum" sz="quarter" idx="12"/>
          </p:nvPr>
        </p:nvSpPr>
        <p:spPr/>
        <p:txBody>
          <a:bodyPr/>
          <a:lstStyle>
            <a:lvl1pPr>
              <a:defRPr/>
            </a:lvl1pPr>
          </a:lstStyle>
          <a:p>
            <a:pPr>
              <a:defRPr/>
            </a:pPr>
            <a:fld id="{D2F203E9-513D-4002-BC6B-A6B94F9CE7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A63413F-2DD5-4BFD-A716-ACAAAC3932D4}" type="datetime1">
              <a:rPr lang="en-US"/>
              <a:pPr/>
              <a:t>6/13/2012</a:t>
            </a:fld>
            <a:endParaRPr lang="en-US"/>
          </a:p>
        </p:txBody>
      </p:sp>
      <p:sp>
        <p:nvSpPr>
          <p:cNvPr id="4" name="Footer Placeholder 3"/>
          <p:cNvSpPr>
            <a:spLocks noGrp="1"/>
          </p:cNvSpPr>
          <p:nvPr>
            <p:ph type="ftr" sz="quarter" idx="11"/>
          </p:nvPr>
        </p:nvSpPr>
        <p:spPr/>
        <p:txBody>
          <a:bodyPr/>
          <a:lstStyle>
            <a:lvl1pPr>
              <a:defRPr/>
            </a:lvl1pPr>
          </a:lstStyle>
          <a:p>
            <a:r>
              <a:rPr lang="en-US"/>
              <a:t>NatTel Microsystems Pvt. Ltd.</a:t>
            </a:r>
          </a:p>
        </p:txBody>
      </p:sp>
      <p:sp>
        <p:nvSpPr>
          <p:cNvPr id="5" name="Slide Number Placeholder 4"/>
          <p:cNvSpPr>
            <a:spLocks noGrp="1"/>
          </p:cNvSpPr>
          <p:nvPr>
            <p:ph type="sldNum" sz="quarter" idx="12"/>
          </p:nvPr>
        </p:nvSpPr>
        <p:spPr/>
        <p:txBody>
          <a:bodyPr/>
          <a:lstStyle>
            <a:lvl1pPr>
              <a:defRPr/>
            </a:lvl1pPr>
          </a:lstStyle>
          <a:p>
            <a:pPr>
              <a:defRPr/>
            </a:pPr>
            <a:fld id="{85BF5B99-EE24-46E1-94AA-8EBCCEE801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54566B9-8E74-4918-86FD-D8D3349EED1A}" type="datetime1">
              <a:rPr lang="en-US"/>
              <a:pPr/>
              <a:t>6/13/2012</a:t>
            </a:fld>
            <a:endParaRPr lang="en-US"/>
          </a:p>
        </p:txBody>
      </p:sp>
      <p:sp>
        <p:nvSpPr>
          <p:cNvPr id="3" name="Footer Placeholder 2"/>
          <p:cNvSpPr>
            <a:spLocks noGrp="1"/>
          </p:cNvSpPr>
          <p:nvPr>
            <p:ph type="ftr" sz="quarter" idx="11"/>
          </p:nvPr>
        </p:nvSpPr>
        <p:spPr/>
        <p:txBody>
          <a:bodyPr/>
          <a:lstStyle>
            <a:lvl1pPr>
              <a:defRPr/>
            </a:lvl1pPr>
          </a:lstStyle>
          <a:p>
            <a:r>
              <a:rPr lang="en-US"/>
              <a:t>NatTel Microsystems Pvt. Ltd.</a:t>
            </a:r>
          </a:p>
        </p:txBody>
      </p:sp>
      <p:sp>
        <p:nvSpPr>
          <p:cNvPr id="4" name="Slide Number Placeholder 3"/>
          <p:cNvSpPr>
            <a:spLocks noGrp="1"/>
          </p:cNvSpPr>
          <p:nvPr>
            <p:ph type="sldNum" sz="quarter" idx="12"/>
          </p:nvPr>
        </p:nvSpPr>
        <p:spPr/>
        <p:txBody>
          <a:bodyPr/>
          <a:lstStyle>
            <a:lvl1pPr>
              <a:defRPr/>
            </a:lvl1pPr>
          </a:lstStyle>
          <a:p>
            <a:pPr>
              <a:defRPr/>
            </a:pPr>
            <a:fld id="{F607301A-F492-4906-8088-1D0FF7F061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01DCE1-3F5D-46BB-981A-CAA574C309F8}" type="datetime1">
              <a:rPr lang="en-US"/>
              <a:pPr/>
              <a:t>6/13/2012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37670C31-4D7E-47B8-8A4E-496C38BD72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AF63E0D-CD94-4F18-B2D9-4C65E7CB580B}" type="datetime1">
              <a:rPr lang="en-US"/>
              <a:pPr/>
              <a:t>6/13/2012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CE83DAD5-BE50-41B6-A69D-1A49B048F4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5" name="Rectangle 7"/>
          <p:cNvSpPr>
            <a:spLocks noChangeArrowheads="1"/>
          </p:cNvSpPr>
          <p:nvPr/>
        </p:nvSpPr>
        <p:spPr bwMode="auto">
          <a:xfrm>
            <a:off x="0" y="6194425"/>
            <a:ext cx="9906000" cy="663575"/>
          </a:xfrm>
          <a:prstGeom prst="rect">
            <a:avLst/>
          </a:prstGeom>
          <a:gradFill rotWithShape="1">
            <a:gsLst>
              <a:gs pos="0">
                <a:schemeClr val="bg1"/>
              </a:gs>
              <a:gs pos="100000">
                <a:srgbClr val="00CCFF"/>
              </a:gs>
            </a:gsLst>
            <a:lin ang="2700000" scaled="1"/>
          </a:gradFill>
          <a:ln w="9525">
            <a:noFill/>
            <a:miter lim="800000"/>
            <a:headEnd/>
            <a:tailEnd/>
          </a:ln>
          <a:effectLst/>
        </p:spPr>
        <p:txBody>
          <a:bodyPr wrap="none" anchor="ctr"/>
          <a:lstStyle/>
          <a:p>
            <a:endParaRPr lang="en-US"/>
          </a:p>
        </p:txBody>
      </p:sp>
      <p:sp>
        <p:nvSpPr>
          <p:cNvPr id="43016" name="Oval 8"/>
          <p:cNvSpPr>
            <a:spLocks noChangeArrowheads="1"/>
          </p:cNvSpPr>
          <p:nvPr/>
        </p:nvSpPr>
        <p:spPr bwMode="auto">
          <a:xfrm>
            <a:off x="0" y="6116638"/>
            <a:ext cx="9906000" cy="741362"/>
          </a:xfrm>
          <a:prstGeom prst="ellipse">
            <a:avLst/>
          </a:prstGeom>
          <a:gradFill rotWithShape="1">
            <a:gsLst>
              <a:gs pos="0">
                <a:schemeClr val="bg1"/>
              </a:gs>
              <a:gs pos="100000">
                <a:srgbClr val="99CC00"/>
              </a:gs>
            </a:gsLst>
            <a:lin ang="2700000" scaled="1"/>
          </a:gradFill>
          <a:ln w="9525">
            <a:noFill/>
            <a:round/>
            <a:headEnd/>
            <a:tailEnd/>
          </a:ln>
          <a:effectLst/>
        </p:spPr>
        <p:txBody>
          <a:bodyPr wrap="none" anchor="ctr"/>
          <a:lstStyle/>
          <a:p>
            <a:endParaRPr lang="en-US"/>
          </a:p>
        </p:txBody>
      </p:sp>
      <p:sp>
        <p:nvSpPr>
          <p:cNvPr id="43017" name="Rectangle 3"/>
          <p:cNvSpPr>
            <a:spLocks noGrp="1" noChangeArrowheads="1"/>
          </p:cNvSpPr>
          <p:nvPr>
            <p:ph type="body" idx="1"/>
          </p:nvPr>
        </p:nvSpPr>
        <p:spPr bwMode="auto">
          <a:xfrm>
            <a:off x="0" y="1085850"/>
            <a:ext cx="9906000" cy="5030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title"/>
          </p:nvPr>
        </p:nvSpPr>
        <p:spPr bwMode="auto">
          <a:xfrm>
            <a:off x="2687638" y="42863"/>
            <a:ext cx="7215187" cy="928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1" name="Rectangle 5"/>
          <p:cNvSpPr>
            <a:spLocks noGrp="1" noChangeArrowheads="1"/>
          </p:cNvSpPr>
          <p:nvPr>
            <p:ph type="dt" sz="half" idx="2"/>
          </p:nvPr>
        </p:nvSpPr>
        <p:spPr bwMode="auto">
          <a:xfrm>
            <a:off x="650875" y="6308725"/>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16D537C8-C92E-4D6B-826E-FC5CB9A6401A}" type="datetime1">
              <a:rPr lang="en-US"/>
              <a:pPr/>
              <a:t>6/13/2012</a:t>
            </a:fld>
            <a:endParaRPr lang="en-US"/>
          </a:p>
        </p:txBody>
      </p:sp>
      <p:sp>
        <p:nvSpPr>
          <p:cNvPr id="4102" name="Rectangle 6"/>
          <p:cNvSpPr>
            <a:spLocks noGrp="1" noChangeArrowheads="1"/>
          </p:cNvSpPr>
          <p:nvPr>
            <p:ph type="ftr" sz="quarter" idx="3"/>
          </p:nvPr>
        </p:nvSpPr>
        <p:spPr bwMode="auto">
          <a:xfrm>
            <a:off x="2455863" y="6232525"/>
            <a:ext cx="526256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a:solidFill>
                  <a:srgbClr val="A50021"/>
                </a:solidFill>
                <a:latin typeface="+mn-lt"/>
                <a:cs typeface="Times New Roman" pitchFamily="18" charset="0"/>
              </a:defRPr>
            </a:lvl1pPr>
          </a:lstStyle>
          <a:p>
            <a:r>
              <a:rPr lang="en-US"/>
              <a:t>NatTel Microsystems Pvt. Ltd.</a:t>
            </a:r>
          </a:p>
        </p:txBody>
      </p:sp>
      <p:sp>
        <p:nvSpPr>
          <p:cNvPr id="4103" name="Rectangle 7"/>
          <p:cNvSpPr>
            <a:spLocks noGrp="1" noChangeArrowheads="1"/>
          </p:cNvSpPr>
          <p:nvPr>
            <p:ph type="sldNum" sz="quarter" idx="4"/>
          </p:nvPr>
        </p:nvSpPr>
        <p:spPr bwMode="auto">
          <a:xfrm>
            <a:off x="7689850" y="6194425"/>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9B04BDA1-994B-4E23-8C78-78557D642934}" type="slidenum">
              <a:rPr lang="en-US"/>
              <a:pPr>
                <a:defRPr/>
              </a:pPr>
              <a:t>‹#›</a:t>
            </a:fld>
            <a:endParaRPr lang="en-US"/>
          </a:p>
        </p:txBody>
      </p:sp>
      <p:grpSp>
        <p:nvGrpSpPr>
          <p:cNvPr id="43022" name="Group 8"/>
          <p:cNvGrpSpPr>
            <a:grpSpLocks/>
          </p:cNvGrpSpPr>
          <p:nvPr/>
        </p:nvGrpSpPr>
        <p:grpSpPr bwMode="auto">
          <a:xfrm>
            <a:off x="0" y="6232525"/>
            <a:ext cx="1074738" cy="625475"/>
            <a:chOff x="768" y="576"/>
            <a:chExt cx="1117" cy="647"/>
          </a:xfrm>
        </p:grpSpPr>
        <p:pic>
          <p:nvPicPr>
            <p:cNvPr id="43023" name="Picture 9" descr="Log1"/>
            <p:cNvPicPr>
              <a:picLocks noChangeAspect="1" noChangeArrowheads="1"/>
            </p:cNvPicPr>
            <p:nvPr/>
          </p:nvPicPr>
          <p:blipFill>
            <a:blip r:embed="rId13" cstate="print"/>
            <a:srcRect/>
            <a:stretch>
              <a:fillRect/>
            </a:stretch>
          </p:blipFill>
          <p:spPr bwMode="auto">
            <a:xfrm>
              <a:off x="1162" y="824"/>
              <a:ext cx="507" cy="399"/>
            </a:xfrm>
            <a:prstGeom prst="rect">
              <a:avLst/>
            </a:prstGeom>
            <a:noFill/>
            <a:ln w="9525">
              <a:noFill/>
              <a:miter lim="800000"/>
              <a:headEnd/>
              <a:tailEnd/>
            </a:ln>
          </p:spPr>
        </p:pic>
        <p:pic>
          <p:nvPicPr>
            <p:cNvPr id="43024" name="Picture 10" descr="Log3"/>
            <p:cNvPicPr>
              <a:picLocks noChangeAspect="1" noChangeArrowheads="1"/>
            </p:cNvPicPr>
            <p:nvPr/>
          </p:nvPicPr>
          <p:blipFill>
            <a:blip r:embed="rId14"/>
            <a:srcRect/>
            <a:stretch>
              <a:fillRect/>
            </a:stretch>
          </p:blipFill>
          <p:spPr bwMode="auto">
            <a:xfrm>
              <a:off x="768" y="910"/>
              <a:ext cx="582" cy="306"/>
            </a:xfrm>
            <a:prstGeom prst="rect">
              <a:avLst/>
            </a:prstGeom>
            <a:noFill/>
            <a:ln w="9525">
              <a:noFill/>
              <a:miter lim="800000"/>
              <a:headEnd/>
              <a:tailEnd/>
            </a:ln>
          </p:spPr>
        </p:pic>
        <p:pic>
          <p:nvPicPr>
            <p:cNvPr id="43025" name="Picture 11" descr="Log2"/>
            <p:cNvPicPr>
              <a:picLocks noChangeAspect="1" noChangeArrowheads="1"/>
            </p:cNvPicPr>
            <p:nvPr/>
          </p:nvPicPr>
          <p:blipFill>
            <a:blip r:embed="rId15" cstate="print"/>
            <a:srcRect/>
            <a:stretch>
              <a:fillRect/>
            </a:stretch>
          </p:blipFill>
          <p:spPr bwMode="auto">
            <a:xfrm>
              <a:off x="1378" y="734"/>
              <a:ext cx="507" cy="420"/>
            </a:xfrm>
            <a:prstGeom prst="rect">
              <a:avLst/>
            </a:prstGeom>
            <a:noFill/>
            <a:ln w="9525">
              <a:noFill/>
              <a:miter lim="800000"/>
              <a:headEnd/>
              <a:tailEnd/>
            </a:ln>
          </p:spPr>
        </p:pic>
        <p:pic>
          <p:nvPicPr>
            <p:cNvPr id="43026" name="Picture 12" descr="dishhalf"/>
            <p:cNvPicPr>
              <a:picLocks noChangeAspect="1" noChangeArrowheads="1"/>
            </p:cNvPicPr>
            <p:nvPr/>
          </p:nvPicPr>
          <p:blipFill>
            <a:blip r:embed="rId16"/>
            <a:srcRect/>
            <a:stretch>
              <a:fillRect/>
            </a:stretch>
          </p:blipFill>
          <p:spPr bwMode="auto">
            <a:xfrm>
              <a:off x="843" y="576"/>
              <a:ext cx="669" cy="347"/>
            </a:xfrm>
            <a:prstGeom prst="rect">
              <a:avLst/>
            </a:prstGeom>
            <a:noFill/>
            <a:ln w="9525">
              <a:noFill/>
              <a:miter lim="800000"/>
              <a:headEnd/>
              <a:tailEnd/>
            </a:ln>
          </p:spPr>
        </p:pic>
      </p:grpSp>
      <p:sp>
        <p:nvSpPr>
          <p:cNvPr id="43027" name="Line 19"/>
          <p:cNvSpPr>
            <a:spLocks noChangeShapeType="1"/>
          </p:cNvSpPr>
          <p:nvPr/>
        </p:nvSpPr>
        <p:spPr bwMode="auto">
          <a:xfrm>
            <a:off x="0" y="6194425"/>
            <a:ext cx="9906000" cy="0"/>
          </a:xfrm>
          <a:prstGeom prst="line">
            <a:avLst/>
          </a:prstGeom>
          <a:noFill/>
          <a:ln w="28575">
            <a:solidFill>
              <a:srgbClr val="8000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r" rtl="0" fontAlgn="base">
        <a:spcBef>
          <a:spcPct val="0"/>
        </a:spcBef>
        <a:spcAft>
          <a:spcPct val="0"/>
        </a:spcAft>
        <a:defRPr sz="2800" b="1">
          <a:solidFill>
            <a:srgbClr val="00CCFF"/>
          </a:solidFill>
          <a:latin typeface="+mj-lt"/>
          <a:ea typeface="+mj-ea"/>
          <a:cs typeface="+mj-cs"/>
        </a:defRPr>
      </a:lvl1pPr>
      <a:lvl2pPr algn="r" rtl="0" fontAlgn="base">
        <a:spcBef>
          <a:spcPct val="0"/>
        </a:spcBef>
        <a:spcAft>
          <a:spcPct val="0"/>
        </a:spcAft>
        <a:defRPr sz="2800" b="1">
          <a:solidFill>
            <a:srgbClr val="00CCFF"/>
          </a:solidFill>
          <a:latin typeface="Courier New" pitchFamily="49" charset="0"/>
          <a:cs typeface="Arial" charset="0"/>
        </a:defRPr>
      </a:lvl2pPr>
      <a:lvl3pPr algn="r" rtl="0" fontAlgn="base">
        <a:spcBef>
          <a:spcPct val="0"/>
        </a:spcBef>
        <a:spcAft>
          <a:spcPct val="0"/>
        </a:spcAft>
        <a:defRPr sz="2800" b="1">
          <a:solidFill>
            <a:srgbClr val="00CCFF"/>
          </a:solidFill>
          <a:latin typeface="Courier New" pitchFamily="49" charset="0"/>
          <a:cs typeface="Arial" charset="0"/>
        </a:defRPr>
      </a:lvl3pPr>
      <a:lvl4pPr algn="r" rtl="0" fontAlgn="base">
        <a:spcBef>
          <a:spcPct val="0"/>
        </a:spcBef>
        <a:spcAft>
          <a:spcPct val="0"/>
        </a:spcAft>
        <a:defRPr sz="2800" b="1">
          <a:solidFill>
            <a:srgbClr val="00CCFF"/>
          </a:solidFill>
          <a:latin typeface="Courier New" pitchFamily="49" charset="0"/>
          <a:cs typeface="Arial" charset="0"/>
        </a:defRPr>
      </a:lvl4pPr>
      <a:lvl5pPr algn="r" rtl="0" fontAlgn="base">
        <a:spcBef>
          <a:spcPct val="0"/>
        </a:spcBef>
        <a:spcAft>
          <a:spcPct val="0"/>
        </a:spcAft>
        <a:defRPr sz="2800" b="1">
          <a:solidFill>
            <a:srgbClr val="00CCFF"/>
          </a:solidFill>
          <a:latin typeface="Courier New" pitchFamily="49" charset="0"/>
          <a:cs typeface="Arial" charset="0"/>
        </a:defRPr>
      </a:lvl5pPr>
      <a:lvl6pPr marL="457200" algn="r" rtl="0" fontAlgn="base">
        <a:spcBef>
          <a:spcPct val="0"/>
        </a:spcBef>
        <a:spcAft>
          <a:spcPct val="0"/>
        </a:spcAft>
        <a:defRPr sz="2800" b="1">
          <a:solidFill>
            <a:srgbClr val="00CCFF"/>
          </a:solidFill>
          <a:latin typeface="Courier New" pitchFamily="49" charset="0"/>
          <a:cs typeface="Arial" charset="0"/>
        </a:defRPr>
      </a:lvl6pPr>
      <a:lvl7pPr marL="914400" algn="r" rtl="0" fontAlgn="base">
        <a:spcBef>
          <a:spcPct val="0"/>
        </a:spcBef>
        <a:spcAft>
          <a:spcPct val="0"/>
        </a:spcAft>
        <a:defRPr sz="2800" b="1">
          <a:solidFill>
            <a:srgbClr val="00CCFF"/>
          </a:solidFill>
          <a:latin typeface="Courier New" pitchFamily="49" charset="0"/>
          <a:cs typeface="Arial" charset="0"/>
        </a:defRPr>
      </a:lvl7pPr>
      <a:lvl8pPr marL="1371600" algn="r" rtl="0" fontAlgn="base">
        <a:spcBef>
          <a:spcPct val="0"/>
        </a:spcBef>
        <a:spcAft>
          <a:spcPct val="0"/>
        </a:spcAft>
        <a:defRPr sz="2800" b="1">
          <a:solidFill>
            <a:srgbClr val="00CCFF"/>
          </a:solidFill>
          <a:latin typeface="Courier New" pitchFamily="49" charset="0"/>
          <a:cs typeface="Arial" charset="0"/>
        </a:defRPr>
      </a:lvl8pPr>
      <a:lvl9pPr marL="1828800" algn="r" rtl="0" fontAlgn="base">
        <a:spcBef>
          <a:spcPct val="0"/>
        </a:spcBef>
        <a:spcAft>
          <a:spcPct val="0"/>
        </a:spcAft>
        <a:defRPr sz="2800" b="1">
          <a:solidFill>
            <a:srgbClr val="00CCFF"/>
          </a:solidFill>
          <a:latin typeface="Courier New" pitchFamily="49" charset="0"/>
          <a:cs typeface="Arial" charset="0"/>
        </a:defRPr>
      </a:lvl9pPr>
    </p:titleStyle>
    <p:bodyStyle>
      <a:lvl1pPr marL="342900" indent="-342900" algn="l" rtl="0" fontAlgn="base">
        <a:spcBef>
          <a:spcPct val="20000"/>
        </a:spcBef>
        <a:spcAft>
          <a:spcPct val="0"/>
        </a:spcAft>
        <a:buChar char="•"/>
        <a:defRPr sz="2400" b="1">
          <a:solidFill>
            <a:srgbClr val="A50021"/>
          </a:solidFill>
          <a:latin typeface="+mn-lt"/>
          <a:ea typeface="+mn-ea"/>
          <a:cs typeface="+mn-cs"/>
        </a:defRPr>
      </a:lvl1pPr>
      <a:lvl2pPr marL="742950" indent="-285750" algn="l" rtl="0" fontAlgn="base">
        <a:spcBef>
          <a:spcPct val="20000"/>
        </a:spcBef>
        <a:spcAft>
          <a:spcPct val="0"/>
        </a:spcAft>
        <a:buChar char="–"/>
        <a:defRPr sz="2400" b="1">
          <a:solidFill>
            <a:srgbClr val="A50021"/>
          </a:solidFill>
          <a:latin typeface="+mn-lt"/>
          <a:cs typeface="+mn-cs"/>
        </a:defRPr>
      </a:lvl2pPr>
      <a:lvl3pPr marL="1143000" indent="-228600" algn="l" rtl="0" fontAlgn="base">
        <a:spcBef>
          <a:spcPct val="20000"/>
        </a:spcBef>
        <a:spcAft>
          <a:spcPct val="0"/>
        </a:spcAft>
        <a:buChar char="•"/>
        <a:defRPr sz="2000" b="1">
          <a:solidFill>
            <a:srgbClr val="A50021"/>
          </a:solidFill>
          <a:latin typeface="+mn-lt"/>
          <a:cs typeface="+mn-cs"/>
        </a:defRPr>
      </a:lvl3pPr>
      <a:lvl4pPr marL="1600200" indent="-228600" algn="l" rtl="0" fontAlgn="base">
        <a:spcBef>
          <a:spcPct val="20000"/>
        </a:spcBef>
        <a:spcAft>
          <a:spcPct val="0"/>
        </a:spcAft>
        <a:buChar char="–"/>
        <a:defRPr b="1">
          <a:solidFill>
            <a:srgbClr val="A50021"/>
          </a:solidFill>
          <a:latin typeface="+mn-lt"/>
          <a:cs typeface="+mn-cs"/>
        </a:defRPr>
      </a:lvl4pPr>
      <a:lvl5pPr marL="2057400" indent="-228600" algn="l" rtl="0" fontAlgn="base">
        <a:spcBef>
          <a:spcPct val="20000"/>
        </a:spcBef>
        <a:spcAft>
          <a:spcPct val="0"/>
        </a:spcAft>
        <a:buChar char="»"/>
        <a:defRPr sz="1600" b="1">
          <a:solidFill>
            <a:srgbClr val="A50021"/>
          </a:solidFill>
          <a:latin typeface="+mn-lt"/>
          <a:cs typeface="+mn-cs"/>
        </a:defRPr>
      </a:lvl5pPr>
      <a:lvl6pPr marL="2514600" indent="-228600" algn="l" rtl="0" fontAlgn="base">
        <a:spcBef>
          <a:spcPct val="20000"/>
        </a:spcBef>
        <a:spcAft>
          <a:spcPct val="0"/>
        </a:spcAft>
        <a:buChar char="»"/>
        <a:defRPr sz="1600" b="1">
          <a:solidFill>
            <a:srgbClr val="A50021"/>
          </a:solidFill>
          <a:latin typeface="+mn-lt"/>
          <a:cs typeface="+mn-cs"/>
        </a:defRPr>
      </a:lvl6pPr>
      <a:lvl7pPr marL="2971800" indent="-228600" algn="l" rtl="0" fontAlgn="base">
        <a:spcBef>
          <a:spcPct val="20000"/>
        </a:spcBef>
        <a:spcAft>
          <a:spcPct val="0"/>
        </a:spcAft>
        <a:buChar char="»"/>
        <a:defRPr sz="1600" b="1">
          <a:solidFill>
            <a:srgbClr val="A50021"/>
          </a:solidFill>
          <a:latin typeface="+mn-lt"/>
          <a:cs typeface="+mn-cs"/>
        </a:defRPr>
      </a:lvl7pPr>
      <a:lvl8pPr marL="3429000" indent="-228600" algn="l" rtl="0" fontAlgn="base">
        <a:spcBef>
          <a:spcPct val="20000"/>
        </a:spcBef>
        <a:spcAft>
          <a:spcPct val="0"/>
        </a:spcAft>
        <a:buChar char="»"/>
        <a:defRPr sz="1600" b="1">
          <a:solidFill>
            <a:srgbClr val="A50021"/>
          </a:solidFill>
          <a:latin typeface="+mn-lt"/>
          <a:cs typeface="+mn-cs"/>
        </a:defRPr>
      </a:lvl8pPr>
      <a:lvl9pPr marL="3886200" indent="-228600" algn="l" rtl="0" fontAlgn="base">
        <a:spcBef>
          <a:spcPct val="20000"/>
        </a:spcBef>
        <a:spcAft>
          <a:spcPct val="0"/>
        </a:spcAft>
        <a:buChar char="»"/>
        <a:defRPr sz="1600" b="1">
          <a:solidFill>
            <a:srgbClr val="A5002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6.xml"/><Relationship Id="rId5" Type="http://schemas.openxmlformats.org/officeDocument/2006/relationships/image" Target="../media/image37.png"/><Relationship Id="rId4" Type="http://schemas.openxmlformats.org/officeDocument/2006/relationships/image" Target="../media/image36.png"/></Relationships>
</file>

<file path=ppt/slides/_rels/slide11.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image" Target="../media/image51.png"/><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6.xml"/><Relationship Id="rId4" Type="http://schemas.openxmlformats.org/officeDocument/2006/relationships/image" Target="../media/image5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9.png"/><Relationship Id="rId7"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30.png"/><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oleObject" Target="../embeddings/oleObject6.bin"/><Relationship Id="rId5" Type="http://schemas.openxmlformats.org/officeDocument/2006/relationships/image" Target="../media/image32.png"/><Relationship Id="rId10" Type="http://schemas.openxmlformats.org/officeDocument/2006/relationships/oleObject" Target="../embeddings/oleObject5.bin"/><Relationship Id="rId4" Type="http://schemas.openxmlformats.org/officeDocument/2006/relationships/image" Target="../media/image31.png"/><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ctrTitle"/>
          </p:nvPr>
        </p:nvSpPr>
        <p:spPr/>
        <p:txBody>
          <a:bodyPr/>
          <a:lstStyle/>
          <a:p>
            <a:r>
              <a:rPr lang="en-US" dirty="0" smtClean="0"/>
              <a:t>GaAs Process &amp; Devices</a:t>
            </a:r>
            <a:endParaRPr lang="en-US" dirty="0"/>
          </a:p>
        </p:txBody>
      </p:sp>
      <p:sp>
        <p:nvSpPr>
          <p:cNvPr id="203779" name="Rectangle 3"/>
          <p:cNvSpPr>
            <a:spLocks noGrp="1" noChangeArrowheads="1"/>
          </p:cNvSpPr>
          <p:nvPr>
            <p:ph type="subTitle" idx="4294967295"/>
          </p:nvPr>
        </p:nvSpPr>
        <p:spPr bwMode="auto">
          <a:xfrm>
            <a:off x="7048500" y="3429000"/>
            <a:ext cx="2544762" cy="503238"/>
          </a:xfrm>
          <a:prstGeom prst="rect">
            <a:avLst/>
          </a:prstGeom>
          <a:noFill/>
          <a:ln>
            <a:miter lim="800000"/>
            <a:headEnd/>
            <a:tailEnd/>
          </a:ln>
        </p:spPr>
        <p:txBody>
          <a:bodyPr/>
          <a:lstStyle/>
          <a:p>
            <a:pPr marL="0" indent="0" algn="r">
              <a:buFontTx/>
              <a:buNone/>
            </a:pPr>
            <a:r>
              <a:rPr lang="en-US" sz="2000" dirty="0">
                <a:solidFill>
                  <a:srgbClr val="009900"/>
                </a:solidFill>
              </a:rPr>
              <a:t>Anurag Nigam</a:t>
            </a:r>
          </a:p>
        </p:txBody>
      </p:sp>
      <p:pic>
        <p:nvPicPr>
          <p:cNvPr id="6" name="Picture 2" descr="C:\Users\Anurag\UES Pictrues\Screenshot Studio capture #187.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9100" y="3619500"/>
            <a:ext cx="1943100" cy="298047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 Capacitor Construction</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10</a:t>
            </a:fld>
            <a:endParaRPr lang="en-US"/>
          </a:p>
        </p:txBody>
      </p:sp>
      <p:pic>
        <p:nvPicPr>
          <p:cNvPr id="38914" name="Picture 2" descr="C:\Users\Anurag\UES Pictrues\Screenshot Studio capture #194.png"/>
          <p:cNvPicPr>
            <a:picLocks noChangeAspect="1" noChangeArrowheads="1"/>
          </p:cNvPicPr>
          <p:nvPr/>
        </p:nvPicPr>
        <p:blipFill>
          <a:blip r:embed="rId2"/>
          <a:srcRect/>
          <a:stretch>
            <a:fillRect/>
          </a:stretch>
        </p:blipFill>
        <p:spPr bwMode="auto">
          <a:xfrm>
            <a:off x="495300" y="1028701"/>
            <a:ext cx="2655009" cy="1485900"/>
          </a:xfrm>
          <a:prstGeom prst="rect">
            <a:avLst/>
          </a:prstGeom>
          <a:noFill/>
        </p:spPr>
      </p:pic>
      <p:sp>
        <p:nvSpPr>
          <p:cNvPr id="7" name="TextBox 6"/>
          <p:cNvSpPr txBox="1"/>
          <p:nvPr/>
        </p:nvSpPr>
        <p:spPr>
          <a:xfrm>
            <a:off x="419100" y="3009900"/>
            <a:ext cx="3437159" cy="307777"/>
          </a:xfrm>
          <a:prstGeom prst="rect">
            <a:avLst/>
          </a:prstGeom>
          <a:noFill/>
        </p:spPr>
        <p:txBody>
          <a:bodyPr wrap="none" rtlCol="0">
            <a:spAutoFit/>
          </a:bodyPr>
          <a:lstStyle/>
          <a:p>
            <a:r>
              <a:rPr lang="en-US" sz="1400" dirty="0" smtClean="0">
                <a:latin typeface="Arial Narrow" pitchFamily="34" charset="0"/>
              </a:rPr>
              <a:t>0.3 pF MIM Capacitor PHCAPN2 in UMS Process</a:t>
            </a:r>
            <a:endParaRPr lang="en-US" sz="1400" dirty="0">
              <a:latin typeface="Arial Narrow" pitchFamily="34" charset="0"/>
            </a:endParaRPr>
          </a:p>
        </p:txBody>
      </p:sp>
      <p:pic>
        <p:nvPicPr>
          <p:cNvPr id="40962" name="Picture 2" descr="C:\Users\Anurag\UES Pictrues\Screenshot Studio capture #195.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24200" y="1181100"/>
            <a:ext cx="3126624" cy="1295400"/>
          </a:xfrm>
          <a:prstGeom prst="rect">
            <a:avLst/>
          </a:prstGeom>
          <a:noFill/>
        </p:spPr>
      </p:pic>
      <p:sp>
        <p:nvSpPr>
          <p:cNvPr id="38" name="TextBox 37"/>
          <p:cNvSpPr txBox="1"/>
          <p:nvPr/>
        </p:nvSpPr>
        <p:spPr>
          <a:xfrm>
            <a:off x="419100" y="3464123"/>
            <a:ext cx="4387740" cy="307777"/>
          </a:xfrm>
          <a:prstGeom prst="rect">
            <a:avLst/>
          </a:prstGeom>
          <a:noFill/>
        </p:spPr>
        <p:txBody>
          <a:bodyPr wrap="none" rtlCol="0">
            <a:spAutoFit/>
          </a:bodyPr>
          <a:lstStyle/>
          <a:p>
            <a:r>
              <a:rPr lang="en-US" sz="1400" dirty="0" smtClean="0">
                <a:latin typeface="Arial Narrow" pitchFamily="34" charset="0"/>
              </a:rPr>
              <a:t>EM Simulation Results shown below do not agree with the model</a:t>
            </a:r>
            <a:endParaRPr lang="en-US" sz="1400" dirty="0">
              <a:latin typeface="Arial Narrow" pitchFamily="34" charset="0"/>
            </a:endParaRPr>
          </a:p>
        </p:txBody>
      </p:sp>
      <p:grpSp>
        <p:nvGrpSpPr>
          <p:cNvPr id="6" name="Group 5"/>
          <p:cNvGrpSpPr>
            <a:grpSpLocks noChangeAspect="1"/>
          </p:cNvGrpSpPr>
          <p:nvPr/>
        </p:nvGrpSpPr>
        <p:grpSpPr bwMode="auto">
          <a:xfrm>
            <a:off x="609600" y="3848100"/>
            <a:ext cx="4427538" cy="923925"/>
            <a:chOff x="546" y="2778"/>
            <a:chExt cx="2789" cy="582"/>
          </a:xfrm>
        </p:grpSpPr>
        <p:sp>
          <p:nvSpPr>
            <p:cNvPr id="40966" name="Rectangle 6"/>
            <p:cNvSpPr>
              <a:spLocks noChangeArrowheads="1"/>
            </p:cNvSpPr>
            <p:nvPr/>
          </p:nvSpPr>
          <p:spPr bwMode="auto">
            <a:xfrm>
              <a:off x="546" y="2778"/>
              <a:ext cx="186" cy="14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8" name="Rectangle 7"/>
            <p:cNvSpPr>
              <a:spLocks noChangeArrowheads="1"/>
            </p:cNvSpPr>
            <p:nvPr/>
          </p:nvSpPr>
          <p:spPr bwMode="auto">
            <a:xfrm>
              <a:off x="546" y="2796"/>
              <a:ext cx="1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Narrow" pitchFamily="34" charset="0"/>
                  <a:cs typeface="Arial" pitchFamily="34" charset="0"/>
                </a:rPr>
                <a:t>Eqn</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9" name="Rectangle 8"/>
            <p:cNvSpPr>
              <a:spLocks noChangeArrowheads="1"/>
            </p:cNvSpPr>
            <p:nvPr/>
          </p:nvSpPr>
          <p:spPr bwMode="auto">
            <a:xfrm>
              <a:off x="750" y="2790"/>
              <a:ext cx="38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y1=stoy(S)</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0969" name="Rectangle 9"/>
            <p:cNvSpPr>
              <a:spLocks noChangeArrowheads="1"/>
            </p:cNvSpPr>
            <p:nvPr/>
          </p:nvSpPr>
          <p:spPr bwMode="auto">
            <a:xfrm>
              <a:off x="546" y="2994"/>
              <a:ext cx="186" cy="15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0970" name="Rectangle 10"/>
            <p:cNvSpPr>
              <a:spLocks noChangeArrowheads="1"/>
            </p:cNvSpPr>
            <p:nvPr/>
          </p:nvSpPr>
          <p:spPr bwMode="auto">
            <a:xfrm>
              <a:off x="546" y="3018"/>
              <a:ext cx="1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Narrow" pitchFamily="34" charset="0"/>
                  <a:cs typeface="Arial" pitchFamily="34" charset="0"/>
                </a:rPr>
                <a:t>Eqn</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10" name="Rectangle 11"/>
            <p:cNvSpPr>
              <a:spLocks noChangeArrowheads="1"/>
            </p:cNvSpPr>
            <p:nvPr/>
          </p:nvSpPr>
          <p:spPr bwMode="auto">
            <a:xfrm>
              <a:off x="750" y="3012"/>
              <a:ext cx="98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C=imag(-y1(1,2))/(2*pi*freq)</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0972" name="Rectangle 12"/>
            <p:cNvSpPr>
              <a:spLocks noChangeArrowheads="1"/>
            </p:cNvSpPr>
            <p:nvPr/>
          </p:nvSpPr>
          <p:spPr bwMode="auto">
            <a:xfrm>
              <a:off x="546" y="3216"/>
              <a:ext cx="186" cy="14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11" name="Rectangle 13"/>
            <p:cNvSpPr>
              <a:spLocks noChangeArrowheads="1"/>
            </p:cNvSpPr>
            <p:nvPr/>
          </p:nvSpPr>
          <p:spPr bwMode="auto">
            <a:xfrm>
              <a:off x="546" y="3240"/>
              <a:ext cx="1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Narrow" pitchFamily="34" charset="0"/>
                  <a:cs typeface="Arial" pitchFamily="34" charset="0"/>
                </a:rPr>
                <a:t>Eqn</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12" name="Rectangle 14"/>
            <p:cNvSpPr>
              <a:spLocks noChangeArrowheads="1"/>
            </p:cNvSpPr>
            <p:nvPr/>
          </p:nvSpPr>
          <p:spPr bwMode="auto">
            <a:xfrm>
              <a:off x="750" y="3228"/>
              <a:ext cx="62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R=real(1/-y1(1,2))</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13" name="Rectangle 15"/>
            <p:cNvSpPr>
              <a:spLocks noChangeArrowheads="1"/>
            </p:cNvSpPr>
            <p:nvPr/>
          </p:nvSpPr>
          <p:spPr bwMode="auto">
            <a:xfrm>
              <a:off x="2088" y="3216"/>
              <a:ext cx="186" cy="14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14" name="Rectangle 16"/>
            <p:cNvSpPr>
              <a:spLocks noChangeArrowheads="1"/>
            </p:cNvSpPr>
            <p:nvPr/>
          </p:nvSpPr>
          <p:spPr bwMode="auto">
            <a:xfrm>
              <a:off x="2088" y="3240"/>
              <a:ext cx="1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Narrow" pitchFamily="34" charset="0"/>
                  <a:cs typeface="Arial" pitchFamily="34" charset="0"/>
                </a:rPr>
                <a:t>Eqn</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15" name="Rectangle 17"/>
            <p:cNvSpPr>
              <a:spLocks noChangeArrowheads="1"/>
            </p:cNvSpPr>
            <p:nvPr/>
          </p:nvSpPr>
          <p:spPr bwMode="auto">
            <a:xfrm>
              <a:off x="2292" y="3228"/>
              <a:ext cx="67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R1=real(1/-y2(1,2))</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16" name="Rectangle 18"/>
            <p:cNvSpPr>
              <a:spLocks noChangeArrowheads="1"/>
            </p:cNvSpPr>
            <p:nvPr/>
          </p:nvSpPr>
          <p:spPr bwMode="auto">
            <a:xfrm>
              <a:off x="2088" y="2778"/>
              <a:ext cx="186" cy="14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17" name="Rectangle 19"/>
            <p:cNvSpPr>
              <a:spLocks noChangeArrowheads="1"/>
            </p:cNvSpPr>
            <p:nvPr/>
          </p:nvSpPr>
          <p:spPr bwMode="auto">
            <a:xfrm>
              <a:off x="2088" y="2796"/>
              <a:ext cx="1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Narrow" pitchFamily="34" charset="0"/>
                  <a:cs typeface="Arial" pitchFamily="34" charset="0"/>
                </a:rPr>
                <a:t>Eqn</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18" name="Rectangle 20"/>
            <p:cNvSpPr>
              <a:spLocks noChangeArrowheads="1"/>
            </p:cNvSpPr>
            <p:nvPr/>
          </p:nvSpPr>
          <p:spPr bwMode="auto">
            <a:xfrm>
              <a:off x="2292" y="2790"/>
              <a:ext cx="104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y2=stoy(MIM0R3pF_mom..S)</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19" name="Rectangle 21"/>
            <p:cNvSpPr>
              <a:spLocks noChangeArrowheads="1"/>
            </p:cNvSpPr>
            <p:nvPr/>
          </p:nvSpPr>
          <p:spPr bwMode="auto">
            <a:xfrm>
              <a:off x="2088" y="2994"/>
              <a:ext cx="186" cy="15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20" name="Rectangle 22"/>
            <p:cNvSpPr>
              <a:spLocks noChangeArrowheads="1"/>
            </p:cNvSpPr>
            <p:nvPr/>
          </p:nvSpPr>
          <p:spPr bwMode="auto">
            <a:xfrm>
              <a:off x="2088" y="3018"/>
              <a:ext cx="1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Narrow" pitchFamily="34" charset="0"/>
                  <a:cs typeface="Arial" pitchFamily="34" charset="0"/>
                </a:rPr>
                <a:t>Eqn</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0983" name="Rectangle 23"/>
            <p:cNvSpPr>
              <a:spLocks noChangeArrowheads="1"/>
            </p:cNvSpPr>
            <p:nvPr/>
          </p:nvSpPr>
          <p:spPr bwMode="auto">
            <a:xfrm>
              <a:off x="2292" y="3012"/>
              <a:ext cx="102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C1=imag(-y2(1,2))/(2*pi*freq)</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grpSp>
      <p:pic>
        <p:nvPicPr>
          <p:cNvPr id="40984" name="Picture 24" descr="C:\Users\Anurag\UES Pictrues\Screenshot Studio capture #198.png"/>
          <p:cNvPicPr>
            <a:picLocks noChangeAspect="1" noChangeArrowheads="1"/>
          </p:cNvPicPr>
          <p:nvPr/>
        </p:nvPicPr>
        <p:blipFill>
          <a:blip r:embed="rId4"/>
          <a:srcRect/>
          <a:stretch>
            <a:fillRect/>
          </a:stretch>
        </p:blipFill>
        <p:spPr bwMode="auto">
          <a:xfrm>
            <a:off x="6210300" y="1028700"/>
            <a:ext cx="3209925" cy="1819275"/>
          </a:xfrm>
          <a:prstGeom prst="rect">
            <a:avLst/>
          </a:prstGeom>
          <a:noFill/>
        </p:spPr>
      </p:pic>
      <p:pic>
        <p:nvPicPr>
          <p:cNvPr id="21" name="Picture 25" descr="C:\Users\Anurag\UES Pictrues\Screenshot Studio capture #199.png"/>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010400" y="3009900"/>
            <a:ext cx="2343150" cy="2247900"/>
          </a:xfrm>
          <a:prstGeom prst="rect">
            <a:avLst/>
          </a:prstGeom>
          <a:noFill/>
        </p:spPr>
      </p:pic>
      <p:grpSp>
        <p:nvGrpSpPr>
          <p:cNvPr id="40989" name="Group 29"/>
          <p:cNvGrpSpPr>
            <a:grpSpLocks noChangeAspect="1"/>
          </p:cNvGrpSpPr>
          <p:nvPr/>
        </p:nvGrpSpPr>
        <p:grpSpPr bwMode="auto">
          <a:xfrm>
            <a:off x="612775" y="4981575"/>
            <a:ext cx="3217863" cy="1022350"/>
            <a:chOff x="386" y="3138"/>
            <a:chExt cx="2027" cy="644"/>
          </a:xfrm>
        </p:grpSpPr>
        <p:sp>
          <p:nvSpPr>
            <p:cNvPr id="40990" name="Rectangle 30"/>
            <p:cNvSpPr>
              <a:spLocks noChangeArrowheads="1"/>
            </p:cNvSpPr>
            <p:nvPr/>
          </p:nvSpPr>
          <p:spPr bwMode="auto">
            <a:xfrm>
              <a:off x="386" y="3466"/>
              <a:ext cx="2027" cy="316"/>
            </a:xfrm>
            <a:prstGeom prst="rect">
              <a:avLst/>
            </a:prstGeom>
            <a:noFill/>
            <a:ln w="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0991" name="Line 31"/>
            <p:cNvSpPr>
              <a:spLocks noChangeShapeType="1"/>
            </p:cNvSpPr>
            <p:nvPr/>
          </p:nvSpPr>
          <p:spPr bwMode="auto">
            <a:xfrm>
              <a:off x="391" y="3587"/>
              <a:ext cx="202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0992" name="Rectangle 32"/>
            <p:cNvSpPr>
              <a:spLocks noChangeArrowheads="1"/>
            </p:cNvSpPr>
            <p:nvPr/>
          </p:nvSpPr>
          <p:spPr bwMode="auto">
            <a:xfrm>
              <a:off x="645" y="3474"/>
              <a:ext cx="13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freq</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0993" name="Line 33"/>
            <p:cNvSpPr>
              <a:spLocks noChangeShapeType="1"/>
            </p:cNvSpPr>
            <p:nvPr/>
          </p:nvSpPr>
          <p:spPr bwMode="auto">
            <a:xfrm>
              <a:off x="1066" y="3470"/>
              <a:ext cx="1" cy="11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0994" name="Line 34"/>
            <p:cNvSpPr>
              <a:spLocks noChangeShapeType="1"/>
            </p:cNvSpPr>
            <p:nvPr/>
          </p:nvSpPr>
          <p:spPr bwMode="auto">
            <a:xfrm>
              <a:off x="1066" y="3587"/>
              <a:ext cx="1" cy="19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0995" name="Rectangle 35"/>
            <p:cNvSpPr>
              <a:spLocks noChangeArrowheads="1"/>
            </p:cNvSpPr>
            <p:nvPr/>
          </p:nvSpPr>
          <p:spPr bwMode="auto">
            <a:xfrm>
              <a:off x="552" y="3632"/>
              <a:ext cx="38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35.00 GHz</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0996" name="Rectangle 36"/>
            <p:cNvSpPr>
              <a:spLocks noChangeArrowheads="1"/>
            </p:cNvSpPr>
            <p:nvPr/>
          </p:nvSpPr>
          <p:spPr bwMode="auto">
            <a:xfrm>
              <a:off x="1341" y="3474"/>
              <a:ext cx="10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C1</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0997" name="Line 37"/>
            <p:cNvSpPr>
              <a:spLocks noChangeShapeType="1"/>
            </p:cNvSpPr>
            <p:nvPr/>
          </p:nvSpPr>
          <p:spPr bwMode="auto">
            <a:xfrm>
              <a:off x="1066" y="3587"/>
              <a:ext cx="67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0998" name="Line 38"/>
            <p:cNvSpPr>
              <a:spLocks noChangeShapeType="1"/>
            </p:cNvSpPr>
            <p:nvPr/>
          </p:nvSpPr>
          <p:spPr bwMode="auto">
            <a:xfrm>
              <a:off x="1738" y="3470"/>
              <a:ext cx="1" cy="11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0999" name="Line 39"/>
            <p:cNvSpPr>
              <a:spLocks noChangeShapeType="1"/>
            </p:cNvSpPr>
            <p:nvPr/>
          </p:nvSpPr>
          <p:spPr bwMode="auto">
            <a:xfrm>
              <a:off x="1738" y="3587"/>
              <a:ext cx="1" cy="19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00" name="Rectangle 40"/>
            <p:cNvSpPr>
              <a:spLocks noChangeArrowheads="1"/>
            </p:cNvSpPr>
            <p:nvPr/>
          </p:nvSpPr>
          <p:spPr bwMode="auto">
            <a:xfrm>
              <a:off x="1386" y="3632"/>
              <a:ext cx="24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691.4 f</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1001" name="Rectangle 41"/>
            <p:cNvSpPr>
              <a:spLocks noChangeArrowheads="1"/>
            </p:cNvSpPr>
            <p:nvPr/>
          </p:nvSpPr>
          <p:spPr bwMode="auto">
            <a:xfrm>
              <a:off x="2013" y="3474"/>
              <a:ext cx="2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Narrow" pitchFamily="34" charset="0"/>
                  <a:cs typeface="Arial" pitchFamily="34" charset="0"/>
                </a:rPr>
                <a:t>ESR1</a:t>
              </a:r>
              <a:endParaRPr kumimoji="0" lang="en-US" sz="18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41002" name="Line 42"/>
            <p:cNvSpPr>
              <a:spLocks noChangeShapeType="1"/>
            </p:cNvSpPr>
            <p:nvPr/>
          </p:nvSpPr>
          <p:spPr bwMode="auto">
            <a:xfrm>
              <a:off x="1738" y="3587"/>
              <a:ext cx="675"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03" name="Rectangle 43"/>
            <p:cNvSpPr>
              <a:spLocks noChangeArrowheads="1"/>
            </p:cNvSpPr>
            <p:nvPr/>
          </p:nvSpPr>
          <p:spPr bwMode="auto">
            <a:xfrm>
              <a:off x="2013" y="3632"/>
              <a:ext cx="28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165.4 m</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1004" name="Rectangle 44"/>
            <p:cNvSpPr>
              <a:spLocks noChangeArrowheads="1"/>
            </p:cNvSpPr>
            <p:nvPr/>
          </p:nvSpPr>
          <p:spPr bwMode="auto">
            <a:xfrm>
              <a:off x="386" y="3138"/>
              <a:ext cx="2027" cy="316"/>
            </a:xfrm>
            <a:prstGeom prst="rect">
              <a:avLst/>
            </a:prstGeom>
            <a:noFill/>
            <a:ln w="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05" name="Line 45"/>
            <p:cNvSpPr>
              <a:spLocks noChangeShapeType="1"/>
            </p:cNvSpPr>
            <p:nvPr/>
          </p:nvSpPr>
          <p:spPr bwMode="auto">
            <a:xfrm>
              <a:off x="391" y="3260"/>
              <a:ext cx="202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06" name="Rectangle 46"/>
            <p:cNvSpPr>
              <a:spLocks noChangeArrowheads="1"/>
            </p:cNvSpPr>
            <p:nvPr/>
          </p:nvSpPr>
          <p:spPr bwMode="auto">
            <a:xfrm>
              <a:off x="645" y="3147"/>
              <a:ext cx="13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freq</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1007" name="Line 47"/>
            <p:cNvSpPr>
              <a:spLocks noChangeShapeType="1"/>
            </p:cNvSpPr>
            <p:nvPr/>
          </p:nvSpPr>
          <p:spPr bwMode="auto">
            <a:xfrm>
              <a:off x="1066" y="3142"/>
              <a:ext cx="1" cy="11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08" name="Line 48"/>
            <p:cNvSpPr>
              <a:spLocks noChangeShapeType="1"/>
            </p:cNvSpPr>
            <p:nvPr/>
          </p:nvSpPr>
          <p:spPr bwMode="auto">
            <a:xfrm>
              <a:off x="1066" y="3260"/>
              <a:ext cx="1" cy="1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09" name="Rectangle 49"/>
            <p:cNvSpPr>
              <a:spLocks noChangeArrowheads="1"/>
            </p:cNvSpPr>
            <p:nvPr/>
          </p:nvSpPr>
          <p:spPr bwMode="auto">
            <a:xfrm>
              <a:off x="552" y="3304"/>
              <a:ext cx="38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35.00 GHz</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1010" name="Rectangle 50"/>
            <p:cNvSpPr>
              <a:spLocks noChangeArrowheads="1"/>
            </p:cNvSpPr>
            <p:nvPr/>
          </p:nvSpPr>
          <p:spPr bwMode="auto">
            <a:xfrm>
              <a:off x="1366" y="3147"/>
              <a:ext cx="5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C</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1011" name="Line 51"/>
            <p:cNvSpPr>
              <a:spLocks noChangeShapeType="1"/>
            </p:cNvSpPr>
            <p:nvPr/>
          </p:nvSpPr>
          <p:spPr bwMode="auto">
            <a:xfrm>
              <a:off x="1066" y="3260"/>
              <a:ext cx="67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12" name="Line 52"/>
            <p:cNvSpPr>
              <a:spLocks noChangeShapeType="1"/>
            </p:cNvSpPr>
            <p:nvPr/>
          </p:nvSpPr>
          <p:spPr bwMode="auto">
            <a:xfrm>
              <a:off x="1738" y="3142"/>
              <a:ext cx="1" cy="11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13" name="Line 53"/>
            <p:cNvSpPr>
              <a:spLocks noChangeShapeType="1"/>
            </p:cNvSpPr>
            <p:nvPr/>
          </p:nvSpPr>
          <p:spPr bwMode="auto">
            <a:xfrm>
              <a:off x="1738" y="3260"/>
              <a:ext cx="1" cy="1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14" name="Rectangle 54"/>
            <p:cNvSpPr>
              <a:spLocks noChangeArrowheads="1"/>
            </p:cNvSpPr>
            <p:nvPr/>
          </p:nvSpPr>
          <p:spPr bwMode="auto">
            <a:xfrm>
              <a:off x="1386" y="3304"/>
              <a:ext cx="24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732.4 f</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sp>
          <p:nvSpPr>
            <p:cNvPr id="41015" name="Rectangle 55"/>
            <p:cNvSpPr>
              <a:spLocks noChangeArrowheads="1"/>
            </p:cNvSpPr>
            <p:nvPr/>
          </p:nvSpPr>
          <p:spPr bwMode="auto">
            <a:xfrm>
              <a:off x="2041" y="3147"/>
              <a:ext cx="16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Narrow" pitchFamily="34" charset="0"/>
                  <a:cs typeface="Arial" pitchFamily="34" charset="0"/>
                </a:rPr>
                <a:t>ESR</a:t>
              </a:r>
              <a:endParaRPr kumimoji="0" lang="en-US" sz="18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41016" name="Line 56"/>
            <p:cNvSpPr>
              <a:spLocks noChangeShapeType="1"/>
            </p:cNvSpPr>
            <p:nvPr/>
          </p:nvSpPr>
          <p:spPr bwMode="auto">
            <a:xfrm>
              <a:off x="1738" y="3260"/>
              <a:ext cx="675"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Narrow" pitchFamily="34" charset="0"/>
              </a:endParaRPr>
            </a:p>
          </p:txBody>
        </p:sp>
        <p:sp>
          <p:nvSpPr>
            <p:cNvPr id="41017" name="Rectangle 57"/>
            <p:cNvSpPr>
              <a:spLocks noChangeArrowheads="1"/>
            </p:cNvSpPr>
            <p:nvPr/>
          </p:nvSpPr>
          <p:spPr bwMode="auto">
            <a:xfrm>
              <a:off x="2013" y="3304"/>
              <a:ext cx="28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cs typeface="Arial" pitchFamily="34" charset="0"/>
                </a:rPr>
                <a:t>512.9 m</a:t>
              </a:r>
              <a:endParaRPr kumimoji="0" lang="en-US" sz="1800" b="0" i="0" u="none" strike="noStrike" cap="none" normalizeH="0" baseline="0" smtClean="0">
                <a:ln>
                  <a:noFill/>
                </a:ln>
                <a:solidFill>
                  <a:schemeClr val="tx1"/>
                </a:solidFill>
                <a:effectLst/>
                <a:latin typeface="Arial Narrow" pitchFamily="34" charset="0"/>
                <a:cs typeface="Arial" pitchFamily="34" charset="0"/>
              </a:endParaRPr>
            </a:p>
          </p:txBody>
        </p:sp>
      </p:grpSp>
      <p:sp>
        <p:nvSpPr>
          <p:cNvPr id="85" name="TextBox 84"/>
          <p:cNvSpPr txBox="1"/>
          <p:nvPr/>
        </p:nvSpPr>
        <p:spPr>
          <a:xfrm>
            <a:off x="3848100" y="5600700"/>
            <a:ext cx="936475" cy="307777"/>
          </a:xfrm>
          <a:prstGeom prst="rect">
            <a:avLst/>
          </a:prstGeom>
          <a:noFill/>
        </p:spPr>
        <p:txBody>
          <a:bodyPr wrap="none" rtlCol="0">
            <a:spAutoFit/>
          </a:bodyPr>
          <a:lstStyle/>
          <a:p>
            <a:r>
              <a:rPr lang="en-US" sz="1400" dirty="0" smtClean="0">
                <a:latin typeface="+mj-lt"/>
              </a:rPr>
              <a:t>EM Sim.</a:t>
            </a:r>
            <a:endParaRPr lang="en-US" sz="1400" dirty="0">
              <a:latin typeface="+mj-lt"/>
            </a:endParaRPr>
          </a:p>
        </p:txBody>
      </p:sp>
      <p:sp>
        <p:nvSpPr>
          <p:cNvPr id="86" name="TextBox 85"/>
          <p:cNvSpPr txBox="1"/>
          <p:nvPr/>
        </p:nvSpPr>
        <p:spPr>
          <a:xfrm>
            <a:off x="3848100" y="5067300"/>
            <a:ext cx="1043876" cy="307777"/>
          </a:xfrm>
          <a:prstGeom prst="rect">
            <a:avLst/>
          </a:prstGeom>
          <a:noFill/>
        </p:spPr>
        <p:txBody>
          <a:bodyPr wrap="none" rtlCol="0">
            <a:spAutoFit/>
          </a:bodyPr>
          <a:lstStyle/>
          <a:p>
            <a:r>
              <a:rPr lang="en-US" sz="1400" dirty="0" smtClean="0">
                <a:latin typeface="+mj-lt"/>
              </a:rPr>
              <a:t>pdk mod.</a:t>
            </a:r>
            <a:endParaRPr lang="en-US" sz="14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Vs. Indirect Bandgap</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11</a:t>
            </a:fld>
            <a:endParaRPr lang="en-US"/>
          </a:p>
        </p:txBody>
      </p:sp>
      <p:pic>
        <p:nvPicPr>
          <p:cNvPr id="5" name="Picture 5" descr="Si"/>
          <p:cNvPicPr>
            <a:picLocks noChangeAspect="1" noChangeArrowheads="1"/>
          </p:cNvPicPr>
          <p:nvPr/>
        </p:nvPicPr>
        <p:blipFill>
          <a:blip r:embed="rId2"/>
          <a:srcRect/>
          <a:stretch>
            <a:fillRect/>
          </a:stretch>
        </p:blipFill>
        <p:spPr bwMode="auto">
          <a:xfrm>
            <a:off x="341313" y="1099006"/>
            <a:ext cx="4219575" cy="3067050"/>
          </a:xfrm>
          <a:prstGeom prst="rect">
            <a:avLst/>
          </a:prstGeom>
          <a:noFill/>
          <a:ln w="12700">
            <a:noFill/>
            <a:miter lim="800000"/>
            <a:headEnd/>
            <a:tailEnd/>
          </a:ln>
        </p:spPr>
      </p:pic>
      <p:pic>
        <p:nvPicPr>
          <p:cNvPr id="6" name="Picture 6" descr="Ga"/>
          <p:cNvPicPr>
            <a:picLocks noChangeAspect="1" noChangeArrowheads="1"/>
          </p:cNvPicPr>
          <p:nvPr/>
        </p:nvPicPr>
        <p:blipFill>
          <a:blip r:embed="rId3"/>
          <a:srcRect/>
          <a:stretch>
            <a:fillRect/>
          </a:stretch>
        </p:blipFill>
        <p:spPr bwMode="auto">
          <a:xfrm>
            <a:off x="5219700" y="1070431"/>
            <a:ext cx="4221163" cy="3095625"/>
          </a:xfrm>
          <a:prstGeom prst="rect">
            <a:avLst/>
          </a:prstGeom>
          <a:noFill/>
          <a:ln w="12700">
            <a:noFill/>
            <a:miter lim="800000"/>
            <a:headEnd/>
            <a:tailEnd/>
          </a:ln>
        </p:spPr>
      </p:pic>
      <p:sp>
        <p:nvSpPr>
          <p:cNvPr id="7" name="Text Box 9"/>
          <p:cNvSpPr txBox="1">
            <a:spLocks noChangeArrowheads="1"/>
          </p:cNvSpPr>
          <p:nvPr/>
        </p:nvSpPr>
        <p:spPr bwMode="auto">
          <a:xfrm>
            <a:off x="914400" y="4242256"/>
            <a:ext cx="3430587" cy="430887"/>
          </a:xfrm>
          <a:prstGeom prst="rect">
            <a:avLst/>
          </a:prstGeom>
          <a:noFill/>
          <a:ln w="12700">
            <a:noFill/>
            <a:miter lim="800000"/>
            <a:headEnd/>
            <a:tailEnd/>
          </a:ln>
          <a:effectLst/>
        </p:spPr>
        <p:txBody>
          <a:bodyPr wrap="square" lIns="0" tIns="0" rIns="0" bIns="0">
            <a:spAutoFit/>
          </a:bodyPr>
          <a:lstStyle/>
          <a:p>
            <a:r>
              <a:rPr lang="en-US" sz="1400" dirty="0">
                <a:latin typeface="Arial Narrow" pitchFamily="34" charset="0"/>
              </a:rPr>
              <a:t>Energy Band Vs Wave Number for </a:t>
            </a:r>
            <a:r>
              <a:rPr lang="en-US" sz="1400" dirty="0" smtClean="0">
                <a:latin typeface="Arial Narrow" pitchFamily="34" charset="0"/>
              </a:rPr>
              <a:t>Indirect </a:t>
            </a:r>
            <a:r>
              <a:rPr lang="en-US" sz="1400" dirty="0">
                <a:latin typeface="Arial Narrow" pitchFamily="34" charset="0"/>
              </a:rPr>
              <a:t>Bandgap Semiconductor Material</a:t>
            </a:r>
            <a:endParaRPr lang="en-MY" sz="1400" dirty="0">
              <a:latin typeface="Arial Narrow" pitchFamily="34" charset="0"/>
            </a:endParaRPr>
          </a:p>
        </p:txBody>
      </p:sp>
      <p:sp>
        <p:nvSpPr>
          <p:cNvPr id="8" name="Text Box 10"/>
          <p:cNvSpPr txBox="1">
            <a:spLocks noChangeArrowheads="1"/>
          </p:cNvSpPr>
          <p:nvPr/>
        </p:nvSpPr>
        <p:spPr bwMode="auto">
          <a:xfrm>
            <a:off x="5753100" y="4242256"/>
            <a:ext cx="3352800" cy="430887"/>
          </a:xfrm>
          <a:prstGeom prst="rect">
            <a:avLst/>
          </a:prstGeom>
          <a:noFill/>
          <a:ln w="12700">
            <a:noFill/>
            <a:miter lim="800000"/>
            <a:headEnd/>
            <a:tailEnd/>
          </a:ln>
          <a:effectLst/>
        </p:spPr>
        <p:txBody>
          <a:bodyPr wrap="square" lIns="0" tIns="0" rIns="0" bIns="0">
            <a:spAutoFit/>
          </a:bodyPr>
          <a:lstStyle/>
          <a:p>
            <a:r>
              <a:rPr lang="en-US" sz="1400" dirty="0">
                <a:latin typeface="Arial Narrow" pitchFamily="34" charset="0"/>
              </a:rPr>
              <a:t>Energy Band Vs Wave Number for </a:t>
            </a:r>
            <a:r>
              <a:rPr lang="en-US" sz="1400" dirty="0" smtClean="0">
                <a:latin typeface="Arial Narrow" pitchFamily="34" charset="0"/>
              </a:rPr>
              <a:t>Direct </a:t>
            </a:r>
            <a:r>
              <a:rPr lang="en-US" sz="1400" dirty="0">
                <a:latin typeface="Arial Narrow" pitchFamily="34" charset="0"/>
              </a:rPr>
              <a:t>Bandgap </a:t>
            </a:r>
            <a:r>
              <a:rPr lang="en-US" sz="1400" dirty="0" smtClean="0">
                <a:latin typeface="Arial Narrow" pitchFamily="34" charset="0"/>
              </a:rPr>
              <a:t>Semiconductor </a:t>
            </a:r>
            <a:r>
              <a:rPr lang="en-US" sz="1400" dirty="0">
                <a:latin typeface="Arial Narrow" pitchFamily="34" charset="0"/>
              </a:rPr>
              <a:t>Material</a:t>
            </a:r>
            <a:endParaRPr lang="en-MY" sz="1400" dirty="0">
              <a:latin typeface="Arial Narrow" pitchFamily="34" charset="0"/>
            </a:endParaRPr>
          </a:p>
        </p:txBody>
      </p:sp>
      <p:sp>
        <p:nvSpPr>
          <p:cNvPr id="9" name="Text Box 7"/>
          <p:cNvSpPr txBox="1">
            <a:spLocks noChangeArrowheads="1"/>
          </p:cNvSpPr>
          <p:nvPr/>
        </p:nvSpPr>
        <p:spPr bwMode="auto">
          <a:xfrm>
            <a:off x="914400" y="4775656"/>
            <a:ext cx="2438400" cy="215444"/>
          </a:xfrm>
          <a:prstGeom prst="rect">
            <a:avLst/>
          </a:prstGeom>
          <a:noFill/>
          <a:ln w="12700">
            <a:noFill/>
            <a:miter lim="800000"/>
            <a:headEnd/>
            <a:tailEnd/>
          </a:ln>
          <a:effectLst/>
        </p:spPr>
        <p:txBody>
          <a:bodyPr wrap="square" lIns="0" tIns="0" rIns="0" bIns="0">
            <a:spAutoFit/>
          </a:bodyPr>
          <a:lstStyle/>
          <a:p>
            <a:pPr>
              <a:spcBef>
                <a:spcPct val="50000"/>
              </a:spcBef>
            </a:pPr>
            <a:r>
              <a:rPr lang="en-US" sz="1400" b="1" dirty="0">
                <a:solidFill>
                  <a:srgbClr val="00B0F0"/>
                </a:solidFill>
                <a:latin typeface="+mj-lt"/>
              </a:rPr>
              <a:t>Examples: Si, SiGe, Ge</a:t>
            </a:r>
            <a:endParaRPr lang="en-MY" sz="1400" b="1" dirty="0">
              <a:solidFill>
                <a:srgbClr val="00B0F0"/>
              </a:solidFill>
              <a:latin typeface="+mj-lt"/>
            </a:endParaRPr>
          </a:p>
        </p:txBody>
      </p:sp>
      <p:sp>
        <p:nvSpPr>
          <p:cNvPr id="10" name="Text Box 8"/>
          <p:cNvSpPr txBox="1">
            <a:spLocks noChangeArrowheads="1"/>
          </p:cNvSpPr>
          <p:nvPr/>
        </p:nvSpPr>
        <p:spPr bwMode="auto">
          <a:xfrm>
            <a:off x="5600700" y="4775656"/>
            <a:ext cx="3771900" cy="215444"/>
          </a:xfrm>
          <a:prstGeom prst="rect">
            <a:avLst/>
          </a:prstGeom>
          <a:noFill/>
          <a:ln w="12700">
            <a:noFill/>
            <a:miter lim="800000"/>
            <a:headEnd/>
            <a:tailEnd/>
          </a:ln>
          <a:effectLst/>
        </p:spPr>
        <p:txBody>
          <a:bodyPr wrap="square" lIns="0" tIns="0" rIns="0" bIns="0">
            <a:spAutoFit/>
          </a:bodyPr>
          <a:lstStyle/>
          <a:p>
            <a:pPr>
              <a:spcBef>
                <a:spcPct val="50000"/>
              </a:spcBef>
            </a:pPr>
            <a:r>
              <a:rPr lang="en-US" sz="1400" b="1" dirty="0">
                <a:solidFill>
                  <a:srgbClr val="00B0F0"/>
                </a:solidFill>
                <a:latin typeface="+mj-lt"/>
              </a:rPr>
              <a:t>Examples: GaAs, InGaAs, AlGaAs, InP</a:t>
            </a:r>
            <a:endParaRPr lang="en-MY" sz="1400" b="1" dirty="0">
              <a:solidFill>
                <a:srgbClr val="00B0F0"/>
              </a:solidFill>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Overshoot</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12</a:t>
            </a:fld>
            <a:endParaRPr lang="en-US"/>
          </a:p>
        </p:txBody>
      </p:sp>
      <p:pic>
        <p:nvPicPr>
          <p:cNvPr id="5" name="Picture 5" descr="temv"/>
          <p:cNvPicPr>
            <a:picLocks noChangeAspect="1" noChangeArrowheads="1"/>
          </p:cNvPicPr>
          <p:nvPr/>
        </p:nvPicPr>
        <p:blipFill>
          <a:blip r:embed="rId2"/>
          <a:srcRect/>
          <a:stretch>
            <a:fillRect/>
          </a:stretch>
        </p:blipFill>
        <p:spPr bwMode="auto">
          <a:xfrm>
            <a:off x="2667000" y="2438400"/>
            <a:ext cx="3867150" cy="2743200"/>
          </a:xfrm>
          <a:prstGeom prst="rect">
            <a:avLst/>
          </a:prstGeom>
          <a:noFill/>
          <a:ln w="9525">
            <a:noFill/>
            <a:miter lim="800000"/>
            <a:headEnd/>
            <a:tailEnd/>
          </a:ln>
        </p:spPr>
      </p:pic>
      <p:sp>
        <p:nvSpPr>
          <p:cNvPr id="6" name="Text Box 9"/>
          <p:cNvSpPr txBox="1">
            <a:spLocks noChangeArrowheads="1"/>
          </p:cNvSpPr>
          <p:nvPr/>
        </p:nvSpPr>
        <p:spPr bwMode="auto">
          <a:xfrm>
            <a:off x="3162300" y="1714500"/>
            <a:ext cx="3286125" cy="430887"/>
          </a:xfrm>
          <a:prstGeom prst="rect">
            <a:avLst/>
          </a:prstGeom>
          <a:noFill/>
          <a:ln w="12700">
            <a:noFill/>
            <a:miter lim="800000"/>
            <a:headEnd/>
            <a:tailEnd/>
          </a:ln>
        </p:spPr>
        <p:txBody>
          <a:bodyPr lIns="0" tIns="0" rIns="0" bIns="0">
            <a:spAutoFit/>
          </a:bodyPr>
          <a:lstStyle/>
          <a:p>
            <a:r>
              <a:rPr lang="en-US" sz="1400" dirty="0">
                <a:latin typeface="Arial Narrow" pitchFamily="34" charset="0"/>
              </a:rPr>
              <a:t>Velocity Overshoot due to Reduced Carrier-Carrier </a:t>
            </a:r>
            <a:r>
              <a:rPr lang="en-US" sz="1400" dirty="0" smtClean="0">
                <a:latin typeface="Arial Narrow" pitchFamily="34" charset="0"/>
              </a:rPr>
              <a:t>Interaction in High Energy less occupied state</a:t>
            </a:r>
            <a:endParaRPr lang="en-MY" sz="1400" dirty="0">
              <a:latin typeface="Arial Narrow" pitchFamily="34" charset="0"/>
            </a:endParaRPr>
          </a:p>
        </p:txBody>
      </p:sp>
      <p:cxnSp>
        <p:nvCxnSpPr>
          <p:cNvPr id="8" name="Straight Arrow Connector 7"/>
          <p:cNvCxnSpPr/>
          <p:nvPr/>
        </p:nvCxnSpPr>
        <p:spPr>
          <a:xfrm rot="5400000" flipH="1" flipV="1">
            <a:off x="4286250" y="2381250"/>
            <a:ext cx="495300" cy="3048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V="1">
            <a:off x="4857750" y="2495550"/>
            <a:ext cx="533400" cy="1905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4362450" y="2533650"/>
            <a:ext cx="685800" cy="2667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Pseudomorphic Quantum Well</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13</a:t>
            </a:fld>
            <a:endParaRPr lang="en-US"/>
          </a:p>
        </p:txBody>
      </p:sp>
      <p:pic>
        <p:nvPicPr>
          <p:cNvPr id="5" name="Picture 6" descr="Sup"/>
          <p:cNvPicPr>
            <a:picLocks noChangeAspect="1" noChangeArrowheads="1"/>
          </p:cNvPicPr>
          <p:nvPr/>
        </p:nvPicPr>
        <p:blipFill>
          <a:blip r:embed="rId2"/>
          <a:srcRect/>
          <a:stretch>
            <a:fillRect/>
          </a:stretch>
        </p:blipFill>
        <p:spPr bwMode="auto">
          <a:xfrm>
            <a:off x="5334000" y="3238500"/>
            <a:ext cx="3363797" cy="2454856"/>
          </a:xfrm>
          <a:prstGeom prst="rect">
            <a:avLst/>
          </a:prstGeom>
          <a:noFill/>
          <a:ln w="9525">
            <a:noFill/>
            <a:miter lim="800000"/>
            <a:headEnd/>
            <a:tailEnd/>
          </a:ln>
        </p:spPr>
      </p:pic>
      <p:pic>
        <p:nvPicPr>
          <p:cNvPr id="6" name="Picture 5" descr="Lat"/>
          <p:cNvPicPr preferRelativeResize="0">
            <a:picLocks noChangeArrowheads="1"/>
          </p:cNvPicPr>
          <p:nvPr/>
        </p:nvPicPr>
        <p:blipFill>
          <a:blip r:embed="rId3"/>
          <a:srcRect/>
          <a:stretch>
            <a:fillRect/>
          </a:stretch>
        </p:blipFill>
        <p:spPr bwMode="auto">
          <a:xfrm>
            <a:off x="571500" y="990600"/>
            <a:ext cx="4495800" cy="25717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2863"/>
            <a:ext cx="8836025" cy="928687"/>
          </a:xfrm>
        </p:spPr>
        <p:txBody>
          <a:bodyPr/>
          <a:lstStyle/>
          <a:p>
            <a:r>
              <a:rPr lang="en-US" dirty="0" smtClean="0"/>
              <a:t>Quantum Well at Hetero-junction in PHEMT</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14</a:t>
            </a:fld>
            <a:endParaRPr lang="en-US"/>
          </a:p>
        </p:txBody>
      </p:sp>
      <p:grpSp>
        <p:nvGrpSpPr>
          <p:cNvPr id="239" name="Group 56"/>
          <p:cNvGrpSpPr>
            <a:grpSpLocks/>
          </p:cNvGrpSpPr>
          <p:nvPr/>
        </p:nvGrpSpPr>
        <p:grpSpPr bwMode="auto">
          <a:xfrm>
            <a:off x="4991100" y="1676400"/>
            <a:ext cx="2771631" cy="2303980"/>
            <a:chOff x="2631" y="1185"/>
            <a:chExt cx="1746" cy="1451"/>
          </a:xfrm>
        </p:grpSpPr>
        <p:sp>
          <p:nvSpPr>
            <p:cNvPr id="240" name="Line 57"/>
            <p:cNvSpPr>
              <a:spLocks noChangeShapeType="1"/>
            </p:cNvSpPr>
            <p:nvPr/>
          </p:nvSpPr>
          <p:spPr bwMode="auto">
            <a:xfrm>
              <a:off x="3583" y="1434"/>
              <a:ext cx="91" cy="0"/>
            </a:xfrm>
            <a:prstGeom prst="line">
              <a:avLst/>
            </a:prstGeom>
            <a:noFill/>
            <a:ln w="19050" cap="rnd">
              <a:solidFill>
                <a:srgbClr val="FF6600"/>
              </a:solidFill>
              <a:prstDash val="sysDot"/>
              <a:round/>
              <a:headEnd/>
              <a:tailEnd/>
            </a:ln>
          </p:spPr>
          <p:txBody>
            <a:bodyPr/>
            <a:lstStyle/>
            <a:p>
              <a:endParaRPr lang="en-US"/>
            </a:p>
          </p:txBody>
        </p:sp>
        <p:sp>
          <p:nvSpPr>
            <p:cNvPr id="241" name="Line 58"/>
            <p:cNvSpPr>
              <a:spLocks noChangeShapeType="1"/>
            </p:cNvSpPr>
            <p:nvPr/>
          </p:nvSpPr>
          <p:spPr bwMode="auto">
            <a:xfrm>
              <a:off x="2653" y="2001"/>
              <a:ext cx="771" cy="0"/>
            </a:xfrm>
            <a:prstGeom prst="line">
              <a:avLst/>
            </a:prstGeom>
            <a:noFill/>
            <a:ln w="19050" cap="rnd">
              <a:solidFill>
                <a:srgbClr val="800000"/>
              </a:solidFill>
              <a:prstDash val="sysDot"/>
              <a:round/>
              <a:headEnd/>
              <a:tailEnd/>
            </a:ln>
          </p:spPr>
          <p:txBody>
            <a:bodyPr/>
            <a:lstStyle/>
            <a:p>
              <a:endParaRPr lang="en-US"/>
            </a:p>
          </p:txBody>
        </p:sp>
        <p:grpSp>
          <p:nvGrpSpPr>
            <p:cNvPr id="242" name="Group 59"/>
            <p:cNvGrpSpPr>
              <a:grpSpLocks/>
            </p:cNvGrpSpPr>
            <p:nvPr/>
          </p:nvGrpSpPr>
          <p:grpSpPr bwMode="auto">
            <a:xfrm>
              <a:off x="2631" y="2092"/>
              <a:ext cx="1746" cy="544"/>
              <a:chOff x="2631" y="2092"/>
              <a:chExt cx="1746" cy="544"/>
            </a:xfrm>
          </p:grpSpPr>
          <p:sp>
            <p:nvSpPr>
              <p:cNvPr id="268" name="Freeform 60"/>
              <p:cNvSpPr>
                <a:spLocks/>
              </p:cNvSpPr>
              <p:nvPr/>
            </p:nvSpPr>
            <p:spPr bwMode="auto">
              <a:xfrm flipH="1">
                <a:off x="2653" y="2092"/>
                <a:ext cx="1724" cy="363"/>
              </a:xfrm>
              <a:custGeom>
                <a:avLst/>
                <a:gdLst>
                  <a:gd name="T0" fmla="*/ 0 w 2676"/>
                  <a:gd name="T1" fmla="*/ 687 h 694"/>
                  <a:gd name="T2" fmla="*/ 544 w 2676"/>
                  <a:gd name="T3" fmla="*/ 687 h 694"/>
                  <a:gd name="T4" fmla="*/ 907 w 2676"/>
                  <a:gd name="T5" fmla="*/ 687 h 694"/>
                  <a:gd name="T6" fmla="*/ 1043 w 2676"/>
                  <a:gd name="T7" fmla="*/ 642 h 694"/>
                  <a:gd name="T8" fmla="*/ 1134 w 2676"/>
                  <a:gd name="T9" fmla="*/ 506 h 694"/>
                  <a:gd name="T10" fmla="*/ 1270 w 2676"/>
                  <a:gd name="T11" fmla="*/ 143 h 694"/>
                  <a:gd name="T12" fmla="*/ 1360 w 2676"/>
                  <a:gd name="T13" fmla="*/ 52 h 694"/>
                  <a:gd name="T14" fmla="*/ 1497 w 2676"/>
                  <a:gd name="T15" fmla="*/ 7 h 694"/>
                  <a:gd name="T16" fmla="*/ 1769 w 2676"/>
                  <a:gd name="T17" fmla="*/ 7 h 694"/>
                  <a:gd name="T18" fmla="*/ 2676 w 2676"/>
                  <a:gd name="T19" fmla="*/ 7 h 6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76"/>
                  <a:gd name="T31" fmla="*/ 0 h 694"/>
                  <a:gd name="T32" fmla="*/ 2676 w 2676"/>
                  <a:gd name="T33" fmla="*/ 694 h 6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76" h="694">
                    <a:moveTo>
                      <a:pt x="0" y="687"/>
                    </a:moveTo>
                    <a:cubicBezTo>
                      <a:pt x="196" y="687"/>
                      <a:pt x="393" y="687"/>
                      <a:pt x="544" y="687"/>
                    </a:cubicBezTo>
                    <a:cubicBezTo>
                      <a:pt x="695" y="687"/>
                      <a:pt x="824" y="694"/>
                      <a:pt x="907" y="687"/>
                    </a:cubicBezTo>
                    <a:cubicBezTo>
                      <a:pt x="990" y="680"/>
                      <a:pt x="1005" y="672"/>
                      <a:pt x="1043" y="642"/>
                    </a:cubicBezTo>
                    <a:cubicBezTo>
                      <a:pt x="1081" y="612"/>
                      <a:pt x="1096" y="589"/>
                      <a:pt x="1134" y="506"/>
                    </a:cubicBezTo>
                    <a:cubicBezTo>
                      <a:pt x="1172" y="423"/>
                      <a:pt x="1232" y="219"/>
                      <a:pt x="1270" y="143"/>
                    </a:cubicBezTo>
                    <a:cubicBezTo>
                      <a:pt x="1308" y="67"/>
                      <a:pt x="1322" y="75"/>
                      <a:pt x="1360" y="52"/>
                    </a:cubicBezTo>
                    <a:cubicBezTo>
                      <a:pt x="1398" y="29"/>
                      <a:pt x="1429" y="14"/>
                      <a:pt x="1497" y="7"/>
                    </a:cubicBezTo>
                    <a:cubicBezTo>
                      <a:pt x="1565" y="0"/>
                      <a:pt x="1573" y="7"/>
                      <a:pt x="1769" y="7"/>
                    </a:cubicBezTo>
                    <a:cubicBezTo>
                      <a:pt x="1965" y="7"/>
                      <a:pt x="2320" y="7"/>
                      <a:pt x="2676" y="7"/>
                    </a:cubicBezTo>
                  </a:path>
                </a:pathLst>
              </a:custGeom>
              <a:noFill/>
              <a:ln w="19050">
                <a:solidFill>
                  <a:srgbClr val="3366FF"/>
                </a:solidFill>
                <a:round/>
                <a:headEnd/>
                <a:tailEnd/>
              </a:ln>
            </p:spPr>
            <p:txBody>
              <a:bodyPr/>
              <a:lstStyle/>
              <a:p>
                <a:endParaRPr lang="en-US"/>
              </a:p>
            </p:txBody>
          </p:sp>
          <p:sp>
            <p:nvSpPr>
              <p:cNvPr id="269" name="Freeform 61"/>
              <p:cNvSpPr>
                <a:spLocks/>
              </p:cNvSpPr>
              <p:nvPr/>
            </p:nvSpPr>
            <p:spPr bwMode="auto">
              <a:xfrm flipH="1">
                <a:off x="2653" y="2274"/>
                <a:ext cx="1724" cy="362"/>
              </a:xfrm>
              <a:custGeom>
                <a:avLst/>
                <a:gdLst>
                  <a:gd name="T0" fmla="*/ 0 w 2676"/>
                  <a:gd name="T1" fmla="*/ 687 h 694"/>
                  <a:gd name="T2" fmla="*/ 544 w 2676"/>
                  <a:gd name="T3" fmla="*/ 687 h 694"/>
                  <a:gd name="T4" fmla="*/ 907 w 2676"/>
                  <a:gd name="T5" fmla="*/ 687 h 694"/>
                  <a:gd name="T6" fmla="*/ 1043 w 2676"/>
                  <a:gd name="T7" fmla="*/ 642 h 694"/>
                  <a:gd name="T8" fmla="*/ 1134 w 2676"/>
                  <a:gd name="T9" fmla="*/ 506 h 694"/>
                  <a:gd name="T10" fmla="*/ 1270 w 2676"/>
                  <a:gd name="T11" fmla="*/ 143 h 694"/>
                  <a:gd name="T12" fmla="*/ 1360 w 2676"/>
                  <a:gd name="T13" fmla="*/ 52 h 694"/>
                  <a:gd name="T14" fmla="*/ 1497 w 2676"/>
                  <a:gd name="T15" fmla="*/ 7 h 694"/>
                  <a:gd name="T16" fmla="*/ 1769 w 2676"/>
                  <a:gd name="T17" fmla="*/ 7 h 694"/>
                  <a:gd name="T18" fmla="*/ 2676 w 2676"/>
                  <a:gd name="T19" fmla="*/ 7 h 6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76"/>
                  <a:gd name="T31" fmla="*/ 0 h 694"/>
                  <a:gd name="T32" fmla="*/ 2676 w 2676"/>
                  <a:gd name="T33" fmla="*/ 694 h 6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76" h="694">
                    <a:moveTo>
                      <a:pt x="0" y="687"/>
                    </a:moveTo>
                    <a:cubicBezTo>
                      <a:pt x="196" y="687"/>
                      <a:pt x="393" y="687"/>
                      <a:pt x="544" y="687"/>
                    </a:cubicBezTo>
                    <a:cubicBezTo>
                      <a:pt x="695" y="687"/>
                      <a:pt x="824" y="694"/>
                      <a:pt x="907" y="687"/>
                    </a:cubicBezTo>
                    <a:cubicBezTo>
                      <a:pt x="990" y="680"/>
                      <a:pt x="1005" y="672"/>
                      <a:pt x="1043" y="642"/>
                    </a:cubicBezTo>
                    <a:cubicBezTo>
                      <a:pt x="1081" y="612"/>
                      <a:pt x="1096" y="589"/>
                      <a:pt x="1134" y="506"/>
                    </a:cubicBezTo>
                    <a:cubicBezTo>
                      <a:pt x="1172" y="423"/>
                      <a:pt x="1232" y="219"/>
                      <a:pt x="1270" y="143"/>
                    </a:cubicBezTo>
                    <a:cubicBezTo>
                      <a:pt x="1308" y="67"/>
                      <a:pt x="1322" y="75"/>
                      <a:pt x="1360" y="52"/>
                    </a:cubicBezTo>
                    <a:cubicBezTo>
                      <a:pt x="1398" y="29"/>
                      <a:pt x="1429" y="14"/>
                      <a:pt x="1497" y="7"/>
                    </a:cubicBezTo>
                    <a:cubicBezTo>
                      <a:pt x="1565" y="0"/>
                      <a:pt x="1573" y="7"/>
                      <a:pt x="1769" y="7"/>
                    </a:cubicBezTo>
                    <a:cubicBezTo>
                      <a:pt x="1965" y="7"/>
                      <a:pt x="2320" y="7"/>
                      <a:pt x="2676" y="7"/>
                    </a:cubicBezTo>
                  </a:path>
                </a:pathLst>
              </a:custGeom>
              <a:noFill/>
              <a:ln w="19050">
                <a:solidFill>
                  <a:srgbClr val="3366FF"/>
                </a:solidFill>
                <a:round/>
                <a:headEnd/>
                <a:tailEnd/>
              </a:ln>
            </p:spPr>
            <p:txBody>
              <a:bodyPr/>
              <a:lstStyle/>
              <a:p>
                <a:endParaRPr lang="en-US"/>
              </a:p>
            </p:txBody>
          </p:sp>
          <p:sp>
            <p:nvSpPr>
              <p:cNvPr id="270" name="Line 62"/>
              <p:cNvSpPr>
                <a:spLocks noChangeShapeType="1"/>
              </p:cNvSpPr>
              <p:nvPr/>
            </p:nvSpPr>
            <p:spPr bwMode="auto">
              <a:xfrm>
                <a:off x="2653" y="2092"/>
                <a:ext cx="114" cy="182"/>
              </a:xfrm>
              <a:prstGeom prst="line">
                <a:avLst/>
              </a:prstGeom>
              <a:noFill/>
              <a:ln w="9525">
                <a:solidFill>
                  <a:srgbClr val="000000"/>
                </a:solidFill>
                <a:round/>
                <a:headEnd/>
                <a:tailEnd/>
              </a:ln>
            </p:spPr>
            <p:txBody>
              <a:bodyPr/>
              <a:lstStyle/>
              <a:p>
                <a:endParaRPr lang="en-US"/>
              </a:p>
            </p:txBody>
          </p:sp>
          <p:sp>
            <p:nvSpPr>
              <p:cNvPr id="271" name="Line 63"/>
              <p:cNvSpPr>
                <a:spLocks noChangeShapeType="1"/>
              </p:cNvSpPr>
              <p:nvPr/>
            </p:nvSpPr>
            <p:spPr bwMode="auto">
              <a:xfrm>
                <a:off x="2744" y="2092"/>
                <a:ext cx="114" cy="182"/>
              </a:xfrm>
              <a:prstGeom prst="line">
                <a:avLst/>
              </a:prstGeom>
              <a:noFill/>
              <a:ln w="9525">
                <a:solidFill>
                  <a:srgbClr val="000000"/>
                </a:solidFill>
                <a:round/>
                <a:headEnd/>
                <a:tailEnd/>
              </a:ln>
            </p:spPr>
            <p:txBody>
              <a:bodyPr/>
              <a:lstStyle/>
              <a:p>
                <a:endParaRPr lang="en-US"/>
              </a:p>
            </p:txBody>
          </p:sp>
          <p:sp>
            <p:nvSpPr>
              <p:cNvPr id="272" name="Line 64"/>
              <p:cNvSpPr>
                <a:spLocks noChangeShapeType="1"/>
              </p:cNvSpPr>
              <p:nvPr/>
            </p:nvSpPr>
            <p:spPr bwMode="auto">
              <a:xfrm>
                <a:off x="2835" y="2092"/>
                <a:ext cx="114" cy="182"/>
              </a:xfrm>
              <a:prstGeom prst="line">
                <a:avLst/>
              </a:prstGeom>
              <a:noFill/>
              <a:ln w="9525">
                <a:solidFill>
                  <a:srgbClr val="000000"/>
                </a:solidFill>
                <a:round/>
                <a:headEnd/>
                <a:tailEnd/>
              </a:ln>
            </p:spPr>
            <p:txBody>
              <a:bodyPr/>
              <a:lstStyle/>
              <a:p>
                <a:endParaRPr lang="en-US"/>
              </a:p>
            </p:txBody>
          </p:sp>
          <p:sp>
            <p:nvSpPr>
              <p:cNvPr id="273" name="Line 65"/>
              <p:cNvSpPr>
                <a:spLocks noChangeShapeType="1"/>
              </p:cNvSpPr>
              <p:nvPr/>
            </p:nvSpPr>
            <p:spPr bwMode="auto">
              <a:xfrm>
                <a:off x="2925" y="2092"/>
                <a:ext cx="114" cy="182"/>
              </a:xfrm>
              <a:prstGeom prst="line">
                <a:avLst/>
              </a:prstGeom>
              <a:noFill/>
              <a:ln w="9525">
                <a:solidFill>
                  <a:srgbClr val="000000"/>
                </a:solidFill>
                <a:round/>
                <a:headEnd/>
                <a:tailEnd/>
              </a:ln>
            </p:spPr>
            <p:txBody>
              <a:bodyPr/>
              <a:lstStyle/>
              <a:p>
                <a:endParaRPr lang="en-US"/>
              </a:p>
            </p:txBody>
          </p:sp>
          <p:sp>
            <p:nvSpPr>
              <p:cNvPr id="274" name="Line 66"/>
              <p:cNvSpPr>
                <a:spLocks noChangeShapeType="1"/>
              </p:cNvSpPr>
              <p:nvPr/>
            </p:nvSpPr>
            <p:spPr bwMode="auto">
              <a:xfrm>
                <a:off x="3015" y="2092"/>
                <a:ext cx="114" cy="182"/>
              </a:xfrm>
              <a:prstGeom prst="line">
                <a:avLst/>
              </a:prstGeom>
              <a:noFill/>
              <a:ln w="9525">
                <a:solidFill>
                  <a:srgbClr val="000000"/>
                </a:solidFill>
                <a:round/>
                <a:headEnd/>
                <a:tailEnd/>
              </a:ln>
            </p:spPr>
            <p:txBody>
              <a:bodyPr/>
              <a:lstStyle/>
              <a:p>
                <a:endParaRPr lang="en-US"/>
              </a:p>
            </p:txBody>
          </p:sp>
          <p:sp>
            <p:nvSpPr>
              <p:cNvPr id="275" name="Line 67"/>
              <p:cNvSpPr>
                <a:spLocks noChangeShapeType="1"/>
              </p:cNvSpPr>
              <p:nvPr/>
            </p:nvSpPr>
            <p:spPr bwMode="auto">
              <a:xfrm>
                <a:off x="3107" y="2092"/>
                <a:ext cx="114" cy="182"/>
              </a:xfrm>
              <a:prstGeom prst="line">
                <a:avLst/>
              </a:prstGeom>
              <a:noFill/>
              <a:ln w="9525">
                <a:solidFill>
                  <a:srgbClr val="000000"/>
                </a:solidFill>
                <a:round/>
                <a:headEnd/>
                <a:tailEnd/>
              </a:ln>
            </p:spPr>
            <p:txBody>
              <a:bodyPr/>
              <a:lstStyle/>
              <a:p>
                <a:endParaRPr lang="en-US"/>
              </a:p>
            </p:txBody>
          </p:sp>
          <p:sp>
            <p:nvSpPr>
              <p:cNvPr id="276" name="Line 68"/>
              <p:cNvSpPr>
                <a:spLocks noChangeShapeType="1"/>
              </p:cNvSpPr>
              <p:nvPr/>
            </p:nvSpPr>
            <p:spPr bwMode="auto">
              <a:xfrm>
                <a:off x="3198" y="2092"/>
                <a:ext cx="114" cy="182"/>
              </a:xfrm>
              <a:prstGeom prst="line">
                <a:avLst/>
              </a:prstGeom>
              <a:noFill/>
              <a:ln w="9525">
                <a:solidFill>
                  <a:srgbClr val="000000"/>
                </a:solidFill>
                <a:round/>
                <a:headEnd/>
                <a:tailEnd/>
              </a:ln>
            </p:spPr>
            <p:txBody>
              <a:bodyPr/>
              <a:lstStyle/>
              <a:p>
                <a:endParaRPr lang="en-US"/>
              </a:p>
            </p:txBody>
          </p:sp>
          <p:sp>
            <p:nvSpPr>
              <p:cNvPr id="277" name="Line 69"/>
              <p:cNvSpPr>
                <a:spLocks noChangeShapeType="1"/>
              </p:cNvSpPr>
              <p:nvPr/>
            </p:nvSpPr>
            <p:spPr bwMode="auto">
              <a:xfrm>
                <a:off x="3288" y="2092"/>
                <a:ext cx="114" cy="182"/>
              </a:xfrm>
              <a:prstGeom prst="line">
                <a:avLst/>
              </a:prstGeom>
              <a:noFill/>
              <a:ln w="9525">
                <a:solidFill>
                  <a:srgbClr val="000000"/>
                </a:solidFill>
                <a:round/>
                <a:headEnd/>
                <a:tailEnd/>
              </a:ln>
            </p:spPr>
            <p:txBody>
              <a:bodyPr/>
              <a:lstStyle/>
              <a:p>
                <a:endParaRPr lang="en-US"/>
              </a:p>
            </p:txBody>
          </p:sp>
          <p:sp>
            <p:nvSpPr>
              <p:cNvPr id="278" name="Line 70"/>
              <p:cNvSpPr>
                <a:spLocks noChangeShapeType="1"/>
              </p:cNvSpPr>
              <p:nvPr/>
            </p:nvSpPr>
            <p:spPr bwMode="auto">
              <a:xfrm>
                <a:off x="3379" y="2092"/>
                <a:ext cx="136" cy="227"/>
              </a:xfrm>
              <a:prstGeom prst="line">
                <a:avLst/>
              </a:prstGeom>
              <a:noFill/>
              <a:ln w="9525">
                <a:solidFill>
                  <a:srgbClr val="000000"/>
                </a:solidFill>
                <a:round/>
                <a:headEnd/>
                <a:tailEnd/>
              </a:ln>
            </p:spPr>
            <p:txBody>
              <a:bodyPr/>
              <a:lstStyle/>
              <a:p>
                <a:endParaRPr lang="en-US"/>
              </a:p>
            </p:txBody>
          </p:sp>
          <p:sp>
            <p:nvSpPr>
              <p:cNvPr id="279" name="Line 71"/>
              <p:cNvSpPr>
                <a:spLocks noChangeShapeType="1"/>
              </p:cNvSpPr>
              <p:nvPr/>
            </p:nvSpPr>
            <p:spPr bwMode="auto">
              <a:xfrm>
                <a:off x="3492" y="2115"/>
                <a:ext cx="295" cy="521"/>
              </a:xfrm>
              <a:prstGeom prst="line">
                <a:avLst/>
              </a:prstGeom>
              <a:noFill/>
              <a:ln w="9525">
                <a:solidFill>
                  <a:srgbClr val="000000"/>
                </a:solidFill>
                <a:round/>
                <a:headEnd/>
                <a:tailEnd/>
              </a:ln>
            </p:spPr>
            <p:txBody>
              <a:bodyPr/>
              <a:lstStyle/>
              <a:p>
                <a:endParaRPr lang="en-US"/>
              </a:p>
            </p:txBody>
          </p:sp>
          <p:sp>
            <p:nvSpPr>
              <p:cNvPr id="280" name="Line 72"/>
              <p:cNvSpPr>
                <a:spLocks noChangeShapeType="1"/>
              </p:cNvSpPr>
              <p:nvPr/>
            </p:nvSpPr>
            <p:spPr bwMode="auto">
              <a:xfrm>
                <a:off x="3787" y="2454"/>
                <a:ext cx="114" cy="182"/>
              </a:xfrm>
              <a:prstGeom prst="line">
                <a:avLst/>
              </a:prstGeom>
              <a:noFill/>
              <a:ln w="9525">
                <a:solidFill>
                  <a:srgbClr val="000000"/>
                </a:solidFill>
                <a:round/>
                <a:headEnd/>
                <a:tailEnd/>
              </a:ln>
            </p:spPr>
            <p:txBody>
              <a:bodyPr/>
              <a:lstStyle/>
              <a:p>
                <a:endParaRPr lang="en-US"/>
              </a:p>
            </p:txBody>
          </p:sp>
          <p:sp>
            <p:nvSpPr>
              <p:cNvPr id="281" name="Line 73"/>
              <p:cNvSpPr>
                <a:spLocks noChangeShapeType="1"/>
              </p:cNvSpPr>
              <p:nvPr/>
            </p:nvSpPr>
            <p:spPr bwMode="auto">
              <a:xfrm>
                <a:off x="3878" y="2454"/>
                <a:ext cx="114" cy="182"/>
              </a:xfrm>
              <a:prstGeom prst="line">
                <a:avLst/>
              </a:prstGeom>
              <a:noFill/>
              <a:ln w="9525">
                <a:solidFill>
                  <a:srgbClr val="000000"/>
                </a:solidFill>
                <a:round/>
                <a:headEnd/>
                <a:tailEnd/>
              </a:ln>
            </p:spPr>
            <p:txBody>
              <a:bodyPr/>
              <a:lstStyle/>
              <a:p>
                <a:endParaRPr lang="en-US"/>
              </a:p>
            </p:txBody>
          </p:sp>
          <p:sp>
            <p:nvSpPr>
              <p:cNvPr id="282" name="Line 74"/>
              <p:cNvSpPr>
                <a:spLocks noChangeShapeType="1"/>
              </p:cNvSpPr>
              <p:nvPr/>
            </p:nvSpPr>
            <p:spPr bwMode="auto">
              <a:xfrm>
                <a:off x="3969" y="2454"/>
                <a:ext cx="114" cy="182"/>
              </a:xfrm>
              <a:prstGeom prst="line">
                <a:avLst/>
              </a:prstGeom>
              <a:noFill/>
              <a:ln w="9525">
                <a:solidFill>
                  <a:srgbClr val="000000"/>
                </a:solidFill>
                <a:round/>
                <a:headEnd/>
                <a:tailEnd/>
              </a:ln>
            </p:spPr>
            <p:txBody>
              <a:bodyPr/>
              <a:lstStyle/>
              <a:p>
                <a:endParaRPr lang="en-US"/>
              </a:p>
            </p:txBody>
          </p:sp>
          <p:sp>
            <p:nvSpPr>
              <p:cNvPr id="283" name="Line 75"/>
              <p:cNvSpPr>
                <a:spLocks noChangeShapeType="1"/>
              </p:cNvSpPr>
              <p:nvPr/>
            </p:nvSpPr>
            <p:spPr bwMode="auto">
              <a:xfrm>
                <a:off x="4059" y="2454"/>
                <a:ext cx="114" cy="182"/>
              </a:xfrm>
              <a:prstGeom prst="line">
                <a:avLst/>
              </a:prstGeom>
              <a:noFill/>
              <a:ln w="9525">
                <a:solidFill>
                  <a:srgbClr val="000000"/>
                </a:solidFill>
                <a:round/>
                <a:headEnd/>
                <a:tailEnd/>
              </a:ln>
            </p:spPr>
            <p:txBody>
              <a:bodyPr/>
              <a:lstStyle/>
              <a:p>
                <a:endParaRPr lang="en-US"/>
              </a:p>
            </p:txBody>
          </p:sp>
          <p:sp>
            <p:nvSpPr>
              <p:cNvPr id="284" name="Line 76"/>
              <p:cNvSpPr>
                <a:spLocks noChangeShapeType="1"/>
              </p:cNvSpPr>
              <p:nvPr/>
            </p:nvSpPr>
            <p:spPr bwMode="auto">
              <a:xfrm>
                <a:off x="4149" y="2454"/>
                <a:ext cx="114" cy="182"/>
              </a:xfrm>
              <a:prstGeom prst="line">
                <a:avLst/>
              </a:prstGeom>
              <a:noFill/>
              <a:ln w="9525">
                <a:solidFill>
                  <a:srgbClr val="000000"/>
                </a:solidFill>
                <a:round/>
                <a:headEnd/>
                <a:tailEnd/>
              </a:ln>
            </p:spPr>
            <p:txBody>
              <a:bodyPr/>
              <a:lstStyle/>
              <a:p>
                <a:endParaRPr lang="en-US"/>
              </a:p>
            </p:txBody>
          </p:sp>
          <p:sp>
            <p:nvSpPr>
              <p:cNvPr id="285" name="Line 77"/>
              <p:cNvSpPr>
                <a:spLocks noChangeShapeType="1"/>
              </p:cNvSpPr>
              <p:nvPr/>
            </p:nvSpPr>
            <p:spPr bwMode="auto">
              <a:xfrm>
                <a:off x="4241" y="2454"/>
                <a:ext cx="114" cy="182"/>
              </a:xfrm>
              <a:prstGeom prst="line">
                <a:avLst/>
              </a:prstGeom>
              <a:noFill/>
              <a:ln w="9525">
                <a:solidFill>
                  <a:srgbClr val="000000"/>
                </a:solidFill>
                <a:round/>
                <a:headEnd/>
                <a:tailEnd/>
              </a:ln>
            </p:spPr>
            <p:txBody>
              <a:bodyPr/>
              <a:lstStyle/>
              <a:p>
                <a:endParaRPr lang="en-US"/>
              </a:p>
            </p:txBody>
          </p:sp>
          <p:sp>
            <p:nvSpPr>
              <p:cNvPr id="286" name="Line 78"/>
              <p:cNvSpPr>
                <a:spLocks noChangeShapeType="1"/>
              </p:cNvSpPr>
              <p:nvPr/>
            </p:nvSpPr>
            <p:spPr bwMode="auto">
              <a:xfrm>
                <a:off x="4332" y="2454"/>
                <a:ext cx="45" cy="68"/>
              </a:xfrm>
              <a:prstGeom prst="line">
                <a:avLst/>
              </a:prstGeom>
              <a:noFill/>
              <a:ln w="9525">
                <a:solidFill>
                  <a:srgbClr val="000000"/>
                </a:solidFill>
                <a:round/>
                <a:headEnd/>
                <a:tailEnd/>
              </a:ln>
            </p:spPr>
            <p:txBody>
              <a:bodyPr/>
              <a:lstStyle/>
              <a:p>
                <a:endParaRPr lang="en-US"/>
              </a:p>
            </p:txBody>
          </p:sp>
          <p:sp>
            <p:nvSpPr>
              <p:cNvPr id="287" name="Line 79"/>
              <p:cNvSpPr>
                <a:spLocks noChangeShapeType="1"/>
              </p:cNvSpPr>
              <p:nvPr/>
            </p:nvSpPr>
            <p:spPr bwMode="auto">
              <a:xfrm>
                <a:off x="2631" y="2206"/>
                <a:ext cx="45" cy="68"/>
              </a:xfrm>
              <a:prstGeom prst="line">
                <a:avLst/>
              </a:prstGeom>
              <a:noFill/>
              <a:ln w="9525">
                <a:solidFill>
                  <a:srgbClr val="000000"/>
                </a:solidFill>
                <a:round/>
                <a:headEnd/>
                <a:tailEnd/>
              </a:ln>
            </p:spPr>
            <p:txBody>
              <a:bodyPr/>
              <a:lstStyle/>
              <a:p>
                <a:endParaRPr lang="en-US"/>
              </a:p>
            </p:txBody>
          </p:sp>
        </p:grpSp>
        <p:grpSp>
          <p:nvGrpSpPr>
            <p:cNvPr id="243" name="Group 80"/>
            <p:cNvGrpSpPr>
              <a:grpSpLocks/>
            </p:cNvGrpSpPr>
            <p:nvPr/>
          </p:nvGrpSpPr>
          <p:grpSpPr bwMode="auto">
            <a:xfrm>
              <a:off x="2653" y="1185"/>
              <a:ext cx="1701" cy="521"/>
              <a:chOff x="2653" y="1185"/>
              <a:chExt cx="1701" cy="521"/>
            </a:xfrm>
          </p:grpSpPr>
          <p:sp>
            <p:nvSpPr>
              <p:cNvPr id="247" name="Line 81"/>
              <p:cNvSpPr>
                <a:spLocks noChangeShapeType="1"/>
              </p:cNvSpPr>
              <p:nvPr/>
            </p:nvSpPr>
            <p:spPr bwMode="auto">
              <a:xfrm flipV="1">
                <a:off x="2653" y="1366"/>
                <a:ext cx="91" cy="91"/>
              </a:xfrm>
              <a:prstGeom prst="line">
                <a:avLst/>
              </a:prstGeom>
              <a:noFill/>
              <a:ln w="9525">
                <a:solidFill>
                  <a:srgbClr val="000000"/>
                </a:solidFill>
                <a:round/>
                <a:headEnd/>
                <a:tailEnd/>
              </a:ln>
            </p:spPr>
            <p:txBody>
              <a:bodyPr/>
              <a:lstStyle/>
              <a:p>
                <a:endParaRPr lang="en-US"/>
              </a:p>
            </p:txBody>
          </p:sp>
          <p:sp>
            <p:nvSpPr>
              <p:cNvPr id="248" name="Line 82"/>
              <p:cNvSpPr>
                <a:spLocks noChangeShapeType="1"/>
              </p:cNvSpPr>
              <p:nvPr/>
            </p:nvSpPr>
            <p:spPr bwMode="auto">
              <a:xfrm flipV="1">
                <a:off x="2653" y="1366"/>
                <a:ext cx="182" cy="182"/>
              </a:xfrm>
              <a:prstGeom prst="line">
                <a:avLst/>
              </a:prstGeom>
              <a:noFill/>
              <a:ln w="9525">
                <a:solidFill>
                  <a:srgbClr val="000000"/>
                </a:solidFill>
                <a:round/>
                <a:headEnd/>
                <a:tailEnd/>
              </a:ln>
            </p:spPr>
            <p:txBody>
              <a:bodyPr/>
              <a:lstStyle/>
              <a:p>
                <a:endParaRPr lang="en-US"/>
              </a:p>
            </p:txBody>
          </p:sp>
          <p:sp>
            <p:nvSpPr>
              <p:cNvPr id="249" name="Line 83"/>
              <p:cNvSpPr>
                <a:spLocks noChangeShapeType="1"/>
              </p:cNvSpPr>
              <p:nvPr/>
            </p:nvSpPr>
            <p:spPr bwMode="auto">
              <a:xfrm flipV="1">
                <a:off x="2744" y="1366"/>
                <a:ext cx="182" cy="182"/>
              </a:xfrm>
              <a:prstGeom prst="line">
                <a:avLst/>
              </a:prstGeom>
              <a:noFill/>
              <a:ln w="9525">
                <a:solidFill>
                  <a:srgbClr val="000000"/>
                </a:solidFill>
                <a:round/>
                <a:headEnd/>
                <a:tailEnd/>
              </a:ln>
            </p:spPr>
            <p:txBody>
              <a:bodyPr/>
              <a:lstStyle/>
              <a:p>
                <a:endParaRPr lang="en-US"/>
              </a:p>
            </p:txBody>
          </p:sp>
          <p:sp>
            <p:nvSpPr>
              <p:cNvPr id="250" name="Line 84"/>
              <p:cNvSpPr>
                <a:spLocks noChangeShapeType="1"/>
              </p:cNvSpPr>
              <p:nvPr/>
            </p:nvSpPr>
            <p:spPr bwMode="auto">
              <a:xfrm flipV="1">
                <a:off x="2835" y="1366"/>
                <a:ext cx="182" cy="182"/>
              </a:xfrm>
              <a:prstGeom prst="line">
                <a:avLst/>
              </a:prstGeom>
              <a:noFill/>
              <a:ln w="9525">
                <a:solidFill>
                  <a:srgbClr val="000000"/>
                </a:solidFill>
                <a:round/>
                <a:headEnd/>
                <a:tailEnd/>
              </a:ln>
            </p:spPr>
            <p:txBody>
              <a:bodyPr/>
              <a:lstStyle/>
              <a:p>
                <a:endParaRPr lang="en-US"/>
              </a:p>
            </p:txBody>
          </p:sp>
          <p:sp>
            <p:nvSpPr>
              <p:cNvPr id="251" name="Line 85"/>
              <p:cNvSpPr>
                <a:spLocks noChangeShapeType="1"/>
              </p:cNvSpPr>
              <p:nvPr/>
            </p:nvSpPr>
            <p:spPr bwMode="auto">
              <a:xfrm flipV="1">
                <a:off x="2926" y="1366"/>
                <a:ext cx="182" cy="182"/>
              </a:xfrm>
              <a:prstGeom prst="line">
                <a:avLst/>
              </a:prstGeom>
              <a:noFill/>
              <a:ln w="9525">
                <a:solidFill>
                  <a:srgbClr val="000000"/>
                </a:solidFill>
                <a:round/>
                <a:headEnd/>
                <a:tailEnd/>
              </a:ln>
            </p:spPr>
            <p:txBody>
              <a:bodyPr/>
              <a:lstStyle/>
              <a:p>
                <a:endParaRPr lang="en-US"/>
              </a:p>
            </p:txBody>
          </p:sp>
          <p:sp>
            <p:nvSpPr>
              <p:cNvPr id="252" name="Line 86"/>
              <p:cNvSpPr>
                <a:spLocks noChangeShapeType="1"/>
              </p:cNvSpPr>
              <p:nvPr/>
            </p:nvSpPr>
            <p:spPr bwMode="auto">
              <a:xfrm flipV="1">
                <a:off x="3015" y="1366"/>
                <a:ext cx="182" cy="182"/>
              </a:xfrm>
              <a:prstGeom prst="line">
                <a:avLst/>
              </a:prstGeom>
              <a:noFill/>
              <a:ln w="9525">
                <a:solidFill>
                  <a:srgbClr val="000000"/>
                </a:solidFill>
                <a:round/>
                <a:headEnd/>
                <a:tailEnd/>
              </a:ln>
            </p:spPr>
            <p:txBody>
              <a:bodyPr/>
              <a:lstStyle/>
              <a:p>
                <a:endParaRPr lang="en-US"/>
              </a:p>
            </p:txBody>
          </p:sp>
          <p:sp>
            <p:nvSpPr>
              <p:cNvPr id="253" name="Line 87"/>
              <p:cNvSpPr>
                <a:spLocks noChangeShapeType="1"/>
              </p:cNvSpPr>
              <p:nvPr/>
            </p:nvSpPr>
            <p:spPr bwMode="auto">
              <a:xfrm flipV="1">
                <a:off x="3106" y="1366"/>
                <a:ext cx="182" cy="182"/>
              </a:xfrm>
              <a:prstGeom prst="line">
                <a:avLst/>
              </a:prstGeom>
              <a:noFill/>
              <a:ln w="9525">
                <a:solidFill>
                  <a:srgbClr val="000000"/>
                </a:solidFill>
                <a:round/>
                <a:headEnd/>
                <a:tailEnd/>
              </a:ln>
            </p:spPr>
            <p:txBody>
              <a:bodyPr/>
              <a:lstStyle/>
              <a:p>
                <a:endParaRPr lang="en-US"/>
              </a:p>
            </p:txBody>
          </p:sp>
          <p:sp>
            <p:nvSpPr>
              <p:cNvPr id="254" name="Line 88"/>
              <p:cNvSpPr>
                <a:spLocks noChangeShapeType="1"/>
              </p:cNvSpPr>
              <p:nvPr/>
            </p:nvSpPr>
            <p:spPr bwMode="auto">
              <a:xfrm flipV="1">
                <a:off x="3197" y="1366"/>
                <a:ext cx="182" cy="182"/>
              </a:xfrm>
              <a:prstGeom prst="line">
                <a:avLst/>
              </a:prstGeom>
              <a:noFill/>
              <a:ln w="9525">
                <a:solidFill>
                  <a:srgbClr val="000000"/>
                </a:solidFill>
                <a:round/>
                <a:headEnd/>
                <a:tailEnd/>
              </a:ln>
            </p:spPr>
            <p:txBody>
              <a:bodyPr/>
              <a:lstStyle/>
              <a:p>
                <a:endParaRPr lang="en-US"/>
              </a:p>
            </p:txBody>
          </p:sp>
          <p:sp>
            <p:nvSpPr>
              <p:cNvPr id="255" name="Line 89"/>
              <p:cNvSpPr>
                <a:spLocks noChangeShapeType="1"/>
              </p:cNvSpPr>
              <p:nvPr/>
            </p:nvSpPr>
            <p:spPr bwMode="auto">
              <a:xfrm flipV="1">
                <a:off x="3288" y="1298"/>
                <a:ext cx="250" cy="250"/>
              </a:xfrm>
              <a:prstGeom prst="line">
                <a:avLst/>
              </a:prstGeom>
              <a:noFill/>
              <a:ln w="9525">
                <a:solidFill>
                  <a:srgbClr val="000000"/>
                </a:solidFill>
                <a:round/>
                <a:headEnd/>
                <a:tailEnd/>
              </a:ln>
            </p:spPr>
            <p:txBody>
              <a:bodyPr/>
              <a:lstStyle/>
              <a:p>
                <a:endParaRPr lang="en-US"/>
              </a:p>
            </p:txBody>
          </p:sp>
          <p:sp>
            <p:nvSpPr>
              <p:cNvPr id="256" name="Line 90"/>
              <p:cNvSpPr>
                <a:spLocks noChangeShapeType="1"/>
              </p:cNvSpPr>
              <p:nvPr/>
            </p:nvSpPr>
            <p:spPr bwMode="auto">
              <a:xfrm flipV="1">
                <a:off x="3379" y="1366"/>
                <a:ext cx="181" cy="182"/>
              </a:xfrm>
              <a:prstGeom prst="line">
                <a:avLst/>
              </a:prstGeom>
              <a:noFill/>
              <a:ln w="9525">
                <a:solidFill>
                  <a:srgbClr val="000000"/>
                </a:solidFill>
                <a:round/>
                <a:headEnd/>
                <a:tailEnd/>
              </a:ln>
            </p:spPr>
            <p:txBody>
              <a:bodyPr/>
              <a:lstStyle/>
              <a:p>
                <a:endParaRPr lang="en-US"/>
              </a:p>
            </p:txBody>
          </p:sp>
          <p:sp>
            <p:nvSpPr>
              <p:cNvPr id="257" name="Line 91"/>
              <p:cNvSpPr>
                <a:spLocks noChangeShapeType="1"/>
              </p:cNvSpPr>
              <p:nvPr/>
            </p:nvSpPr>
            <p:spPr bwMode="auto">
              <a:xfrm flipV="1">
                <a:off x="3606" y="1365"/>
                <a:ext cx="295" cy="296"/>
              </a:xfrm>
              <a:prstGeom prst="line">
                <a:avLst/>
              </a:prstGeom>
              <a:noFill/>
              <a:ln w="9525">
                <a:solidFill>
                  <a:srgbClr val="000000"/>
                </a:solidFill>
                <a:round/>
                <a:headEnd/>
                <a:tailEnd/>
              </a:ln>
            </p:spPr>
            <p:txBody>
              <a:bodyPr/>
              <a:lstStyle/>
              <a:p>
                <a:endParaRPr lang="en-US"/>
              </a:p>
            </p:txBody>
          </p:sp>
          <p:sp>
            <p:nvSpPr>
              <p:cNvPr id="258" name="Line 92"/>
              <p:cNvSpPr>
                <a:spLocks noChangeShapeType="1"/>
              </p:cNvSpPr>
              <p:nvPr/>
            </p:nvSpPr>
            <p:spPr bwMode="auto">
              <a:xfrm flipV="1">
                <a:off x="3787" y="1365"/>
                <a:ext cx="205" cy="205"/>
              </a:xfrm>
              <a:prstGeom prst="line">
                <a:avLst/>
              </a:prstGeom>
              <a:noFill/>
              <a:ln w="9525">
                <a:solidFill>
                  <a:srgbClr val="000000"/>
                </a:solidFill>
                <a:round/>
                <a:headEnd/>
                <a:tailEnd/>
              </a:ln>
            </p:spPr>
            <p:txBody>
              <a:bodyPr/>
              <a:lstStyle/>
              <a:p>
                <a:endParaRPr lang="en-US"/>
              </a:p>
            </p:txBody>
          </p:sp>
          <p:sp>
            <p:nvSpPr>
              <p:cNvPr id="259" name="Line 93"/>
              <p:cNvSpPr>
                <a:spLocks noChangeShapeType="1"/>
              </p:cNvSpPr>
              <p:nvPr/>
            </p:nvSpPr>
            <p:spPr bwMode="auto">
              <a:xfrm flipV="1">
                <a:off x="3878" y="1366"/>
                <a:ext cx="205" cy="204"/>
              </a:xfrm>
              <a:prstGeom prst="line">
                <a:avLst/>
              </a:prstGeom>
              <a:noFill/>
              <a:ln w="9525">
                <a:solidFill>
                  <a:srgbClr val="000000"/>
                </a:solidFill>
                <a:round/>
                <a:headEnd/>
                <a:tailEnd/>
              </a:ln>
            </p:spPr>
            <p:txBody>
              <a:bodyPr/>
              <a:lstStyle/>
              <a:p>
                <a:endParaRPr lang="en-US"/>
              </a:p>
            </p:txBody>
          </p:sp>
          <p:sp>
            <p:nvSpPr>
              <p:cNvPr id="260" name="Line 94"/>
              <p:cNvSpPr>
                <a:spLocks noChangeShapeType="1"/>
              </p:cNvSpPr>
              <p:nvPr/>
            </p:nvSpPr>
            <p:spPr bwMode="auto">
              <a:xfrm flipV="1">
                <a:off x="3969" y="1365"/>
                <a:ext cx="204" cy="205"/>
              </a:xfrm>
              <a:prstGeom prst="line">
                <a:avLst/>
              </a:prstGeom>
              <a:noFill/>
              <a:ln w="9525">
                <a:solidFill>
                  <a:srgbClr val="000000"/>
                </a:solidFill>
                <a:round/>
                <a:headEnd/>
                <a:tailEnd/>
              </a:ln>
            </p:spPr>
            <p:txBody>
              <a:bodyPr/>
              <a:lstStyle/>
              <a:p>
                <a:endParaRPr lang="en-US"/>
              </a:p>
            </p:txBody>
          </p:sp>
          <p:sp>
            <p:nvSpPr>
              <p:cNvPr id="261" name="Line 95"/>
              <p:cNvSpPr>
                <a:spLocks noChangeShapeType="1"/>
              </p:cNvSpPr>
              <p:nvPr/>
            </p:nvSpPr>
            <p:spPr bwMode="auto">
              <a:xfrm flipV="1">
                <a:off x="4059" y="1365"/>
                <a:ext cx="204" cy="205"/>
              </a:xfrm>
              <a:prstGeom prst="line">
                <a:avLst/>
              </a:prstGeom>
              <a:noFill/>
              <a:ln w="9525">
                <a:solidFill>
                  <a:srgbClr val="000000"/>
                </a:solidFill>
                <a:round/>
                <a:headEnd/>
                <a:tailEnd/>
              </a:ln>
            </p:spPr>
            <p:txBody>
              <a:bodyPr/>
              <a:lstStyle/>
              <a:p>
                <a:endParaRPr lang="en-US"/>
              </a:p>
            </p:txBody>
          </p:sp>
          <p:sp>
            <p:nvSpPr>
              <p:cNvPr id="262" name="Line 96"/>
              <p:cNvSpPr>
                <a:spLocks noChangeShapeType="1"/>
              </p:cNvSpPr>
              <p:nvPr/>
            </p:nvSpPr>
            <p:spPr bwMode="auto">
              <a:xfrm flipV="1">
                <a:off x="4173" y="1366"/>
                <a:ext cx="181" cy="182"/>
              </a:xfrm>
              <a:prstGeom prst="line">
                <a:avLst/>
              </a:prstGeom>
              <a:noFill/>
              <a:ln w="9525">
                <a:solidFill>
                  <a:srgbClr val="000000"/>
                </a:solidFill>
                <a:round/>
                <a:headEnd/>
                <a:tailEnd/>
              </a:ln>
            </p:spPr>
            <p:txBody>
              <a:bodyPr/>
              <a:lstStyle/>
              <a:p>
                <a:endParaRPr lang="en-US"/>
              </a:p>
            </p:txBody>
          </p:sp>
          <p:sp>
            <p:nvSpPr>
              <p:cNvPr id="263" name="Line 97"/>
              <p:cNvSpPr>
                <a:spLocks noChangeShapeType="1"/>
              </p:cNvSpPr>
              <p:nvPr/>
            </p:nvSpPr>
            <p:spPr bwMode="auto">
              <a:xfrm flipV="1">
                <a:off x="4263" y="1456"/>
                <a:ext cx="91" cy="91"/>
              </a:xfrm>
              <a:prstGeom prst="line">
                <a:avLst/>
              </a:prstGeom>
              <a:noFill/>
              <a:ln w="9525">
                <a:solidFill>
                  <a:srgbClr val="000000"/>
                </a:solidFill>
                <a:round/>
                <a:headEnd/>
                <a:tailEnd/>
              </a:ln>
            </p:spPr>
            <p:txBody>
              <a:bodyPr/>
              <a:lstStyle/>
              <a:p>
                <a:endParaRPr lang="en-US"/>
              </a:p>
            </p:txBody>
          </p:sp>
          <p:sp>
            <p:nvSpPr>
              <p:cNvPr id="264" name="Freeform 98"/>
              <p:cNvSpPr>
                <a:spLocks/>
              </p:cNvSpPr>
              <p:nvPr/>
            </p:nvSpPr>
            <p:spPr bwMode="auto">
              <a:xfrm>
                <a:off x="2653" y="1185"/>
                <a:ext cx="1701" cy="321"/>
              </a:xfrm>
              <a:custGeom>
                <a:avLst/>
                <a:gdLst>
                  <a:gd name="T0" fmla="*/ 0 w 1701"/>
                  <a:gd name="T1" fmla="*/ 181 h 321"/>
                  <a:gd name="T2" fmla="*/ 522 w 1701"/>
                  <a:gd name="T3" fmla="*/ 181 h 321"/>
                  <a:gd name="T4" fmla="*/ 726 w 1701"/>
                  <a:gd name="T5" fmla="*/ 159 h 321"/>
                  <a:gd name="T6" fmla="*/ 817 w 1701"/>
                  <a:gd name="T7" fmla="*/ 113 h 321"/>
                  <a:gd name="T8" fmla="*/ 862 w 1701"/>
                  <a:gd name="T9" fmla="*/ 0 h 321"/>
                  <a:gd name="T10" fmla="*/ 885 w 1701"/>
                  <a:gd name="T11" fmla="*/ 113 h 321"/>
                  <a:gd name="T12" fmla="*/ 953 w 1701"/>
                  <a:gd name="T13" fmla="*/ 295 h 321"/>
                  <a:gd name="T14" fmla="*/ 998 w 1701"/>
                  <a:gd name="T15" fmla="*/ 272 h 321"/>
                  <a:gd name="T16" fmla="*/ 1043 w 1701"/>
                  <a:gd name="T17" fmla="*/ 204 h 321"/>
                  <a:gd name="T18" fmla="*/ 1134 w 1701"/>
                  <a:gd name="T19" fmla="*/ 181 h 321"/>
                  <a:gd name="T20" fmla="*/ 1429 w 1701"/>
                  <a:gd name="T21" fmla="*/ 181 h 321"/>
                  <a:gd name="T22" fmla="*/ 1701 w 1701"/>
                  <a:gd name="T23" fmla="*/ 181 h 3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01"/>
                  <a:gd name="T37" fmla="*/ 0 h 321"/>
                  <a:gd name="T38" fmla="*/ 1701 w 1701"/>
                  <a:gd name="T39" fmla="*/ 321 h 3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01" h="321">
                    <a:moveTo>
                      <a:pt x="0" y="181"/>
                    </a:moveTo>
                    <a:cubicBezTo>
                      <a:pt x="200" y="183"/>
                      <a:pt x="401" y="185"/>
                      <a:pt x="522" y="181"/>
                    </a:cubicBezTo>
                    <a:cubicBezTo>
                      <a:pt x="643" y="177"/>
                      <a:pt x="677" y="170"/>
                      <a:pt x="726" y="159"/>
                    </a:cubicBezTo>
                    <a:cubicBezTo>
                      <a:pt x="775" y="148"/>
                      <a:pt x="794" y="139"/>
                      <a:pt x="817" y="113"/>
                    </a:cubicBezTo>
                    <a:cubicBezTo>
                      <a:pt x="840" y="87"/>
                      <a:pt x="851" y="0"/>
                      <a:pt x="862" y="0"/>
                    </a:cubicBezTo>
                    <a:cubicBezTo>
                      <a:pt x="873" y="0"/>
                      <a:pt x="870" y="64"/>
                      <a:pt x="885" y="113"/>
                    </a:cubicBezTo>
                    <a:cubicBezTo>
                      <a:pt x="900" y="162"/>
                      <a:pt x="934" y="269"/>
                      <a:pt x="953" y="295"/>
                    </a:cubicBezTo>
                    <a:cubicBezTo>
                      <a:pt x="972" y="321"/>
                      <a:pt x="983" y="287"/>
                      <a:pt x="998" y="272"/>
                    </a:cubicBezTo>
                    <a:cubicBezTo>
                      <a:pt x="1013" y="257"/>
                      <a:pt x="1020" y="219"/>
                      <a:pt x="1043" y="204"/>
                    </a:cubicBezTo>
                    <a:cubicBezTo>
                      <a:pt x="1066" y="189"/>
                      <a:pt x="1070" y="185"/>
                      <a:pt x="1134" y="181"/>
                    </a:cubicBezTo>
                    <a:cubicBezTo>
                      <a:pt x="1198" y="177"/>
                      <a:pt x="1335" y="181"/>
                      <a:pt x="1429" y="181"/>
                    </a:cubicBezTo>
                    <a:cubicBezTo>
                      <a:pt x="1523" y="181"/>
                      <a:pt x="1612" y="181"/>
                      <a:pt x="1701" y="181"/>
                    </a:cubicBezTo>
                  </a:path>
                </a:pathLst>
              </a:custGeom>
              <a:noFill/>
              <a:ln w="19050">
                <a:solidFill>
                  <a:srgbClr val="800000"/>
                </a:solidFill>
                <a:round/>
                <a:headEnd/>
                <a:tailEnd/>
              </a:ln>
            </p:spPr>
            <p:txBody>
              <a:bodyPr/>
              <a:lstStyle/>
              <a:p>
                <a:endParaRPr lang="en-US"/>
              </a:p>
            </p:txBody>
          </p:sp>
          <p:sp>
            <p:nvSpPr>
              <p:cNvPr id="265" name="Freeform 99"/>
              <p:cNvSpPr>
                <a:spLocks/>
              </p:cNvSpPr>
              <p:nvPr/>
            </p:nvSpPr>
            <p:spPr bwMode="auto">
              <a:xfrm>
                <a:off x="2653" y="1385"/>
                <a:ext cx="1701" cy="321"/>
              </a:xfrm>
              <a:custGeom>
                <a:avLst/>
                <a:gdLst>
                  <a:gd name="T0" fmla="*/ 0 w 1701"/>
                  <a:gd name="T1" fmla="*/ 181 h 321"/>
                  <a:gd name="T2" fmla="*/ 522 w 1701"/>
                  <a:gd name="T3" fmla="*/ 181 h 321"/>
                  <a:gd name="T4" fmla="*/ 726 w 1701"/>
                  <a:gd name="T5" fmla="*/ 159 h 321"/>
                  <a:gd name="T6" fmla="*/ 817 w 1701"/>
                  <a:gd name="T7" fmla="*/ 113 h 321"/>
                  <a:gd name="T8" fmla="*/ 862 w 1701"/>
                  <a:gd name="T9" fmla="*/ 0 h 321"/>
                  <a:gd name="T10" fmla="*/ 885 w 1701"/>
                  <a:gd name="T11" fmla="*/ 113 h 321"/>
                  <a:gd name="T12" fmla="*/ 953 w 1701"/>
                  <a:gd name="T13" fmla="*/ 295 h 321"/>
                  <a:gd name="T14" fmla="*/ 998 w 1701"/>
                  <a:gd name="T15" fmla="*/ 272 h 321"/>
                  <a:gd name="T16" fmla="*/ 1043 w 1701"/>
                  <a:gd name="T17" fmla="*/ 204 h 321"/>
                  <a:gd name="T18" fmla="*/ 1134 w 1701"/>
                  <a:gd name="T19" fmla="*/ 181 h 321"/>
                  <a:gd name="T20" fmla="*/ 1429 w 1701"/>
                  <a:gd name="T21" fmla="*/ 181 h 321"/>
                  <a:gd name="T22" fmla="*/ 1701 w 1701"/>
                  <a:gd name="T23" fmla="*/ 181 h 3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01"/>
                  <a:gd name="T37" fmla="*/ 0 h 321"/>
                  <a:gd name="T38" fmla="*/ 1701 w 1701"/>
                  <a:gd name="T39" fmla="*/ 321 h 3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01" h="321">
                    <a:moveTo>
                      <a:pt x="0" y="181"/>
                    </a:moveTo>
                    <a:cubicBezTo>
                      <a:pt x="200" y="183"/>
                      <a:pt x="401" y="185"/>
                      <a:pt x="522" y="181"/>
                    </a:cubicBezTo>
                    <a:cubicBezTo>
                      <a:pt x="643" y="177"/>
                      <a:pt x="677" y="170"/>
                      <a:pt x="726" y="159"/>
                    </a:cubicBezTo>
                    <a:cubicBezTo>
                      <a:pt x="775" y="148"/>
                      <a:pt x="794" y="139"/>
                      <a:pt x="817" y="113"/>
                    </a:cubicBezTo>
                    <a:cubicBezTo>
                      <a:pt x="840" y="87"/>
                      <a:pt x="851" y="0"/>
                      <a:pt x="862" y="0"/>
                    </a:cubicBezTo>
                    <a:cubicBezTo>
                      <a:pt x="873" y="0"/>
                      <a:pt x="870" y="64"/>
                      <a:pt x="885" y="113"/>
                    </a:cubicBezTo>
                    <a:cubicBezTo>
                      <a:pt x="900" y="162"/>
                      <a:pt x="934" y="269"/>
                      <a:pt x="953" y="295"/>
                    </a:cubicBezTo>
                    <a:cubicBezTo>
                      <a:pt x="972" y="321"/>
                      <a:pt x="983" y="287"/>
                      <a:pt x="998" y="272"/>
                    </a:cubicBezTo>
                    <a:cubicBezTo>
                      <a:pt x="1013" y="257"/>
                      <a:pt x="1020" y="219"/>
                      <a:pt x="1043" y="204"/>
                    </a:cubicBezTo>
                    <a:cubicBezTo>
                      <a:pt x="1066" y="189"/>
                      <a:pt x="1070" y="185"/>
                      <a:pt x="1134" y="181"/>
                    </a:cubicBezTo>
                    <a:cubicBezTo>
                      <a:pt x="1198" y="177"/>
                      <a:pt x="1335" y="181"/>
                      <a:pt x="1429" y="181"/>
                    </a:cubicBezTo>
                    <a:cubicBezTo>
                      <a:pt x="1523" y="181"/>
                      <a:pt x="1612" y="181"/>
                      <a:pt x="1701" y="181"/>
                    </a:cubicBezTo>
                  </a:path>
                </a:pathLst>
              </a:custGeom>
              <a:noFill/>
              <a:ln w="19050">
                <a:solidFill>
                  <a:srgbClr val="800000"/>
                </a:solidFill>
                <a:round/>
                <a:headEnd/>
                <a:tailEnd/>
              </a:ln>
            </p:spPr>
            <p:txBody>
              <a:bodyPr/>
              <a:lstStyle/>
              <a:p>
                <a:endParaRPr lang="en-US"/>
              </a:p>
            </p:txBody>
          </p:sp>
          <p:sp>
            <p:nvSpPr>
              <p:cNvPr id="266" name="Line 100"/>
              <p:cNvSpPr>
                <a:spLocks noChangeShapeType="1"/>
              </p:cNvSpPr>
              <p:nvPr/>
            </p:nvSpPr>
            <p:spPr bwMode="auto">
              <a:xfrm flipV="1">
                <a:off x="3583" y="1366"/>
                <a:ext cx="227" cy="227"/>
              </a:xfrm>
              <a:prstGeom prst="line">
                <a:avLst/>
              </a:prstGeom>
              <a:noFill/>
              <a:ln w="9525">
                <a:solidFill>
                  <a:srgbClr val="000000"/>
                </a:solidFill>
                <a:round/>
                <a:headEnd/>
                <a:tailEnd/>
              </a:ln>
            </p:spPr>
            <p:txBody>
              <a:bodyPr/>
              <a:lstStyle/>
              <a:p>
                <a:endParaRPr lang="en-US"/>
              </a:p>
            </p:txBody>
          </p:sp>
          <p:sp>
            <p:nvSpPr>
              <p:cNvPr id="267" name="Line 101"/>
              <p:cNvSpPr>
                <a:spLocks noChangeShapeType="1"/>
              </p:cNvSpPr>
              <p:nvPr/>
            </p:nvSpPr>
            <p:spPr bwMode="auto">
              <a:xfrm flipV="1">
                <a:off x="3560" y="1480"/>
                <a:ext cx="23" cy="22"/>
              </a:xfrm>
              <a:prstGeom prst="line">
                <a:avLst/>
              </a:prstGeom>
              <a:noFill/>
              <a:ln w="9525">
                <a:solidFill>
                  <a:srgbClr val="000000"/>
                </a:solidFill>
                <a:round/>
                <a:headEnd/>
                <a:tailEnd/>
              </a:ln>
            </p:spPr>
            <p:txBody>
              <a:bodyPr/>
              <a:lstStyle/>
              <a:p>
                <a:endParaRPr lang="en-US"/>
              </a:p>
            </p:txBody>
          </p:sp>
        </p:grpSp>
        <p:sp>
          <p:nvSpPr>
            <p:cNvPr id="244" name="Line 102"/>
            <p:cNvSpPr>
              <a:spLocks noChangeShapeType="1"/>
            </p:cNvSpPr>
            <p:nvPr/>
          </p:nvSpPr>
          <p:spPr bwMode="auto">
            <a:xfrm>
              <a:off x="3674" y="1752"/>
              <a:ext cx="681" cy="0"/>
            </a:xfrm>
            <a:prstGeom prst="line">
              <a:avLst/>
            </a:prstGeom>
            <a:noFill/>
            <a:ln w="19050" cap="rnd">
              <a:solidFill>
                <a:srgbClr val="800000"/>
              </a:solidFill>
              <a:prstDash val="sysDot"/>
              <a:round/>
              <a:headEnd/>
              <a:tailEnd/>
            </a:ln>
          </p:spPr>
          <p:txBody>
            <a:bodyPr/>
            <a:lstStyle/>
            <a:p>
              <a:endParaRPr lang="en-US"/>
            </a:p>
          </p:txBody>
        </p:sp>
        <p:sp>
          <p:nvSpPr>
            <p:cNvPr id="245" name="Freeform 103"/>
            <p:cNvSpPr>
              <a:spLocks/>
            </p:cNvSpPr>
            <p:nvPr/>
          </p:nvSpPr>
          <p:spPr bwMode="auto">
            <a:xfrm>
              <a:off x="3402" y="1774"/>
              <a:ext cx="249" cy="227"/>
            </a:xfrm>
            <a:custGeom>
              <a:avLst/>
              <a:gdLst>
                <a:gd name="T0" fmla="*/ 0 w 249"/>
                <a:gd name="T1" fmla="*/ 227 h 227"/>
                <a:gd name="T2" fmla="*/ 136 w 249"/>
                <a:gd name="T3" fmla="*/ 182 h 227"/>
                <a:gd name="T4" fmla="*/ 204 w 249"/>
                <a:gd name="T5" fmla="*/ 91 h 227"/>
                <a:gd name="T6" fmla="*/ 249 w 249"/>
                <a:gd name="T7" fmla="*/ 0 h 227"/>
                <a:gd name="T8" fmla="*/ 0 60000 65536"/>
                <a:gd name="T9" fmla="*/ 0 60000 65536"/>
                <a:gd name="T10" fmla="*/ 0 60000 65536"/>
                <a:gd name="T11" fmla="*/ 0 60000 65536"/>
                <a:gd name="T12" fmla="*/ 0 w 249"/>
                <a:gd name="T13" fmla="*/ 0 h 227"/>
                <a:gd name="T14" fmla="*/ 249 w 249"/>
                <a:gd name="T15" fmla="*/ 227 h 227"/>
              </a:gdLst>
              <a:ahLst/>
              <a:cxnLst>
                <a:cxn ang="T8">
                  <a:pos x="T0" y="T1"/>
                </a:cxn>
                <a:cxn ang="T9">
                  <a:pos x="T2" y="T3"/>
                </a:cxn>
                <a:cxn ang="T10">
                  <a:pos x="T4" y="T5"/>
                </a:cxn>
                <a:cxn ang="T11">
                  <a:pos x="T6" y="T7"/>
                </a:cxn>
              </a:cxnLst>
              <a:rect l="T12" t="T13" r="T14" b="T15"/>
              <a:pathLst>
                <a:path w="249" h="227">
                  <a:moveTo>
                    <a:pt x="0" y="227"/>
                  </a:moveTo>
                  <a:cubicBezTo>
                    <a:pt x="51" y="216"/>
                    <a:pt x="102" y="205"/>
                    <a:pt x="136" y="182"/>
                  </a:cubicBezTo>
                  <a:cubicBezTo>
                    <a:pt x="170" y="159"/>
                    <a:pt x="185" y="121"/>
                    <a:pt x="204" y="91"/>
                  </a:cubicBezTo>
                  <a:cubicBezTo>
                    <a:pt x="223" y="61"/>
                    <a:pt x="238" y="19"/>
                    <a:pt x="249" y="0"/>
                  </a:cubicBezTo>
                </a:path>
              </a:pathLst>
            </a:custGeom>
            <a:noFill/>
            <a:ln w="19050" cap="rnd">
              <a:solidFill>
                <a:srgbClr val="800000"/>
              </a:solidFill>
              <a:prstDash val="sysDot"/>
              <a:round/>
              <a:headEnd/>
              <a:tailEnd/>
            </a:ln>
          </p:spPr>
          <p:txBody>
            <a:bodyPr/>
            <a:lstStyle/>
            <a:p>
              <a:endParaRPr lang="en-US"/>
            </a:p>
          </p:txBody>
        </p:sp>
        <p:sp>
          <p:nvSpPr>
            <p:cNvPr id="246" name="Line 104"/>
            <p:cNvSpPr>
              <a:spLocks noChangeShapeType="1"/>
            </p:cNvSpPr>
            <p:nvPr/>
          </p:nvSpPr>
          <p:spPr bwMode="auto">
            <a:xfrm>
              <a:off x="3583" y="1389"/>
              <a:ext cx="113" cy="0"/>
            </a:xfrm>
            <a:prstGeom prst="line">
              <a:avLst/>
            </a:prstGeom>
            <a:noFill/>
            <a:ln w="19050" cap="rnd">
              <a:solidFill>
                <a:srgbClr val="FF6600"/>
              </a:solidFill>
              <a:prstDash val="sysDot"/>
              <a:round/>
              <a:headEnd/>
              <a:tailEnd/>
            </a:ln>
          </p:spPr>
          <p:txBody>
            <a:bodyPr/>
            <a:lstStyle/>
            <a:p>
              <a:endParaRPr lang="en-US"/>
            </a:p>
          </p:txBody>
        </p:sp>
      </p:grpSp>
      <p:grpSp>
        <p:nvGrpSpPr>
          <p:cNvPr id="289" name="Group 7"/>
          <p:cNvGrpSpPr>
            <a:grpSpLocks/>
          </p:cNvGrpSpPr>
          <p:nvPr/>
        </p:nvGrpSpPr>
        <p:grpSpPr bwMode="auto">
          <a:xfrm>
            <a:off x="1066800" y="1981200"/>
            <a:ext cx="2771631" cy="2450043"/>
            <a:chOff x="862" y="1706"/>
            <a:chExt cx="1746" cy="1543"/>
          </a:xfrm>
        </p:grpSpPr>
        <p:sp>
          <p:nvSpPr>
            <p:cNvPr id="290" name="Line 8"/>
            <p:cNvSpPr>
              <a:spLocks noChangeShapeType="1"/>
            </p:cNvSpPr>
            <p:nvPr/>
          </p:nvSpPr>
          <p:spPr bwMode="auto">
            <a:xfrm>
              <a:off x="884" y="2341"/>
              <a:ext cx="1724" cy="0"/>
            </a:xfrm>
            <a:prstGeom prst="line">
              <a:avLst/>
            </a:prstGeom>
            <a:noFill/>
            <a:ln w="19050" cap="rnd">
              <a:solidFill>
                <a:srgbClr val="800000"/>
              </a:solidFill>
              <a:prstDash val="sysDot"/>
              <a:round/>
              <a:headEnd/>
              <a:tailEnd/>
            </a:ln>
          </p:spPr>
          <p:txBody>
            <a:bodyPr/>
            <a:lstStyle/>
            <a:p>
              <a:endParaRPr lang="en-US"/>
            </a:p>
          </p:txBody>
        </p:sp>
        <p:grpSp>
          <p:nvGrpSpPr>
            <p:cNvPr id="291" name="Group 9"/>
            <p:cNvGrpSpPr>
              <a:grpSpLocks/>
            </p:cNvGrpSpPr>
            <p:nvPr/>
          </p:nvGrpSpPr>
          <p:grpSpPr bwMode="auto">
            <a:xfrm>
              <a:off x="884" y="1706"/>
              <a:ext cx="1724" cy="455"/>
              <a:chOff x="884" y="1706"/>
              <a:chExt cx="1724" cy="455"/>
            </a:xfrm>
          </p:grpSpPr>
          <p:sp>
            <p:nvSpPr>
              <p:cNvPr id="314" name="Line 10"/>
              <p:cNvSpPr>
                <a:spLocks noChangeShapeType="1"/>
              </p:cNvSpPr>
              <p:nvPr/>
            </p:nvSpPr>
            <p:spPr bwMode="auto">
              <a:xfrm flipV="1">
                <a:off x="884" y="1706"/>
                <a:ext cx="91" cy="91"/>
              </a:xfrm>
              <a:prstGeom prst="line">
                <a:avLst/>
              </a:prstGeom>
              <a:noFill/>
              <a:ln w="9525">
                <a:solidFill>
                  <a:srgbClr val="000000"/>
                </a:solidFill>
                <a:round/>
                <a:headEnd/>
                <a:tailEnd/>
              </a:ln>
            </p:spPr>
            <p:txBody>
              <a:bodyPr/>
              <a:lstStyle/>
              <a:p>
                <a:endParaRPr lang="en-US"/>
              </a:p>
            </p:txBody>
          </p:sp>
          <p:sp>
            <p:nvSpPr>
              <p:cNvPr id="315" name="Line 11"/>
              <p:cNvSpPr>
                <a:spLocks noChangeShapeType="1"/>
              </p:cNvSpPr>
              <p:nvPr/>
            </p:nvSpPr>
            <p:spPr bwMode="auto">
              <a:xfrm flipV="1">
                <a:off x="884" y="1706"/>
                <a:ext cx="182" cy="182"/>
              </a:xfrm>
              <a:prstGeom prst="line">
                <a:avLst/>
              </a:prstGeom>
              <a:noFill/>
              <a:ln w="9525">
                <a:solidFill>
                  <a:srgbClr val="000000"/>
                </a:solidFill>
                <a:round/>
                <a:headEnd/>
                <a:tailEnd/>
              </a:ln>
            </p:spPr>
            <p:txBody>
              <a:bodyPr/>
              <a:lstStyle/>
              <a:p>
                <a:endParaRPr lang="en-US"/>
              </a:p>
            </p:txBody>
          </p:sp>
          <p:sp>
            <p:nvSpPr>
              <p:cNvPr id="316" name="Line 12"/>
              <p:cNvSpPr>
                <a:spLocks noChangeShapeType="1"/>
              </p:cNvSpPr>
              <p:nvPr/>
            </p:nvSpPr>
            <p:spPr bwMode="auto">
              <a:xfrm flipV="1">
                <a:off x="975" y="1706"/>
                <a:ext cx="182" cy="182"/>
              </a:xfrm>
              <a:prstGeom prst="line">
                <a:avLst/>
              </a:prstGeom>
              <a:noFill/>
              <a:ln w="9525">
                <a:solidFill>
                  <a:srgbClr val="000000"/>
                </a:solidFill>
                <a:round/>
                <a:headEnd/>
                <a:tailEnd/>
              </a:ln>
            </p:spPr>
            <p:txBody>
              <a:bodyPr/>
              <a:lstStyle/>
              <a:p>
                <a:endParaRPr lang="en-US"/>
              </a:p>
            </p:txBody>
          </p:sp>
          <p:sp>
            <p:nvSpPr>
              <p:cNvPr id="317" name="Line 13"/>
              <p:cNvSpPr>
                <a:spLocks noChangeShapeType="1"/>
              </p:cNvSpPr>
              <p:nvPr/>
            </p:nvSpPr>
            <p:spPr bwMode="auto">
              <a:xfrm flipV="1">
                <a:off x="1066" y="1706"/>
                <a:ext cx="182" cy="182"/>
              </a:xfrm>
              <a:prstGeom prst="line">
                <a:avLst/>
              </a:prstGeom>
              <a:noFill/>
              <a:ln w="9525">
                <a:solidFill>
                  <a:srgbClr val="000000"/>
                </a:solidFill>
                <a:round/>
                <a:headEnd/>
                <a:tailEnd/>
              </a:ln>
            </p:spPr>
            <p:txBody>
              <a:bodyPr/>
              <a:lstStyle/>
              <a:p>
                <a:endParaRPr lang="en-US"/>
              </a:p>
            </p:txBody>
          </p:sp>
          <p:sp>
            <p:nvSpPr>
              <p:cNvPr id="318" name="Line 14"/>
              <p:cNvSpPr>
                <a:spLocks noChangeShapeType="1"/>
              </p:cNvSpPr>
              <p:nvPr/>
            </p:nvSpPr>
            <p:spPr bwMode="auto">
              <a:xfrm flipV="1">
                <a:off x="1157" y="1706"/>
                <a:ext cx="182" cy="182"/>
              </a:xfrm>
              <a:prstGeom prst="line">
                <a:avLst/>
              </a:prstGeom>
              <a:noFill/>
              <a:ln w="9525">
                <a:solidFill>
                  <a:srgbClr val="000000"/>
                </a:solidFill>
                <a:round/>
                <a:headEnd/>
                <a:tailEnd/>
              </a:ln>
            </p:spPr>
            <p:txBody>
              <a:bodyPr/>
              <a:lstStyle/>
              <a:p>
                <a:endParaRPr lang="en-US"/>
              </a:p>
            </p:txBody>
          </p:sp>
          <p:sp>
            <p:nvSpPr>
              <p:cNvPr id="319" name="Line 15"/>
              <p:cNvSpPr>
                <a:spLocks noChangeShapeType="1"/>
              </p:cNvSpPr>
              <p:nvPr/>
            </p:nvSpPr>
            <p:spPr bwMode="auto">
              <a:xfrm flipV="1">
                <a:off x="1246" y="1706"/>
                <a:ext cx="182" cy="182"/>
              </a:xfrm>
              <a:prstGeom prst="line">
                <a:avLst/>
              </a:prstGeom>
              <a:noFill/>
              <a:ln w="9525">
                <a:solidFill>
                  <a:srgbClr val="000000"/>
                </a:solidFill>
                <a:round/>
                <a:headEnd/>
                <a:tailEnd/>
              </a:ln>
            </p:spPr>
            <p:txBody>
              <a:bodyPr/>
              <a:lstStyle/>
              <a:p>
                <a:endParaRPr lang="en-US"/>
              </a:p>
            </p:txBody>
          </p:sp>
          <p:sp>
            <p:nvSpPr>
              <p:cNvPr id="320" name="Line 16"/>
              <p:cNvSpPr>
                <a:spLocks noChangeShapeType="1"/>
              </p:cNvSpPr>
              <p:nvPr/>
            </p:nvSpPr>
            <p:spPr bwMode="auto">
              <a:xfrm flipV="1">
                <a:off x="1337" y="1706"/>
                <a:ext cx="182" cy="182"/>
              </a:xfrm>
              <a:prstGeom prst="line">
                <a:avLst/>
              </a:prstGeom>
              <a:noFill/>
              <a:ln w="9525">
                <a:solidFill>
                  <a:srgbClr val="000000"/>
                </a:solidFill>
                <a:round/>
                <a:headEnd/>
                <a:tailEnd/>
              </a:ln>
            </p:spPr>
            <p:txBody>
              <a:bodyPr/>
              <a:lstStyle/>
              <a:p>
                <a:endParaRPr lang="en-US"/>
              </a:p>
            </p:txBody>
          </p:sp>
          <p:sp>
            <p:nvSpPr>
              <p:cNvPr id="321" name="Line 17"/>
              <p:cNvSpPr>
                <a:spLocks noChangeShapeType="1"/>
              </p:cNvSpPr>
              <p:nvPr/>
            </p:nvSpPr>
            <p:spPr bwMode="auto">
              <a:xfrm flipV="1">
                <a:off x="1428" y="1706"/>
                <a:ext cx="182" cy="182"/>
              </a:xfrm>
              <a:prstGeom prst="line">
                <a:avLst/>
              </a:prstGeom>
              <a:noFill/>
              <a:ln w="9525">
                <a:solidFill>
                  <a:srgbClr val="000000"/>
                </a:solidFill>
                <a:round/>
                <a:headEnd/>
                <a:tailEnd/>
              </a:ln>
            </p:spPr>
            <p:txBody>
              <a:bodyPr/>
              <a:lstStyle/>
              <a:p>
                <a:endParaRPr lang="en-US"/>
              </a:p>
            </p:txBody>
          </p:sp>
          <p:sp>
            <p:nvSpPr>
              <p:cNvPr id="322" name="Line 18"/>
              <p:cNvSpPr>
                <a:spLocks noChangeShapeType="1"/>
              </p:cNvSpPr>
              <p:nvPr/>
            </p:nvSpPr>
            <p:spPr bwMode="auto">
              <a:xfrm flipV="1">
                <a:off x="1519" y="1729"/>
                <a:ext cx="159" cy="159"/>
              </a:xfrm>
              <a:prstGeom prst="line">
                <a:avLst/>
              </a:prstGeom>
              <a:noFill/>
              <a:ln w="9525">
                <a:solidFill>
                  <a:srgbClr val="000000"/>
                </a:solidFill>
                <a:round/>
                <a:headEnd/>
                <a:tailEnd/>
              </a:ln>
            </p:spPr>
            <p:txBody>
              <a:bodyPr/>
              <a:lstStyle/>
              <a:p>
                <a:endParaRPr lang="en-US"/>
              </a:p>
            </p:txBody>
          </p:sp>
          <p:sp>
            <p:nvSpPr>
              <p:cNvPr id="323" name="Line 19"/>
              <p:cNvSpPr>
                <a:spLocks noChangeShapeType="1"/>
              </p:cNvSpPr>
              <p:nvPr/>
            </p:nvSpPr>
            <p:spPr bwMode="auto">
              <a:xfrm flipV="1">
                <a:off x="1610" y="1752"/>
                <a:ext cx="136" cy="136"/>
              </a:xfrm>
              <a:prstGeom prst="line">
                <a:avLst/>
              </a:prstGeom>
              <a:noFill/>
              <a:ln w="9525">
                <a:solidFill>
                  <a:srgbClr val="000000"/>
                </a:solidFill>
                <a:round/>
                <a:headEnd/>
                <a:tailEnd/>
              </a:ln>
            </p:spPr>
            <p:txBody>
              <a:bodyPr/>
              <a:lstStyle/>
              <a:p>
                <a:endParaRPr lang="en-US"/>
              </a:p>
            </p:txBody>
          </p:sp>
          <p:sp>
            <p:nvSpPr>
              <p:cNvPr id="324" name="Line 20"/>
              <p:cNvSpPr>
                <a:spLocks noChangeShapeType="1"/>
              </p:cNvSpPr>
              <p:nvPr/>
            </p:nvSpPr>
            <p:spPr bwMode="auto">
              <a:xfrm flipV="1">
                <a:off x="1701" y="1797"/>
                <a:ext cx="90" cy="91"/>
              </a:xfrm>
              <a:prstGeom prst="line">
                <a:avLst/>
              </a:prstGeom>
              <a:noFill/>
              <a:ln w="9525">
                <a:solidFill>
                  <a:srgbClr val="000000"/>
                </a:solidFill>
                <a:round/>
                <a:headEnd/>
                <a:tailEnd/>
              </a:ln>
            </p:spPr>
            <p:txBody>
              <a:bodyPr/>
              <a:lstStyle/>
              <a:p>
                <a:endParaRPr lang="en-US"/>
              </a:p>
            </p:txBody>
          </p:sp>
          <p:sp>
            <p:nvSpPr>
              <p:cNvPr id="325" name="Line 21"/>
              <p:cNvSpPr>
                <a:spLocks noChangeShapeType="1"/>
              </p:cNvSpPr>
              <p:nvPr/>
            </p:nvSpPr>
            <p:spPr bwMode="auto">
              <a:xfrm flipV="1">
                <a:off x="1769" y="1842"/>
                <a:ext cx="68" cy="69"/>
              </a:xfrm>
              <a:prstGeom prst="line">
                <a:avLst/>
              </a:prstGeom>
              <a:noFill/>
              <a:ln w="9525">
                <a:solidFill>
                  <a:srgbClr val="000000"/>
                </a:solidFill>
                <a:round/>
                <a:headEnd/>
                <a:tailEnd/>
              </a:ln>
            </p:spPr>
            <p:txBody>
              <a:bodyPr/>
              <a:lstStyle/>
              <a:p>
                <a:endParaRPr lang="en-US"/>
              </a:p>
            </p:txBody>
          </p:sp>
          <p:sp>
            <p:nvSpPr>
              <p:cNvPr id="326" name="Line 22"/>
              <p:cNvSpPr>
                <a:spLocks noChangeShapeType="1"/>
              </p:cNvSpPr>
              <p:nvPr/>
            </p:nvSpPr>
            <p:spPr bwMode="auto">
              <a:xfrm flipV="1">
                <a:off x="1814" y="1911"/>
                <a:ext cx="68" cy="68"/>
              </a:xfrm>
              <a:prstGeom prst="line">
                <a:avLst/>
              </a:prstGeom>
              <a:noFill/>
              <a:ln w="9525">
                <a:solidFill>
                  <a:srgbClr val="000000"/>
                </a:solidFill>
                <a:round/>
                <a:headEnd/>
                <a:tailEnd/>
              </a:ln>
            </p:spPr>
            <p:txBody>
              <a:bodyPr/>
              <a:lstStyle/>
              <a:p>
                <a:endParaRPr lang="en-US"/>
              </a:p>
            </p:txBody>
          </p:sp>
          <p:sp>
            <p:nvSpPr>
              <p:cNvPr id="327" name="Line 23"/>
              <p:cNvSpPr>
                <a:spLocks noChangeShapeType="1"/>
              </p:cNvSpPr>
              <p:nvPr/>
            </p:nvSpPr>
            <p:spPr bwMode="auto">
              <a:xfrm flipV="1">
                <a:off x="1859" y="1979"/>
                <a:ext cx="68" cy="68"/>
              </a:xfrm>
              <a:prstGeom prst="line">
                <a:avLst/>
              </a:prstGeom>
              <a:noFill/>
              <a:ln w="9525">
                <a:solidFill>
                  <a:srgbClr val="000000"/>
                </a:solidFill>
                <a:round/>
                <a:headEnd/>
                <a:tailEnd/>
              </a:ln>
            </p:spPr>
            <p:txBody>
              <a:bodyPr/>
              <a:lstStyle/>
              <a:p>
                <a:endParaRPr lang="en-US"/>
              </a:p>
            </p:txBody>
          </p:sp>
          <p:sp>
            <p:nvSpPr>
              <p:cNvPr id="328" name="Line 24"/>
              <p:cNvSpPr>
                <a:spLocks noChangeShapeType="1"/>
              </p:cNvSpPr>
              <p:nvPr/>
            </p:nvSpPr>
            <p:spPr bwMode="auto">
              <a:xfrm flipV="1">
                <a:off x="1905" y="1979"/>
                <a:ext cx="136" cy="136"/>
              </a:xfrm>
              <a:prstGeom prst="line">
                <a:avLst/>
              </a:prstGeom>
              <a:noFill/>
              <a:ln w="9525">
                <a:solidFill>
                  <a:srgbClr val="000000"/>
                </a:solidFill>
                <a:round/>
                <a:headEnd/>
                <a:tailEnd/>
              </a:ln>
            </p:spPr>
            <p:txBody>
              <a:bodyPr/>
              <a:lstStyle/>
              <a:p>
                <a:endParaRPr lang="en-US"/>
              </a:p>
            </p:txBody>
          </p:sp>
          <p:sp>
            <p:nvSpPr>
              <p:cNvPr id="329" name="Line 25"/>
              <p:cNvSpPr>
                <a:spLocks noChangeShapeType="1"/>
              </p:cNvSpPr>
              <p:nvPr/>
            </p:nvSpPr>
            <p:spPr bwMode="auto">
              <a:xfrm flipV="1">
                <a:off x="1950" y="1978"/>
                <a:ext cx="182" cy="182"/>
              </a:xfrm>
              <a:prstGeom prst="line">
                <a:avLst/>
              </a:prstGeom>
              <a:noFill/>
              <a:ln w="9525">
                <a:solidFill>
                  <a:srgbClr val="000000"/>
                </a:solidFill>
                <a:round/>
                <a:headEnd/>
                <a:tailEnd/>
              </a:ln>
            </p:spPr>
            <p:txBody>
              <a:bodyPr/>
              <a:lstStyle/>
              <a:p>
                <a:endParaRPr lang="en-US"/>
              </a:p>
            </p:txBody>
          </p:sp>
          <p:sp>
            <p:nvSpPr>
              <p:cNvPr id="330" name="Line 26"/>
              <p:cNvSpPr>
                <a:spLocks noChangeShapeType="1"/>
              </p:cNvSpPr>
              <p:nvPr/>
            </p:nvSpPr>
            <p:spPr bwMode="auto">
              <a:xfrm flipV="1">
                <a:off x="2041" y="1978"/>
                <a:ext cx="182" cy="182"/>
              </a:xfrm>
              <a:prstGeom prst="line">
                <a:avLst/>
              </a:prstGeom>
              <a:noFill/>
              <a:ln w="9525">
                <a:solidFill>
                  <a:srgbClr val="000000"/>
                </a:solidFill>
                <a:round/>
                <a:headEnd/>
                <a:tailEnd/>
              </a:ln>
            </p:spPr>
            <p:txBody>
              <a:bodyPr/>
              <a:lstStyle/>
              <a:p>
                <a:endParaRPr lang="en-US"/>
              </a:p>
            </p:txBody>
          </p:sp>
          <p:sp>
            <p:nvSpPr>
              <p:cNvPr id="331" name="Line 27"/>
              <p:cNvSpPr>
                <a:spLocks noChangeShapeType="1"/>
              </p:cNvSpPr>
              <p:nvPr/>
            </p:nvSpPr>
            <p:spPr bwMode="auto">
              <a:xfrm flipV="1">
                <a:off x="2132" y="1979"/>
                <a:ext cx="182" cy="182"/>
              </a:xfrm>
              <a:prstGeom prst="line">
                <a:avLst/>
              </a:prstGeom>
              <a:noFill/>
              <a:ln w="9525">
                <a:solidFill>
                  <a:srgbClr val="000000"/>
                </a:solidFill>
                <a:round/>
                <a:headEnd/>
                <a:tailEnd/>
              </a:ln>
            </p:spPr>
            <p:txBody>
              <a:bodyPr/>
              <a:lstStyle/>
              <a:p>
                <a:endParaRPr lang="en-US"/>
              </a:p>
            </p:txBody>
          </p:sp>
          <p:sp>
            <p:nvSpPr>
              <p:cNvPr id="332" name="Line 28"/>
              <p:cNvSpPr>
                <a:spLocks noChangeShapeType="1"/>
              </p:cNvSpPr>
              <p:nvPr/>
            </p:nvSpPr>
            <p:spPr bwMode="auto">
              <a:xfrm flipV="1">
                <a:off x="2222" y="1978"/>
                <a:ext cx="182" cy="182"/>
              </a:xfrm>
              <a:prstGeom prst="line">
                <a:avLst/>
              </a:prstGeom>
              <a:noFill/>
              <a:ln w="9525">
                <a:solidFill>
                  <a:srgbClr val="000000"/>
                </a:solidFill>
                <a:round/>
                <a:headEnd/>
                <a:tailEnd/>
              </a:ln>
            </p:spPr>
            <p:txBody>
              <a:bodyPr/>
              <a:lstStyle/>
              <a:p>
                <a:endParaRPr lang="en-US"/>
              </a:p>
            </p:txBody>
          </p:sp>
          <p:sp>
            <p:nvSpPr>
              <p:cNvPr id="333" name="Line 29"/>
              <p:cNvSpPr>
                <a:spLocks noChangeShapeType="1"/>
              </p:cNvSpPr>
              <p:nvPr/>
            </p:nvSpPr>
            <p:spPr bwMode="auto">
              <a:xfrm flipV="1">
                <a:off x="2312" y="1978"/>
                <a:ext cx="182" cy="182"/>
              </a:xfrm>
              <a:prstGeom prst="line">
                <a:avLst/>
              </a:prstGeom>
              <a:noFill/>
              <a:ln w="9525">
                <a:solidFill>
                  <a:srgbClr val="000000"/>
                </a:solidFill>
                <a:round/>
                <a:headEnd/>
                <a:tailEnd/>
              </a:ln>
            </p:spPr>
            <p:txBody>
              <a:bodyPr/>
              <a:lstStyle/>
              <a:p>
                <a:endParaRPr lang="en-US"/>
              </a:p>
            </p:txBody>
          </p:sp>
          <p:sp>
            <p:nvSpPr>
              <p:cNvPr id="334" name="Line 30"/>
              <p:cNvSpPr>
                <a:spLocks noChangeShapeType="1"/>
              </p:cNvSpPr>
              <p:nvPr/>
            </p:nvSpPr>
            <p:spPr bwMode="auto">
              <a:xfrm flipV="1">
                <a:off x="2403" y="1979"/>
                <a:ext cx="182" cy="182"/>
              </a:xfrm>
              <a:prstGeom prst="line">
                <a:avLst/>
              </a:prstGeom>
              <a:noFill/>
              <a:ln w="9525">
                <a:solidFill>
                  <a:srgbClr val="000000"/>
                </a:solidFill>
                <a:round/>
                <a:headEnd/>
                <a:tailEnd/>
              </a:ln>
            </p:spPr>
            <p:txBody>
              <a:bodyPr/>
              <a:lstStyle/>
              <a:p>
                <a:endParaRPr lang="en-US"/>
              </a:p>
            </p:txBody>
          </p:sp>
          <p:sp>
            <p:nvSpPr>
              <p:cNvPr id="335" name="Line 31"/>
              <p:cNvSpPr>
                <a:spLocks noChangeShapeType="1"/>
              </p:cNvSpPr>
              <p:nvPr/>
            </p:nvSpPr>
            <p:spPr bwMode="auto">
              <a:xfrm flipV="1">
                <a:off x="2494" y="2069"/>
                <a:ext cx="91" cy="91"/>
              </a:xfrm>
              <a:prstGeom prst="line">
                <a:avLst/>
              </a:prstGeom>
              <a:noFill/>
              <a:ln w="9525">
                <a:solidFill>
                  <a:srgbClr val="000000"/>
                </a:solidFill>
                <a:round/>
                <a:headEnd/>
                <a:tailEnd/>
              </a:ln>
            </p:spPr>
            <p:txBody>
              <a:bodyPr/>
              <a:lstStyle/>
              <a:p>
                <a:endParaRPr lang="en-US"/>
              </a:p>
            </p:txBody>
          </p:sp>
          <p:sp>
            <p:nvSpPr>
              <p:cNvPr id="336" name="Freeform 32"/>
              <p:cNvSpPr>
                <a:spLocks/>
              </p:cNvSpPr>
              <p:nvPr/>
            </p:nvSpPr>
            <p:spPr bwMode="auto">
              <a:xfrm flipH="1">
                <a:off x="884" y="1706"/>
                <a:ext cx="1724" cy="279"/>
              </a:xfrm>
              <a:custGeom>
                <a:avLst/>
                <a:gdLst>
                  <a:gd name="T0" fmla="*/ 0 w 2676"/>
                  <a:gd name="T1" fmla="*/ 687 h 694"/>
                  <a:gd name="T2" fmla="*/ 544 w 2676"/>
                  <a:gd name="T3" fmla="*/ 687 h 694"/>
                  <a:gd name="T4" fmla="*/ 907 w 2676"/>
                  <a:gd name="T5" fmla="*/ 687 h 694"/>
                  <a:gd name="T6" fmla="*/ 1043 w 2676"/>
                  <a:gd name="T7" fmla="*/ 642 h 694"/>
                  <a:gd name="T8" fmla="*/ 1134 w 2676"/>
                  <a:gd name="T9" fmla="*/ 506 h 694"/>
                  <a:gd name="T10" fmla="*/ 1270 w 2676"/>
                  <a:gd name="T11" fmla="*/ 143 h 694"/>
                  <a:gd name="T12" fmla="*/ 1360 w 2676"/>
                  <a:gd name="T13" fmla="*/ 52 h 694"/>
                  <a:gd name="T14" fmla="*/ 1497 w 2676"/>
                  <a:gd name="T15" fmla="*/ 7 h 694"/>
                  <a:gd name="T16" fmla="*/ 1769 w 2676"/>
                  <a:gd name="T17" fmla="*/ 7 h 694"/>
                  <a:gd name="T18" fmla="*/ 2676 w 2676"/>
                  <a:gd name="T19" fmla="*/ 7 h 6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76"/>
                  <a:gd name="T31" fmla="*/ 0 h 694"/>
                  <a:gd name="T32" fmla="*/ 2676 w 2676"/>
                  <a:gd name="T33" fmla="*/ 694 h 6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76" h="694">
                    <a:moveTo>
                      <a:pt x="0" y="687"/>
                    </a:moveTo>
                    <a:cubicBezTo>
                      <a:pt x="196" y="687"/>
                      <a:pt x="393" y="687"/>
                      <a:pt x="544" y="687"/>
                    </a:cubicBezTo>
                    <a:cubicBezTo>
                      <a:pt x="695" y="687"/>
                      <a:pt x="824" y="694"/>
                      <a:pt x="907" y="687"/>
                    </a:cubicBezTo>
                    <a:cubicBezTo>
                      <a:pt x="990" y="680"/>
                      <a:pt x="1005" y="672"/>
                      <a:pt x="1043" y="642"/>
                    </a:cubicBezTo>
                    <a:cubicBezTo>
                      <a:pt x="1081" y="612"/>
                      <a:pt x="1096" y="589"/>
                      <a:pt x="1134" y="506"/>
                    </a:cubicBezTo>
                    <a:cubicBezTo>
                      <a:pt x="1172" y="423"/>
                      <a:pt x="1232" y="219"/>
                      <a:pt x="1270" y="143"/>
                    </a:cubicBezTo>
                    <a:cubicBezTo>
                      <a:pt x="1308" y="67"/>
                      <a:pt x="1322" y="75"/>
                      <a:pt x="1360" y="52"/>
                    </a:cubicBezTo>
                    <a:cubicBezTo>
                      <a:pt x="1398" y="29"/>
                      <a:pt x="1429" y="14"/>
                      <a:pt x="1497" y="7"/>
                    </a:cubicBezTo>
                    <a:cubicBezTo>
                      <a:pt x="1565" y="0"/>
                      <a:pt x="1573" y="7"/>
                      <a:pt x="1769" y="7"/>
                    </a:cubicBezTo>
                    <a:cubicBezTo>
                      <a:pt x="1965" y="7"/>
                      <a:pt x="2320" y="7"/>
                      <a:pt x="2676" y="7"/>
                    </a:cubicBezTo>
                  </a:path>
                </a:pathLst>
              </a:custGeom>
              <a:noFill/>
              <a:ln w="19050">
                <a:solidFill>
                  <a:srgbClr val="800000"/>
                </a:solidFill>
                <a:round/>
                <a:headEnd/>
                <a:tailEnd/>
              </a:ln>
            </p:spPr>
            <p:txBody>
              <a:bodyPr/>
              <a:lstStyle/>
              <a:p>
                <a:endParaRPr lang="en-US"/>
              </a:p>
            </p:txBody>
          </p:sp>
          <p:sp>
            <p:nvSpPr>
              <p:cNvPr id="337" name="Freeform 33"/>
              <p:cNvSpPr>
                <a:spLocks/>
              </p:cNvSpPr>
              <p:nvPr/>
            </p:nvSpPr>
            <p:spPr bwMode="auto">
              <a:xfrm flipH="1">
                <a:off x="884" y="1881"/>
                <a:ext cx="1724" cy="279"/>
              </a:xfrm>
              <a:custGeom>
                <a:avLst/>
                <a:gdLst>
                  <a:gd name="T0" fmla="*/ 0 w 2676"/>
                  <a:gd name="T1" fmla="*/ 687 h 694"/>
                  <a:gd name="T2" fmla="*/ 544 w 2676"/>
                  <a:gd name="T3" fmla="*/ 687 h 694"/>
                  <a:gd name="T4" fmla="*/ 907 w 2676"/>
                  <a:gd name="T5" fmla="*/ 687 h 694"/>
                  <a:gd name="T6" fmla="*/ 1043 w 2676"/>
                  <a:gd name="T7" fmla="*/ 642 h 694"/>
                  <a:gd name="T8" fmla="*/ 1134 w 2676"/>
                  <a:gd name="T9" fmla="*/ 506 h 694"/>
                  <a:gd name="T10" fmla="*/ 1270 w 2676"/>
                  <a:gd name="T11" fmla="*/ 143 h 694"/>
                  <a:gd name="T12" fmla="*/ 1360 w 2676"/>
                  <a:gd name="T13" fmla="*/ 52 h 694"/>
                  <a:gd name="T14" fmla="*/ 1497 w 2676"/>
                  <a:gd name="T15" fmla="*/ 7 h 694"/>
                  <a:gd name="T16" fmla="*/ 1769 w 2676"/>
                  <a:gd name="T17" fmla="*/ 7 h 694"/>
                  <a:gd name="T18" fmla="*/ 2676 w 2676"/>
                  <a:gd name="T19" fmla="*/ 7 h 6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76"/>
                  <a:gd name="T31" fmla="*/ 0 h 694"/>
                  <a:gd name="T32" fmla="*/ 2676 w 2676"/>
                  <a:gd name="T33" fmla="*/ 694 h 6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76" h="694">
                    <a:moveTo>
                      <a:pt x="0" y="687"/>
                    </a:moveTo>
                    <a:cubicBezTo>
                      <a:pt x="196" y="687"/>
                      <a:pt x="393" y="687"/>
                      <a:pt x="544" y="687"/>
                    </a:cubicBezTo>
                    <a:cubicBezTo>
                      <a:pt x="695" y="687"/>
                      <a:pt x="824" y="694"/>
                      <a:pt x="907" y="687"/>
                    </a:cubicBezTo>
                    <a:cubicBezTo>
                      <a:pt x="990" y="680"/>
                      <a:pt x="1005" y="672"/>
                      <a:pt x="1043" y="642"/>
                    </a:cubicBezTo>
                    <a:cubicBezTo>
                      <a:pt x="1081" y="612"/>
                      <a:pt x="1096" y="589"/>
                      <a:pt x="1134" y="506"/>
                    </a:cubicBezTo>
                    <a:cubicBezTo>
                      <a:pt x="1172" y="423"/>
                      <a:pt x="1232" y="219"/>
                      <a:pt x="1270" y="143"/>
                    </a:cubicBezTo>
                    <a:cubicBezTo>
                      <a:pt x="1308" y="67"/>
                      <a:pt x="1322" y="75"/>
                      <a:pt x="1360" y="52"/>
                    </a:cubicBezTo>
                    <a:cubicBezTo>
                      <a:pt x="1398" y="29"/>
                      <a:pt x="1429" y="14"/>
                      <a:pt x="1497" y="7"/>
                    </a:cubicBezTo>
                    <a:cubicBezTo>
                      <a:pt x="1565" y="0"/>
                      <a:pt x="1573" y="7"/>
                      <a:pt x="1769" y="7"/>
                    </a:cubicBezTo>
                    <a:cubicBezTo>
                      <a:pt x="1965" y="7"/>
                      <a:pt x="2320" y="7"/>
                      <a:pt x="2676" y="7"/>
                    </a:cubicBezTo>
                  </a:path>
                </a:pathLst>
              </a:custGeom>
              <a:noFill/>
              <a:ln w="19050">
                <a:solidFill>
                  <a:srgbClr val="800000"/>
                </a:solidFill>
                <a:round/>
                <a:headEnd/>
                <a:tailEnd/>
              </a:ln>
            </p:spPr>
            <p:txBody>
              <a:bodyPr/>
              <a:lstStyle/>
              <a:p>
                <a:endParaRPr lang="en-US"/>
              </a:p>
            </p:txBody>
          </p:sp>
        </p:grpSp>
        <p:grpSp>
          <p:nvGrpSpPr>
            <p:cNvPr id="292" name="Group 34"/>
            <p:cNvGrpSpPr>
              <a:grpSpLocks/>
            </p:cNvGrpSpPr>
            <p:nvPr/>
          </p:nvGrpSpPr>
          <p:grpSpPr bwMode="auto">
            <a:xfrm>
              <a:off x="862" y="2432"/>
              <a:ext cx="1746" cy="817"/>
              <a:chOff x="862" y="2432"/>
              <a:chExt cx="1746" cy="817"/>
            </a:xfrm>
          </p:grpSpPr>
          <p:sp>
            <p:nvSpPr>
              <p:cNvPr id="293" name="Freeform 35"/>
              <p:cNvSpPr>
                <a:spLocks/>
              </p:cNvSpPr>
              <p:nvPr/>
            </p:nvSpPr>
            <p:spPr bwMode="auto">
              <a:xfrm flipH="1">
                <a:off x="884" y="2432"/>
                <a:ext cx="1724" cy="635"/>
              </a:xfrm>
              <a:custGeom>
                <a:avLst/>
                <a:gdLst>
                  <a:gd name="T0" fmla="*/ 0 w 2676"/>
                  <a:gd name="T1" fmla="*/ 687 h 694"/>
                  <a:gd name="T2" fmla="*/ 544 w 2676"/>
                  <a:gd name="T3" fmla="*/ 687 h 694"/>
                  <a:gd name="T4" fmla="*/ 907 w 2676"/>
                  <a:gd name="T5" fmla="*/ 687 h 694"/>
                  <a:gd name="T6" fmla="*/ 1043 w 2676"/>
                  <a:gd name="T7" fmla="*/ 642 h 694"/>
                  <a:gd name="T8" fmla="*/ 1134 w 2676"/>
                  <a:gd name="T9" fmla="*/ 506 h 694"/>
                  <a:gd name="T10" fmla="*/ 1270 w 2676"/>
                  <a:gd name="T11" fmla="*/ 143 h 694"/>
                  <a:gd name="T12" fmla="*/ 1360 w 2676"/>
                  <a:gd name="T13" fmla="*/ 52 h 694"/>
                  <a:gd name="T14" fmla="*/ 1497 w 2676"/>
                  <a:gd name="T15" fmla="*/ 7 h 694"/>
                  <a:gd name="T16" fmla="*/ 1769 w 2676"/>
                  <a:gd name="T17" fmla="*/ 7 h 694"/>
                  <a:gd name="T18" fmla="*/ 2676 w 2676"/>
                  <a:gd name="T19" fmla="*/ 7 h 6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76"/>
                  <a:gd name="T31" fmla="*/ 0 h 694"/>
                  <a:gd name="T32" fmla="*/ 2676 w 2676"/>
                  <a:gd name="T33" fmla="*/ 694 h 6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76" h="694">
                    <a:moveTo>
                      <a:pt x="0" y="687"/>
                    </a:moveTo>
                    <a:cubicBezTo>
                      <a:pt x="196" y="687"/>
                      <a:pt x="393" y="687"/>
                      <a:pt x="544" y="687"/>
                    </a:cubicBezTo>
                    <a:cubicBezTo>
                      <a:pt x="695" y="687"/>
                      <a:pt x="824" y="694"/>
                      <a:pt x="907" y="687"/>
                    </a:cubicBezTo>
                    <a:cubicBezTo>
                      <a:pt x="990" y="680"/>
                      <a:pt x="1005" y="672"/>
                      <a:pt x="1043" y="642"/>
                    </a:cubicBezTo>
                    <a:cubicBezTo>
                      <a:pt x="1081" y="612"/>
                      <a:pt x="1096" y="589"/>
                      <a:pt x="1134" y="506"/>
                    </a:cubicBezTo>
                    <a:cubicBezTo>
                      <a:pt x="1172" y="423"/>
                      <a:pt x="1232" y="219"/>
                      <a:pt x="1270" y="143"/>
                    </a:cubicBezTo>
                    <a:cubicBezTo>
                      <a:pt x="1308" y="67"/>
                      <a:pt x="1322" y="75"/>
                      <a:pt x="1360" y="52"/>
                    </a:cubicBezTo>
                    <a:cubicBezTo>
                      <a:pt x="1398" y="29"/>
                      <a:pt x="1429" y="14"/>
                      <a:pt x="1497" y="7"/>
                    </a:cubicBezTo>
                    <a:cubicBezTo>
                      <a:pt x="1565" y="0"/>
                      <a:pt x="1573" y="7"/>
                      <a:pt x="1769" y="7"/>
                    </a:cubicBezTo>
                    <a:cubicBezTo>
                      <a:pt x="1965" y="7"/>
                      <a:pt x="2320" y="7"/>
                      <a:pt x="2676" y="7"/>
                    </a:cubicBezTo>
                  </a:path>
                </a:pathLst>
              </a:custGeom>
              <a:noFill/>
              <a:ln w="19050">
                <a:solidFill>
                  <a:srgbClr val="3366FF"/>
                </a:solidFill>
                <a:round/>
                <a:headEnd/>
                <a:tailEnd/>
              </a:ln>
            </p:spPr>
            <p:txBody>
              <a:bodyPr/>
              <a:lstStyle/>
              <a:p>
                <a:endParaRPr lang="en-US"/>
              </a:p>
            </p:txBody>
          </p:sp>
          <p:sp>
            <p:nvSpPr>
              <p:cNvPr id="294" name="Freeform 36"/>
              <p:cNvSpPr>
                <a:spLocks/>
              </p:cNvSpPr>
              <p:nvPr/>
            </p:nvSpPr>
            <p:spPr bwMode="auto">
              <a:xfrm flipH="1">
                <a:off x="884" y="2614"/>
                <a:ext cx="1724" cy="635"/>
              </a:xfrm>
              <a:custGeom>
                <a:avLst/>
                <a:gdLst>
                  <a:gd name="T0" fmla="*/ 0 w 2676"/>
                  <a:gd name="T1" fmla="*/ 687 h 694"/>
                  <a:gd name="T2" fmla="*/ 544 w 2676"/>
                  <a:gd name="T3" fmla="*/ 687 h 694"/>
                  <a:gd name="T4" fmla="*/ 907 w 2676"/>
                  <a:gd name="T5" fmla="*/ 687 h 694"/>
                  <a:gd name="T6" fmla="*/ 1043 w 2676"/>
                  <a:gd name="T7" fmla="*/ 642 h 694"/>
                  <a:gd name="T8" fmla="*/ 1134 w 2676"/>
                  <a:gd name="T9" fmla="*/ 506 h 694"/>
                  <a:gd name="T10" fmla="*/ 1270 w 2676"/>
                  <a:gd name="T11" fmla="*/ 143 h 694"/>
                  <a:gd name="T12" fmla="*/ 1360 w 2676"/>
                  <a:gd name="T13" fmla="*/ 52 h 694"/>
                  <a:gd name="T14" fmla="*/ 1497 w 2676"/>
                  <a:gd name="T15" fmla="*/ 7 h 694"/>
                  <a:gd name="T16" fmla="*/ 1769 w 2676"/>
                  <a:gd name="T17" fmla="*/ 7 h 694"/>
                  <a:gd name="T18" fmla="*/ 2676 w 2676"/>
                  <a:gd name="T19" fmla="*/ 7 h 6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76"/>
                  <a:gd name="T31" fmla="*/ 0 h 694"/>
                  <a:gd name="T32" fmla="*/ 2676 w 2676"/>
                  <a:gd name="T33" fmla="*/ 694 h 6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76" h="694">
                    <a:moveTo>
                      <a:pt x="0" y="687"/>
                    </a:moveTo>
                    <a:cubicBezTo>
                      <a:pt x="196" y="687"/>
                      <a:pt x="393" y="687"/>
                      <a:pt x="544" y="687"/>
                    </a:cubicBezTo>
                    <a:cubicBezTo>
                      <a:pt x="695" y="687"/>
                      <a:pt x="824" y="694"/>
                      <a:pt x="907" y="687"/>
                    </a:cubicBezTo>
                    <a:cubicBezTo>
                      <a:pt x="990" y="680"/>
                      <a:pt x="1005" y="672"/>
                      <a:pt x="1043" y="642"/>
                    </a:cubicBezTo>
                    <a:cubicBezTo>
                      <a:pt x="1081" y="612"/>
                      <a:pt x="1096" y="589"/>
                      <a:pt x="1134" y="506"/>
                    </a:cubicBezTo>
                    <a:cubicBezTo>
                      <a:pt x="1172" y="423"/>
                      <a:pt x="1232" y="219"/>
                      <a:pt x="1270" y="143"/>
                    </a:cubicBezTo>
                    <a:cubicBezTo>
                      <a:pt x="1308" y="67"/>
                      <a:pt x="1322" y="75"/>
                      <a:pt x="1360" y="52"/>
                    </a:cubicBezTo>
                    <a:cubicBezTo>
                      <a:pt x="1398" y="29"/>
                      <a:pt x="1429" y="14"/>
                      <a:pt x="1497" y="7"/>
                    </a:cubicBezTo>
                    <a:cubicBezTo>
                      <a:pt x="1565" y="0"/>
                      <a:pt x="1573" y="7"/>
                      <a:pt x="1769" y="7"/>
                    </a:cubicBezTo>
                    <a:cubicBezTo>
                      <a:pt x="1965" y="7"/>
                      <a:pt x="2320" y="7"/>
                      <a:pt x="2676" y="7"/>
                    </a:cubicBezTo>
                  </a:path>
                </a:pathLst>
              </a:custGeom>
              <a:noFill/>
              <a:ln w="19050">
                <a:solidFill>
                  <a:srgbClr val="3366FF"/>
                </a:solidFill>
                <a:round/>
                <a:headEnd/>
                <a:tailEnd/>
              </a:ln>
            </p:spPr>
            <p:txBody>
              <a:bodyPr/>
              <a:lstStyle/>
              <a:p>
                <a:endParaRPr lang="en-US"/>
              </a:p>
            </p:txBody>
          </p:sp>
          <p:sp>
            <p:nvSpPr>
              <p:cNvPr id="295" name="Line 37"/>
              <p:cNvSpPr>
                <a:spLocks noChangeShapeType="1"/>
              </p:cNvSpPr>
              <p:nvPr/>
            </p:nvSpPr>
            <p:spPr bwMode="auto">
              <a:xfrm>
                <a:off x="884" y="2432"/>
                <a:ext cx="114" cy="182"/>
              </a:xfrm>
              <a:prstGeom prst="line">
                <a:avLst/>
              </a:prstGeom>
              <a:noFill/>
              <a:ln w="9525">
                <a:solidFill>
                  <a:srgbClr val="000000"/>
                </a:solidFill>
                <a:round/>
                <a:headEnd/>
                <a:tailEnd/>
              </a:ln>
            </p:spPr>
            <p:txBody>
              <a:bodyPr/>
              <a:lstStyle/>
              <a:p>
                <a:endParaRPr lang="en-US"/>
              </a:p>
            </p:txBody>
          </p:sp>
          <p:sp>
            <p:nvSpPr>
              <p:cNvPr id="296" name="Line 38"/>
              <p:cNvSpPr>
                <a:spLocks noChangeShapeType="1"/>
              </p:cNvSpPr>
              <p:nvPr/>
            </p:nvSpPr>
            <p:spPr bwMode="auto">
              <a:xfrm>
                <a:off x="975" y="2432"/>
                <a:ext cx="114" cy="182"/>
              </a:xfrm>
              <a:prstGeom prst="line">
                <a:avLst/>
              </a:prstGeom>
              <a:noFill/>
              <a:ln w="9525">
                <a:solidFill>
                  <a:srgbClr val="000000"/>
                </a:solidFill>
                <a:round/>
                <a:headEnd/>
                <a:tailEnd/>
              </a:ln>
            </p:spPr>
            <p:txBody>
              <a:bodyPr/>
              <a:lstStyle/>
              <a:p>
                <a:endParaRPr lang="en-US"/>
              </a:p>
            </p:txBody>
          </p:sp>
          <p:sp>
            <p:nvSpPr>
              <p:cNvPr id="297" name="Line 39"/>
              <p:cNvSpPr>
                <a:spLocks noChangeShapeType="1"/>
              </p:cNvSpPr>
              <p:nvPr/>
            </p:nvSpPr>
            <p:spPr bwMode="auto">
              <a:xfrm>
                <a:off x="1066" y="2432"/>
                <a:ext cx="114" cy="182"/>
              </a:xfrm>
              <a:prstGeom prst="line">
                <a:avLst/>
              </a:prstGeom>
              <a:noFill/>
              <a:ln w="9525">
                <a:solidFill>
                  <a:srgbClr val="000000"/>
                </a:solidFill>
                <a:round/>
                <a:headEnd/>
                <a:tailEnd/>
              </a:ln>
            </p:spPr>
            <p:txBody>
              <a:bodyPr/>
              <a:lstStyle/>
              <a:p>
                <a:endParaRPr lang="en-US"/>
              </a:p>
            </p:txBody>
          </p:sp>
          <p:sp>
            <p:nvSpPr>
              <p:cNvPr id="298" name="Line 40"/>
              <p:cNvSpPr>
                <a:spLocks noChangeShapeType="1"/>
              </p:cNvSpPr>
              <p:nvPr/>
            </p:nvSpPr>
            <p:spPr bwMode="auto">
              <a:xfrm>
                <a:off x="1156" y="2432"/>
                <a:ext cx="114" cy="182"/>
              </a:xfrm>
              <a:prstGeom prst="line">
                <a:avLst/>
              </a:prstGeom>
              <a:noFill/>
              <a:ln w="9525">
                <a:solidFill>
                  <a:srgbClr val="000000"/>
                </a:solidFill>
                <a:round/>
                <a:headEnd/>
                <a:tailEnd/>
              </a:ln>
            </p:spPr>
            <p:txBody>
              <a:bodyPr/>
              <a:lstStyle/>
              <a:p>
                <a:endParaRPr lang="en-US"/>
              </a:p>
            </p:txBody>
          </p:sp>
          <p:sp>
            <p:nvSpPr>
              <p:cNvPr id="299" name="Line 41"/>
              <p:cNvSpPr>
                <a:spLocks noChangeShapeType="1"/>
              </p:cNvSpPr>
              <p:nvPr/>
            </p:nvSpPr>
            <p:spPr bwMode="auto">
              <a:xfrm>
                <a:off x="1246" y="2432"/>
                <a:ext cx="114" cy="182"/>
              </a:xfrm>
              <a:prstGeom prst="line">
                <a:avLst/>
              </a:prstGeom>
              <a:noFill/>
              <a:ln w="9525">
                <a:solidFill>
                  <a:srgbClr val="000000"/>
                </a:solidFill>
                <a:round/>
                <a:headEnd/>
                <a:tailEnd/>
              </a:ln>
            </p:spPr>
            <p:txBody>
              <a:bodyPr/>
              <a:lstStyle/>
              <a:p>
                <a:endParaRPr lang="en-US"/>
              </a:p>
            </p:txBody>
          </p:sp>
          <p:sp>
            <p:nvSpPr>
              <p:cNvPr id="300" name="Line 42"/>
              <p:cNvSpPr>
                <a:spLocks noChangeShapeType="1"/>
              </p:cNvSpPr>
              <p:nvPr/>
            </p:nvSpPr>
            <p:spPr bwMode="auto">
              <a:xfrm>
                <a:off x="1338" y="2432"/>
                <a:ext cx="114" cy="182"/>
              </a:xfrm>
              <a:prstGeom prst="line">
                <a:avLst/>
              </a:prstGeom>
              <a:noFill/>
              <a:ln w="9525">
                <a:solidFill>
                  <a:srgbClr val="000000"/>
                </a:solidFill>
                <a:round/>
                <a:headEnd/>
                <a:tailEnd/>
              </a:ln>
            </p:spPr>
            <p:txBody>
              <a:bodyPr/>
              <a:lstStyle/>
              <a:p>
                <a:endParaRPr lang="en-US"/>
              </a:p>
            </p:txBody>
          </p:sp>
          <p:sp>
            <p:nvSpPr>
              <p:cNvPr id="301" name="Line 43"/>
              <p:cNvSpPr>
                <a:spLocks noChangeShapeType="1"/>
              </p:cNvSpPr>
              <p:nvPr/>
            </p:nvSpPr>
            <p:spPr bwMode="auto">
              <a:xfrm>
                <a:off x="1429" y="2432"/>
                <a:ext cx="114" cy="182"/>
              </a:xfrm>
              <a:prstGeom prst="line">
                <a:avLst/>
              </a:prstGeom>
              <a:noFill/>
              <a:ln w="9525">
                <a:solidFill>
                  <a:srgbClr val="000000"/>
                </a:solidFill>
                <a:round/>
                <a:headEnd/>
                <a:tailEnd/>
              </a:ln>
            </p:spPr>
            <p:txBody>
              <a:bodyPr/>
              <a:lstStyle/>
              <a:p>
                <a:endParaRPr lang="en-US"/>
              </a:p>
            </p:txBody>
          </p:sp>
          <p:sp>
            <p:nvSpPr>
              <p:cNvPr id="302" name="Line 44"/>
              <p:cNvSpPr>
                <a:spLocks noChangeShapeType="1"/>
              </p:cNvSpPr>
              <p:nvPr/>
            </p:nvSpPr>
            <p:spPr bwMode="auto">
              <a:xfrm>
                <a:off x="1519" y="2432"/>
                <a:ext cx="114" cy="182"/>
              </a:xfrm>
              <a:prstGeom prst="line">
                <a:avLst/>
              </a:prstGeom>
              <a:noFill/>
              <a:ln w="9525">
                <a:solidFill>
                  <a:srgbClr val="000000"/>
                </a:solidFill>
                <a:round/>
                <a:headEnd/>
                <a:tailEnd/>
              </a:ln>
            </p:spPr>
            <p:txBody>
              <a:bodyPr/>
              <a:lstStyle/>
              <a:p>
                <a:endParaRPr lang="en-US"/>
              </a:p>
            </p:txBody>
          </p:sp>
          <p:sp>
            <p:nvSpPr>
              <p:cNvPr id="303" name="Line 45"/>
              <p:cNvSpPr>
                <a:spLocks noChangeShapeType="1"/>
              </p:cNvSpPr>
              <p:nvPr/>
            </p:nvSpPr>
            <p:spPr bwMode="auto">
              <a:xfrm>
                <a:off x="1610" y="2432"/>
                <a:ext cx="159" cy="250"/>
              </a:xfrm>
              <a:prstGeom prst="line">
                <a:avLst/>
              </a:prstGeom>
              <a:noFill/>
              <a:ln w="9525">
                <a:solidFill>
                  <a:srgbClr val="000000"/>
                </a:solidFill>
                <a:round/>
                <a:headEnd/>
                <a:tailEnd/>
              </a:ln>
            </p:spPr>
            <p:txBody>
              <a:bodyPr/>
              <a:lstStyle/>
              <a:p>
                <a:endParaRPr lang="en-US"/>
              </a:p>
            </p:txBody>
          </p:sp>
          <p:sp>
            <p:nvSpPr>
              <p:cNvPr id="304" name="Line 46"/>
              <p:cNvSpPr>
                <a:spLocks noChangeShapeType="1"/>
              </p:cNvSpPr>
              <p:nvPr/>
            </p:nvSpPr>
            <p:spPr bwMode="auto">
              <a:xfrm>
                <a:off x="1768" y="2682"/>
                <a:ext cx="91" cy="158"/>
              </a:xfrm>
              <a:prstGeom prst="line">
                <a:avLst/>
              </a:prstGeom>
              <a:noFill/>
              <a:ln w="9525">
                <a:solidFill>
                  <a:srgbClr val="000000"/>
                </a:solidFill>
                <a:round/>
                <a:headEnd/>
                <a:tailEnd/>
              </a:ln>
            </p:spPr>
            <p:txBody>
              <a:bodyPr/>
              <a:lstStyle/>
              <a:p>
                <a:endParaRPr lang="en-US"/>
              </a:p>
            </p:txBody>
          </p:sp>
          <p:sp>
            <p:nvSpPr>
              <p:cNvPr id="305" name="Line 47"/>
              <p:cNvSpPr>
                <a:spLocks noChangeShapeType="1"/>
              </p:cNvSpPr>
              <p:nvPr/>
            </p:nvSpPr>
            <p:spPr bwMode="auto">
              <a:xfrm>
                <a:off x="1837" y="2909"/>
                <a:ext cx="204" cy="340"/>
              </a:xfrm>
              <a:prstGeom prst="line">
                <a:avLst/>
              </a:prstGeom>
              <a:noFill/>
              <a:ln w="9525">
                <a:solidFill>
                  <a:srgbClr val="000000"/>
                </a:solidFill>
                <a:round/>
                <a:headEnd/>
                <a:tailEnd/>
              </a:ln>
            </p:spPr>
            <p:txBody>
              <a:bodyPr/>
              <a:lstStyle/>
              <a:p>
                <a:endParaRPr lang="en-US"/>
              </a:p>
            </p:txBody>
          </p:sp>
          <p:sp>
            <p:nvSpPr>
              <p:cNvPr id="306" name="Line 48"/>
              <p:cNvSpPr>
                <a:spLocks noChangeShapeType="1"/>
              </p:cNvSpPr>
              <p:nvPr/>
            </p:nvSpPr>
            <p:spPr bwMode="auto">
              <a:xfrm>
                <a:off x="2018" y="3067"/>
                <a:ext cx="114" cy="182"/>
              </a:xfrm>
              <a:prstGeom prst="line">
                <a:avLst/>
              </a:prstGeom>
              <a:noFill/>
              <a:ln w="9525">
                <a:solidFill>
                  <a:srgbClr val="000000"/>
                </a:solidFill>
                <a:round/>
                <a:headEnd/>
                <a:tailEnd/>
              </a:ln>
            </p:spPr>
            <p:txBody>
              <a:bodyPr/>
              <a:lstStyle/>
              <a:p>
                <a:endParaRPr lang="en-US"/>
              </a:p>
            </p:txBody>
          </p:sp>
          <p:sp>
            <p:nvSpPr>
              <p:cNvPr id="307" name="Line 49"/>
              <p:cNvSpPr>
                <a:spLocks noChangeShapeType="1"/>
              </p:cNvSpPr>
              <p:nvPr/>
            </p:nvSpPr>
            <p:spPr bwMode="auto">
              <a:xfrm>
                <a:off x="2109" y="3067"/>
                <a:ext cx="114" cy="182"/>
              </a:xfrm>
              <a:prstGeom prst="line">
                <a:avLst/>
              </a:prstGeom>
              <a:noFill/>
              <a:ln w="9525">
                <a:solidFill>
                  <a:srgbClr val="000000"/>
                </a:solidFill>
                <a:round/>
                <a:headEnd/>
                <a:tailEnd/>
              </a:ln>
            </p:spPr>
            <p:txBody>
              <a:bodyPr/>
              <a:lstStyle/>
              <a:p>
                <a:endParaRPr lang="en-US"/>
              </a:p>
            </p:txBody>
          </p:sp>
          <p:sp>
            <p:nvSpPr>
              <p:cNvPr id="308" name="Line 50"/>
              <p:cNvSpPr>
                <a:spLocks noChangeShapeType="1"/>
              </p:cNvSpPr>
              <p:nvPr/>
            </p:nvSpPr>
            <p:spPr bwMode="auto">
              <a:xfrm>
                <a:off x="2200" y="3067"/>
                <a:ext cx="114" cy="182"/>
              </a:xfrm>
              <a:prstGeom prst="line">
                <a:avLst/>
              </a:prstGeom>
              <a:noFill/>
              <a:ln w="9525">
                <a:solidFill>
                  <a:srgbClr val="000000"/>
                </a:solidFill>
                <a:round/>
                <a:headEnd/>
                <a:tailEnd/>
              </a:ln>
            </p:spPr>
            <p:txBody>
              <a:bodyPr/>
              <a:lstStyle/>
              <a:p>
                <a:endParaRPr lang="en-US"/>
              </a:p>
            </p:txBody>
          </p:sp>
          <p:sp>
            <p:nvSpPr>
              <p:cNvPr id="309" name="Line 51"/>
              <p:cNvSpPr>
                <a:spLocks noChangeShapeType="1"/>
              </p:cNvSpPr>
              <p:nvPr/>
            </p:nvSpPr>
            <p:spPr bwMode="auto">
              <a:xfrm>
                <a:off x="2290" y="3067"/>
                <a:ext cx="114" cy="182"/>
              </a:xfrm>
              <a:prstGeom prst="line">
                <a:avLst/>
              </a:prstGeom>
              <a:noFill/>
              <a:ln w="9525">
                <a:solidFill>
                  <a:srgbClr val="000000"/>
                </a:solidFill>
                <a:round/>
                <a:headEnd/>
                <a:tailEnd/>
              </a:ln>
            </p:spPr>
            <p:txBody>
              <a:bodyPr/>
              <a:lstStyle/>
              <a:p>
                <a:endParaRPr lang="en-US"/>
              </a:p>
            </p:txBody>
          </p:sp>
          <p:sp>
            <p:nvSpPr>
              <p:cNvPr id="310" name="Line 52"/>
              <p:cNvSpPr>
                <a:spLocks noChangeShapeType="1"/>
              </p:cNvSpPr>
              <p:nvPr/>
            </p:nvSpPr>
            <p:spPr bwMode="auto">
              <a:xfrm>
                <a:off x="2380" y="3067"/>
                <a:ext cx="114" cy="182"/>
              </a:xfrm>
              <a:prstGeom prst="line">
                <a:avLst/>
              </a:prstGeom>
              <a:noFill/>
              <a:ln w="9525">
                <a:solidFill>
                  <a:srgbClr val="000000"/>
                </a:solidFill>
                <a:round/>
                <a:headEnd/>
                <a:tailEnd/>
              </a:ln>
            </p:spPr>
            <p:txBody>
              <a:bodyPr/>
              <a:lstStyle/>
              <a:p>
                <a:endParaRPr lang="en-US"/>
              </a:p>
            </p:txBody>
          </p:sp>
          <p:sp>
            <p:nvSpPr>
              <p:cNvPr id="311" name="Line 53"/>
              <p:cNvSpPr>
                <a:spLocks noChangeShapeType="1"/>
              </p:cNvSpPr>
              <p:nvPr/>
            </p:nvSpPr>
            <p:spPr bwMode="auto">
              <a:xfrm>
                <a:off x="2472" y="3067"/>
                <a:ext cx="114" cy="182"/>
              </a:xfrm>
              <a:prstGeom prst="line">
                <a:avLst/>
              </a:prstGeom>
              <a:noFill/>
              <a:ln w="9525">
                <a:solidFill>
                  <a:srgbClr val="000000"/>
                </a:solidFill>
                <a:round/>
                <a:headEnd/>
                <a:tailEnd/>
              </a:ln>
            </p:spPr>
            <p:txBody>
              <a:bodyPr/>
              <a:lstStyle/>
              <a:p>
                <a:endParaRPr lang="en-US"/>
              </a:p>
            </p:txBody>
          </p:sp>
          <p:sp>
            <p:nvSpPr>
              <p:cNvPr id="312" name="Line 54"/>
              <p:cNvSpPr>
                <a:spLocks noChangeShapeType="1"/>
              </p:cNvSpPr>
              <p:nvPr/>
            </p:nvSpPr>
            <p:spPr bwMode="auto">
              <a:xfrm>
                <a:off x="2563" y="3067"/>
                <a:ext cx="45" cy="68"/>
              </a:xfrm>
              <a:prstGeom prst="line">
                <a:avLst/>
              </a:prstGeom>
              <a:noFill/>
              <a:ln w="9525">
                <a:solidFill>
                  <a:srgbClr val="000000"/>
                </a:solidFill>
                <a:round/>
                <a:headEnd/>
                <a:tailEnd/>
              </a:ln>
            </p:spPr>
            <p:txBody>
              <a:bodyPr/>
              <a:lstStyle/>
              <a:p>
                <a:endParaRPr lang="en-US"/>
              </a:p>
            </p:txBody>
          </p:sp>
          <p:sp>
            <p:nvSpPr>
              <p:cNvPr id="313" name="Line 55"/>
              <p:cNvSpPr>
                <a:spLocks noChangeShapeType="1"/>
              </p:cNvSpPr>
              <p:nvPr/>
            </p:nvSpPr>
            <p:spPr bwMode="auto">
              <a:xfrm>
                <a:off x="862" y="2546"/>
                <a:ext cx="45" cy="68"/>
              </a:xfrm>
              <a:prstGeom prst="line">
                <a:avLst/>
              </a:prstGeom>
              <a:noFill/>
              <a:ln w="9525">
                <a:solidFill>
                  <a:srgbClr val="000000"/>
                </a:solidFill>
                <a:round/>
                <a:headEnd/>
                <a:tailEnd/>
              </a:ln>
            </p:spPr>
            <p:txBody>
              <a:bodyPr/>
              <a:lstStyle/>
              <a:p>
                <a:endParaRPr lang="en-US"/>
              </a:p>
            </p:txBody>
          </p:sp>
        </p:grpSp>
      </p:grpSp>
      <p:cxnSp>
        <p:nvCxnSpPr>
          <p:cNvPr id="346" name="Straight Arrow Connector 345"/>
          <p:cNvCxnSpPr/>
          <p:nvPr/>
        </p:nvCxnSpPr>
        <p:spPr>
          <a:xfrm rot="5400000" flipH="1" flipV="1">
            <a:off x="6667500" y="1447800"/>
            <a:ext cx="457200" cy="4572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rot="16200000" flipV="1">
            <a:off x="6038850" y="1352550"/>
            <a:ext cx="419100" cy="3048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4876800" y="4038600"/>
            <a:ext cx="3695700" cy="307777"/>
          </a:xfrm>
          <a:prstGeom prst="rect">
            <a:avLst/>
          </a:prstGeom>
          <a:noFill/>
        </p:spPr>
        <p:txBody>
          <a:bodyPr wrap="square" rtlCol="0">
            <a:spAutoFit/>
          </a:bodyPr>
          <a:lstStyle/>
          <a:p>
            <a:r>
              <a:rPr lang="en-US" sz="1400" b="1" dirty="0" smtClean="0">
                <a:solidFill>
                  <a:srgbClr val="00B0F0"/>
                </a:solidFill>
                <a:latin typeface="+mj-lt"/>
              </a:rPr>
              <a:t>Critically Biased Hetero-junction</a:t>
            </a:r>
            <a:endParaRPr lang="en-US" sz="1400" b="1" dirty="0">
              <a:solidFill>
                <a:srgbClr val="00B0F0"/>
              </a:solidFill>
              <a:latin typeface="+mj-lt"/>
            </a:endParaRPr>
          </a:p>
        </p:txBody>
      </p:sp>
      <p:sp>
        <p:nvSpPr>
          <p:cNvPr id="119" name="TextBox 118"/>
          <p:cNvSpPr txBox="1"/>
          <p:nvPr/>
        </p:nvSpPr>
        <p:spPr>
          <a:xfrm>
            <a:off x="1104900" y="4457700"/>
            <a:ext cx="2857500" cy="307777"/>
          </a:xfrm>
          <a:prstGeom prst="rect">
            <a:avLst/>
          </a:prstGeom>
          <a:noFill/>
        </p:spPr>
        <p:txBody>
          <a:bodyPr wrap="square" rtlCol="0">
            <a:spAutoFit/>
          </a:bodyPr>
          <a:lstStyle/>
          <a:p>
            <a:r>
              <a:rPr lang="en-US" sz="1400" b="1" dirty="0" smtClean="0">
                <a:solidFill>
                  <a:srgbClr val="00B0F0"/>
                </a:solidFill>
                <a:latin typeface="+mj-lt"/>
              </a:rPr>
              <a:t>Unbiased Hetero-junction</a:t>
            </a:r>
            <a:endParaRPr lang="en-US" sz="1400" b="1" dirty="0">
              <a:solidFill>
                <a:srgbClr val="00B0F0"/>
              </a:solidFill>
              <a:latin typeface="+mj-lt"/>
            </a:endParaRPr>
          </a:p>
        </p:txBody>
      </p:sp>
      <p:sp>
        <p:nvSpPr>
          <p:cNvPr id="120" name="TextBox 119"/>
          <p:cNvSpPr txBox="1"/>
          <p:nvPr/>
        </p:nvSpPr>
        <p:spPr>
          <a:xfrm>
            <a:off x="6819900" y="1104900"/>
            <a:ext cx="1115049" cy="307777"/>
          </a:xfrm>
          <a:prstGeom prst="rect">
            <a:avLst/>
          </a:prstGeom>
          <a:noFill/>
        </p:spPr>
        <p:txBody>
          <a:bodyPr wrap="none" rtlCol="0">
            <a:spAutoFit/>
          </a:bodyPr>
          <a:lstStyle/>
          <a:p>
            <a:r>
              <a:rPr lang="en-US" sz="1400" dirty="0" smtClean="0">
                <a:latin typeface="Arial Narrow" pitchFamily="34" charset="0"/>
              </a:rPr>
              <a:t>Quantum Well</a:t>
            </a:r>
            <a:endParaRPr lang="en-US" sz="1400" dirty="0">
              <a:latin typeface="Arial Narrow" pitchFamily="34" charset="0"/>
            </a:endParaRPr>
          </a:p>
        </p:txBody>
      </p:sp>
      <p:sp>
        <p:nvSpPr>
          <p:cNvPr id="121" name="TextBox 120"/>
          <p:cNvSpPr txBox="1"/>
          <p:nvPr/>
        </p:nvSpPr>
        <p:spPr>
          <a:xfrm>
            <a:off x="4191000" y="800100"/>
            <a:ext cx="2057400" cy="523220"/>
          </a:xfrm>
          <a:prstGeom prst="rect">
            <a:avLst/>
          </a:prstGeom>
          <a:noFill/>
        </p:spPr>
        <p:txBody>
          <a:bodyPr wrap="square" rtlCol="0">
            <a:spAutoFit/>
          </a:bodyPr>
          <a:lstStyle/>
          <a:p>
            <a:r>
              <a:rPr lang="en-US" sz="1400" dirty="0" smtClean="0">
                <a:latin typeface="Arial Narrow" pitchFamily="34" charset="0"/>
              </a:rPr>
              <a:t>Bandgap discontinuity will be removed through grading</a:t>
            </a:r>
            <a:endParaRPr lang="en-US" sz="1400" dirty="0">
              <a:latin typeface="Arial Narrow" pitchFamily="34" charset="0"/>
            </a:endParaRPr>
          </a:p>
        </p:txBody>
      </p:sp>
      <p:sp>
        <p:nvSpPr>
          <p:cNvPr id="122" name="TextBox 121"/>
          <p:cNvSpPr txBox="1"/>
          <p:nvPr/>
        </p:nvSpPr>
        <p:spPr>
          <a:xfrm>
            <a:off x="1447800" y="1600200"/>
            <a:ext cx="651076" cy="307777"/>
          </a:xfrm>
          <a:prstGeom prst="rect">
            <a:avLst/>
          </a:prstGeom>
          <a:noFill/>
        </p:spPr>
        <p:txBody>
          <a:bodyPr wrap="none" rtlCol="0">
            <a:spAutoFit/>
          </a:bodyPr>
          <a:lstStyle/>
          <a:p>
            <a:r>
              <a:rPr lang="en-US" sz="1400" dirty="0" smtClean="0">
                <a:latin typeface="Arial Narrow" pitchFamily="34" charset="0"/>
              </a:rPr>
              <a:t>P-Type</a:t>
            </a:r>
            <a:endParaRPr lang="en-US" sz="1400" dirty="0">
              <a:latin typeface="Arial Narrow" pitchFamily="34" charset="0"/>
            </a:endParaRPr>
          </a:p>
        </p:txBody>
      </p:sp>
      <p:sp>
        <p:nvSpPr>
          <p:cNvPr id="123" name="TextBox 122"/>
          <p:cNvSpPr txBox="1"/>
          <p:nvPr/>
        </p:nvSpPr>
        <p:spPr>
          <a:xfrm>
            <a:off x="3044624" y="1600200"/>
            <a:ext cx="659091" cy="307777"/>
          </a:xfrm>
          <a:prstGeom prst="rect">
            <a:avLst/>
          </a:prstGeom>
          <a:noFill/>
        </p:spPr>
        <p:txBody>
          <a:bodyPr wrap="none" rtlCol="0">
            <a:spAutoFit/>
          </a:bodyPr>
          <a:lstStyle/>
          <a:p>
            <a:r>
              <a:rPr lang="en-US" sz="1400" dirty="0" smtClean="0">
                <a:latin typeface="Arial Narrow" pitchFamily="34" charset="0"/>
              </a:rPr>
              <a:t>N-Type</a:t>
            </a:r>
            <a:endParaRPr lang="en-US" sz="1400" dirty="0">
              <a:latin typeface="Arial Narrow" pitchFamily="34" charset="0"/>
            </a:endParaRPr>
          </a:p>
        </p:txBody>
      </p:sp>
      <p:sp>
        <p:nvSpPr>
          <p:cNvPr id="124" name="TextBox 123"/>
          <p:cNvSpPr txBox="1"/>
          <p:nvPr/>
        </p:nvSpPr>
        <p:spPr>
          <a:xfrm>
            <a:off x="5249785" y="1597223"/>
            <a:ext cx="651076" cy="307777"/>
          </a:xfrm>
          <a:prstGeom prst="rect">
            <a:avLst/>
          </a:prstGeom>
          <a:noFill/>
        </p:spPr>
        <p:txBody>
          <a:bodyPr wrap="none" rtlCol="0">
            <a:spAutoFit/>
          </a:bodyPr>
          <a:lstStyle/>
          <a:p>
            <a:r>
              <a:rPr lang="en-US" sz="1400" dirty="0" smtClean="0">
                <a:latin typeface="Arial Narrow" pitchFamily="34" charset="0"/>
              </a:rPr>
              <a:t>P-Type</a:t>
            </a:r>
            <a:endParaRPr lang="en-US" sz="1400" dirty="0">
              <a:latin typeface="Arial Narrow" pitchFamily="34" charset="0"/>
            </a:endParaRPr>
          </a:p>
        </p:txBody>
      </p:sp>
      <p:sp>
        <p:nvSpPr>
          <p:cNvPr id="125" name="TextBox 124"/>
          <p:cNvSpPr txBox="1"/>
          <p:nvPr/>
        </p:nvSpPr>
        <p:spPr>
          <a:xfrm>
            <a:off x="6846609" y="1597223"/>
            <a:ext cx="659091" cy="307777"/>
          </a:xfrm>
          <a:prstGeom prst="rect">
            <a:avLst/>
          </a:prstGeom>
          <a:noFill/>
        </p:spPr>
        <p:txBody>
          <a:bodyPr wrap="none" rtlCol="0">
            <a:spAutoFit/>
          </a:bodyPr>
          <a:lstStyle/>
          <a:p>
            <a:r>
              <a:rPr lang="en-US" sz="1400" dirty="0" smtClean="0">
                <a:latin typeface="Arial Narrow" pitchFamily="34" charset="0"/>
              </a:rPr>
              <a:t>N-Type</a:t>
            </a:r>
            <a:endParaRPr lang="en-US" sz="1400" dirty="0">
              <a:latin typeface="Arial Narrow" pitchFamily="34" charset="0"/>
            </a:endParaRPr>
          </a:p>
        </p:txBody>
      </p:sp>
      <p:cxnSp>
        <p:nvCxnSpPr>
          <p:cNvPr id="127" name="Straight Arrow Connector 126"/>
          <p:cNvCxnSpPr/>
          <p:nvPr/>
        </p:nvCxnSpPr>
        <p:spPr>
          <a:xfrm rot="5400000">
            <a:off x="1200944" y="2723356"/>
            <a:ext cx="8763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5400000">
            <a:off x="2591594" y="3428206"/>
            <a:ext cx="1447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rot="5400000">
            <a:off x="6553994" y="2971006"/>
            <a:ext cx="1447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a:off x="5087144" y="2723356"/>
            <a:ext cx="8763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35" name="Object 106"/>
          <p:cNvGraphicFramePr>
            <a:graphicFrameLocks noChangeAspect="1"/>
          </p:cNvGraphicFramePr>
          <p:nvPr/>
        </p:nvGraphicFramePr>
        <p:xfrm>
          <a:off x="1676400" y="2590800"/>
          <a:ext cx="304800" cy="304843"/>
        </p:xfrm>
        <a:graphic>
          <a:graphicData uri="http://schemas.openxmlformats.org/presentationml/2006/ole">
            <p:oleObj spid="_x0000_s40962" name="Equation" r:id="rId3" imgW="241200" imgH="241200" progId="Equation.3">
              <p:embed/>
            </p:oleObj>
          </a:graphicData>
        </a:graphic>
      </p:graphicFrame>
      <p:graphicFrame>
        <p:nvGraphicFramePr>
          <p:cNvPr id="40963" name="Object 106"/>
          <p:cNvGraphicFramePr>
            <a:graphicFrameLocks noChangeAspect="1"/>
          </p:cNvGraphicFramePr>
          <p:nvPr/>
        </p:nvGraphicFramePr>
        <p:xfrm>
          <a:off x="5562600" y="2552700"/>
          <a:ext cx="304800" cy="304800"/>
        </p:xfrm>
        <a:graphic>
          <a:graphicData uri="http://schemas.openxmlformats.org/presentationml/2006/ole">
            <p:oleObj spid="_x0000_s40963" name="Equation" r:id="rId4" imgW="241200" imgH="241200" progId="Equation.3">
              <p:embed/>
            </p:oleObj>
          </a:graphicData>
        </a:graphic>
      </p:graphicFrame>
      <p:graphicFrame>
        <p:nvGraphicFramePr>
          <p:cNvPr id="40964" name="Object 106"/>
          <p:cNvGraphicFramePr>
            <a:graphicFrameLocks noChangeAspect="1"/>
          </p:cNvGraphicFramePr>
          <p:nvPr/>
        </p:nvGraphicFramePr>
        <p:xfrm>
          <a:off x="7277100" y="2895600"/>
          <a:ext cx="320675" cy="304800"/>
        </p:xfrm>
        <a:graphic>
          <a:graphicData uri="http://schemas.openxmlformats.org/presentationml/2006/ole">
            <p:oleObj spid="_x0000_s40964" name="Equation" r:id="rId5" imgW="253800" imgH="241200" progId="Equation.3">
              <p:embed/>
            </p:oleObj>
          </a:graphicData>
        </a:graphic>
      </p:graphicFrame>
      <p:graphicFrame>
        <p:nvGraphicFramePr>
          <p:cNvPr id="40965" name="Object 106"/>
          <p:cNvGraphicFramePr>
            <a:graphicFrameLocks noChangeAspect="1"/>
          </p:cNvGraphicFramePr>
          <p:nvPr/>
        </p:nvGraphicFramePr>
        <p:xfrm>
          <a:off x="3314700" y="3314700"/>
          <a:ext cx="320675" cy="304800"/>
        </p:xfrm>
        <a:graphic>
          <a:graphicData uri="http://schemas.openxmlformats.org/presentationml/2006/ole">
            <p:oleObj spid="_x0000_s40965" name="Equation" r:id="rId6" imgW="253800" imgH="241200" progId="Equation.3">
              <p:embed/>
            </p:oleObj>
          </a:graphicData>
        </a:graphic>
      </p:graphicFrame>
      <p:graphicFrame>
        <p:nvGraphicFramePr>
          <p:cNvPr id="40966" name="Object 106"/>
          <p:cNvGraphicFramePr>
            <a:graphicFrameLocks noChangeAspect="1"/>
          </p:cNvGraphicFramePr>
          <p:nvPr/>
        </p:nvGraphicFramePr>
        <p:xfrm>
          <a:off x="800100" y="2781300"/>
          <a:ext cx="304800" cy="304800"/>
        </p:xfrm>
        <a:graphic>
          <a:graphicData uri="http://schemas.openxmlformats.org/presentationml/2006/ole">
            <p:oleObj spid="_x0000_s40966" name="Equation" r:id="rId7" imgW="241200" imgH="241200" progId="Equation.3">
              <p:embed/>
            </p:oleObj>
          </a:graphicData>
        </a:graphic>
      </p:graphicFrame>
      <p:graphicFrame>
        <p:nvGraphicFramePr>
          <p:cNvPr id="40967" name="Object 7"/>
          <p:cNvGraphicFramePr>
            <a:graphicFrameLocks noChangeAspect="1"/>
          </p:cNvGraphicFramePr>
          <p:nvPr/>
        </p:nvGraphicFramePr>
        <p:xfrm>
          <a:off x="3832225" y="2857500"/>
          <a:ext cx="336550" cy="304800"/>
        </p:xfrm>
        <a:graphic>
          <a:graphicData uri="http://schemas.openxmlformats.org/presentationml/2006/ole">
            <p:oleObj spid="_x0000_s40967" name="Equation" r:id="rId8" imgW="266400" imgH="241200" progId="Equation.3">
              <p:embed/>
            </p:oleObj>
          </a:graphicData>
        </a:graphic>
      </p:graphicFrame>
      <p:graphicFrame>
        <p:nvGraphicFramePr>
          <p:cNvPr id="40968" name="Object 8"/>
          <p:cNvGraphicFramePr>
            <a:graphicFrameLocks noChangeAspect="1"/>
          </p:cNvGraphicFramePr>
          <p:nvPr/>
        </p:nvGraphicFramePr>
        <p:xfrm>
          <a:off x="4724400" y="2819400"/>
          <a:ext cx="304800" cy="304800"/>
        </p:xfrm>
        <a:graphic>
          <a:graphicData uri="http://schemas.openxmlformats.org/presentationml/2006/ole">
            <p:oleObj spid="_x0000_s40968" name="Equation" r:id="rId9" imgW="241200" imgH="241200" progId="Equation.3">
              <p:embed/>
            </p:oleObj>
          </a:graphicData>
        </a:graphic>
      </p:graphicFrame>
      <p:graphicFrame>
        <p:nvGraphicFramePr>
          <p:cNvPr id="40969" name="Object 9"/>
          <p:cNvGraphicFramePr>
            <a:graphicFrameLocks noChangeAspect="1"/>
          </p:cNvGraphicFramePr>
          <p:nvPr/>
        </p:nvGraphicFramePr>
        <p:xfrm>
          <a:off x="7734300" y="2400300"/>
          <a:ext cx="336550" cy="304800"/>
        </p:xfrm>
        <a:graphic>
          <a:graphicData uri="http://schemas.openxmlformats.org/presentationml/2006/ole">
            <p:oleObj spid="_x0000_s40969" name="Equation" r:id="rId10" imgW="266400" imgH="241200" progId="Equation.3">
              <p:embed/>
            </p:oleObj>
          </a:graphicData>
        </a:graphic>
      </p:graphicFrame>
      <p:pic>
        <p:nvPicPr>
          <p:cNvPr id="143" name="Picture 6" descr="Screenshot Studio capture #160"/>
          <p:cNvPicPr preferRelativeResize="0">
            <a:picLocks noChangeArrowheads="1"/>
          </p:cNvPicPr>
          <p:nvPr/>
        </p:nvPicPr>
        <p:blipFill>
          <a:blip r:embed="rId11">
            <a:clrChange>
              <a:clrFrom>
                <a:srgbClr val="FFFFFF"/>
              </a:clrFrom>
              <a:clrTo>
                <a:srgbClr val="FFFFFF">
                  <a:alpha val="0"/>
                </a:srgbClr>
              </a:clrTo>
            </a:clrChange>
          </a:blip>
          <a:srcRect/>
          <a:stretch>
            <a:fillRect/>
          </a:stretch>
        </p:blipFill>
        <p:spPr bwMode="auto">
          <a:xfrm>
            <a:off x="4419600" y="4267200"/>
            <a:ext cx="1800225" cy="1790700"/>
          </a:xfrm>
          <a:prstGeom prst="rect">
            <a:avLst/>
          </a:prstGeom>
          <a:noFill/>
          <a:ln w="9525">
            <a:noFill/>
            <a:miter lim="800000"/>
            <a:headEnd/>
            <a:tailEnd/>
          </a:ln>
        </p:spPr>
      </p:pic>
      <p:sp>
        <p:nvSpPr>
          <p:cNvPr id="144" name="Line 7"/>
          <p:cNvSpPr>
            <a:spLocks noChangeShapeType="1"/>
          </p:cNvSpPr>
          <p:nvPr/>
        </p:nvSpPr>
        <p:spPr bwMode="auto">
          <a:xfrm>
            <a:off x="5905500" y="5372100"/>
            <a:ext cx="502285" cy="356870"/>
          </a:xfrm>
          <a:prstGeom prst="line">
            <a:avLst/>
          </a:prstGeom>
          <a:noFill/>
          <a:ln w="19050">
            <a:solidFill>
              <a:srgbClr val="C00000"/>
            </a:solidFill>
            <a:round/>
            <a:headEnd/>
            <a:tailEnd type="triangle" w="med" len="med"/>
          </a:ln>
        </p:spPr>
        <p:txBody>
          <a:bodyPr/>
          <a:lstStyle/>
          <a:p>
            <a:endParaRPr lang="en-US"/>
          </a:p>
        </p:txBody>
      </p:sp>
      <p:sp>
        <p:nvSpPr>
          <p:cNvPr id="146" name="Line 9"/>
          <p:cNvSpPr>
            <a:spLocks noChangeShapeType="1"/>
          </p:cNvSpPr>
          <p:nvPr/>
        </p:nvSpPr>
        <p:spPr bwMode="auto">
          <a:xfrm flipH="1">
            <a:off x="4343400" y="5143500"/>
            <a:ext cx="800100" cy="381000"/>
          </a:xfrm>
          <a:prstGeom prst="line">
            <a:avLst/>
          </a:prstGeom>
          <a:noFill/>
          <a:ln w="19050">
            <a:solidFill>
              <a:srgbClr val="C00000"/>
            </a:solidFill>
            <a:round/>
            <a:headEnd/>
            <a:tailEnd type="triangle" w="med" len="med"/>
          </a:ln>
        </p:spPr>
        <p:txBody>
          <a:bodyPr/>
          <a:lstStyle/>
          <a:p>
            <a:endParaRPr lang="en-US"/>
          </a:p>
        </p:txBody>
      </p:sp>
      <p:sp>
        <p:nvSpPr>
          <p:cNvPr id="148" name="Line 11"/>
          <p:cNvSpPr>
            <a:spLocks noChangeShapeType="1"/>
          </p:cNvSpPr>
          <p:nvPr/>
        </p:nvSpPr>
        <p:spPr bwMode="auto">
          <a:xfrm flipH="1">
            <a:off x="4229100" y="5029200"/>
            <a:ext cx="990600" cy="266700"/>
          </a:xfrm>
          <a:prstGeom prst="line">
            <a:avLst/>
          </a:prstGeom>
          <a:noFill/>
          <a:ln w="19050">
            <a:solidFill>
              <a:srgbClr val="C00000"/>
            </a:solidFill>
            <a:round/>
            <a:headEnd/>
            <a:tailEnd type="triangle" w="med" len="med"/>
          </a:ln>
        </p:spPr>
        <p:txBody>
          <a:bodyPr/>
          <a:lstStyle/>
          <a:p>
            <a:endParaRPr lang="en-US"/>
          </a:p>
        </p:txBody>
      </p:sp>
      <p:sp>
        <p:nvSpPr>
          <p:cNvPr id="149" name="Line 13"/>
          <p:cNvSpPr>
            <a:spLocks noChangeShapeType="1"/>
          </p:cNvSpPr>
          <p:nvPr/>
        </p:nvSpPr>
        <p:spPr bwMode="auto">
          <a:xfrm>
            <a:off x="5753101" y="5029200"/>
            <a:ext cx="495300" cy="228600"/>
          </a:xfrm>
          <a:prstGeom prst="line">
            <a:avLst/>
          </a:prstGeom>
          <a:noFill/>
          <a:ln w="19050">
            <a:solidFill>
              <a:srgbClr val="C00000"/>
            </a:solidFill>
            <a:round/>
            <a:headEnd/>
            <a:tailEnd type="triangle" w="med" len="med"/>
          </a:ln>
        </p:spPr>
        <p:txBody>
          <a:bodyPr/>
          <a:lstStyle/>
          <a:p>
            <a:endParaRPr lang="en-US"/>
          </a:p>
        </p:txBody>
      </p:sp>
      <p:sp>
        <p:nvSpPr>
          <p:cNvPr id="151" name="Line 15"/>
          <p:cNvSpPr>
            <a:spLocks noChangeShapeType="1"/>
          </p:cNvSpPr>
          <p:nvPr/>
        </p:nvSpPr>
        <p:spPr bwMode="auto">
          <a:xfrm>
            <a:off x="5295901" y="4914901"/>
            <a:ext cx="304800" cy="990600"/>
          </a:xfrm>
          <a:prstGeom prst="line">
            <a:avLst/>
          </a:prstGeom>
          <a:noFill/>
          <a:ln w="19050">
            <a:solidFill>
              <a:srgbClr val="C00000"/>
            </a:solidFill>
            <a:round/>
            <a:headEnd/>
            <a:tailEnd type="triangle" w="med" len="med"/>
          </a:ln>
        </p:spPr>
        <p:txBody>
          <a:bodyPr/>
          <a:lstStyle/>
          <a:p>
            <a:endParaRPr lang="en-US"/>
          </a:p>
        </p:txBody>
      </p:sp>
      <p:sp>
        <p:nvSpPr>
          <p:cNvPr id="154" name="TextBox 153"/>
          <p:cNvSpPr txBox="1"/>
          <p:nvPr/>
        </p:nvSpPr>
        <p:spPr>
          <a:xfrm>
            <a:off x="3695700" y="5448300"/>
            <a:ext cx="675185" cy="307777"/>
          </a:xfrm>
          <a:prstGeom prst="rect">
            <a:avLst/>
          </a:prstGeom>
          <a:noFill/>
        </p:spPr>
        <p:txBody>
          <a:bodyPr wrap="none" rtlCol="0">
            <a:spAutoFit/>
          </a:bodyPr>
          <a:lstStyle/>
          <a:p>
            <a:r>
              <a:rPr lang="en-US" sz="1400" dirty="0" smtClean="0">
                <a:latin typeface="Arial Narrow" pitchFamily="34" charset="0"/>
              </a:rPr>
              <a:t>InGaAs</a:t>
            </a:r>
            <a:endParaRPr lang="en-US" sz="1400" dirty="0">
              <a:latin typeface="Arial Narrow" pitchFamily="34" charset="0"/>
            </a:endParaRPr>
          </a:p>
        </p:txBody>
      </p:sp>
      <p:sp>
        <p:nvSpPr>
          <p:cNvPr id="155" name="TextBox 154"/>
          <p:cNvSpPr txBox="1"/>
          <p:nvPr/>
        </p:nvSpPr>
        <p:spPr>
          <a:xfrm>
            <a:off x="3581400" y="5105400"/>
            <a:ext cx="675185" cy="307777"/>
          </a:xfrm>
          <a:prstGeom prst="rect">
            <a:avLst/>
          </a:prstGeom>
          <a:noFill/>
        </p:spPr>
        <p:txBody>
          <a:bodyPr wrap="none" rtlCol="0">
            <a:spAutoFit/>
          </a:bodyPr>
          <a:lstStyle/>
          <a:p>
            <a:r>
              <a:rPr lang="en-US" sz="1400" dirty="0" smtClean="0">
                <a:latin typeface="Arial Narrow" pitchFamily="34" charset="0"/>
              </a:rPr>
              <a:t>AlGaAs</a:t>
            </a:r>
            <a:endParaRPr lang="en-US" sz="1400" dirty="0">
              <a:latin typeface="Arial Narrow" pitchFamily="34" charset="0"/>
            </a:endParaRPr>
          </a:p>
        </p:txBody>
      </p:sp>
      <p:sp>
        <p:nvSpPr>
          <p:cNvPr id="156" name="TextBox 155"/>
          <p:cNvSpPr txBox="1"/>
          <p:nvPr/>
        </p:nvSpPr>
        <p:spPr>
          <a:xfrm>
            <a:off x="4887630" y="5864423"/>
            <a:ext cx="1322670" cy="307777"/>
          </a:xfrm>
          <a:prstGeom prst="rect">
            <a:avLst/>
          </a:prstGeom>
          <a:noFill/>
        </p:spPr>
        <p:txBody>
          <a:bodyPr wrap="none" rtlCol="0">
            <a:spAutoFit/>
          </a:bodyPr>
          <a:lstStyle/>
          <a:p>
            <a:r>
              <a:rPr lang="en-US" sz="1400" dirty="0" smtClean="0">
                <a:latin typeface="Arial Narrow" pitchFamily="34" charset="0"/>
              </a:rPr>
              <a:t>T-shaped Al Gate</a:t>
            </a:r>
            <a:endParaRPr lang="en-US" sz="1400" dirty="0">
              <a:latin typeface="Arial Narrow" pitchFamily="34" charset="0"/>
            </a:endParaRPr>
          </a:p>
        </p:txBody>
      </p:sp>
      <p:sp>
        <p:nvSpPr>
          <p:cNvPr id="157" name="TextBox 156"/>
          <p:cNvSpPr txBox="1"/>
          <p:nvPr/>
        </p:nvSpPr>
        <p:spPr>
          <a:xfrm>
            <a:off x="6210300" y="5715000"/>
            <a:ext cx="551754" cy="307777"/>
          </a:xfrm>
          <a:prstGeom prst="rect">
            <a:avLst/>
          </a:prstGeom>
          <a:noFill/>
        </p:spPr>
        <p:txBody>
          <a:bodyPr wrap="none" rtlCol="0">
            <a:spAutoFit/>
          </a:bodyPr>
          <a:lstStyle/>
          <a:p>
            <a:r>
              <a:rPr lang="en-US" sz="1400" dirty="0" smtClean="0">
                <a:latin typeface="Arial Narrow" pitchFamily="34" charset="0"/>
              </a:rPr>
              <a:t>GaAs</a:t>
            </a:r>
            <a:endParaRPr lang="en-US" sz="1400" dirty="0">
              <a:latin typeface="Arial Narrow" pitchFamily="34" charset="0"/>
            </a:endParaRPr>
          </a:p>
        </p:txBody>
      </p:sp>
      <p:sp>
        <p:nvSpPr>
          <p:cNvPr id="158" name="TextBox 157"/>
          <p:cNvSpPr txBox="1"/>
          <p:nvPr/>
        </p:nvSpPr>
        <p:spPr>
          <a:xfrm>
            <a:off x="6210300" y="5143500"/>
            <a:ext cx="1372492" cy="307777"/>
          </a:xfrm>
          <a:prstGeom prst="rect">
            <a:avLst/>
          </a:prstGeom>
          <a:noFill/>
        </p:spPr>
        <p:txBody>
          <a:bodyPr wrap="none" rtlCol="0">
            <a:spAutoFit/>
          </a:bodyPr>
          <a:lstStyle/>
          <a:p>
            <a:r>
              <a:rPr lang="en-US" sz="1400" dirty="0" smtClean="0">
                <a:latin typeface="Arial Narrow" pitchFamily="34" charset="0"/>
              </a:rPr>
              <a:t>Ohmic Metal (CO)</a:t>
            </a:r>
            <a:endParaRPr lang="en-US" sz="1400" dirty="0">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PHEMT Models in UMS PDK</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15</a:t>
            </a:fld>
            <a:endParaRPr lang="en-US"/>
          </a:p>
        </p:txBody>
      </p:sp>
      <p:grpSp>
        <p:nvGrpSpPr>
          <p:cNvPr id="9" name="Group 8"/>
          <p:cNvGrpSpPr/>
          <p:nvPr/>
        </p:nvGrpSpPr>
        <p:grpSpPr>
          <a:xfrm>
            <a:off x="495300" y="1066800"/>
            <a:ext cx="4676775" cy="4124325"/>
            <a:chOff x="4762500" y="1104900"/>
            <a:chExt cx="4676775" cy="4124325"/>
          </a:xfrm>
        </p:grpSpPr>
        <p:pic>
          <p:nvPicPr>
            <p:cNvPr id="5" name="Picture 2" descr="C:\Users\Anurag\UES Pictrues\Screenshot Studio capture #111.png"/>
            <p:cNvPicPr>
              <a:picLocks noChangeAspect="1" noChangeArrowheads="1"/>
            </p:cNvPicPr>
            <p:nvPr/>
          </p:nvPicPr>
          <p:blipFill>
            <a:blip r:embed="rId2"/>
            <a:srcRect/>
            <a:stretch>
              <a:fillRect/>
            </a:stretch>
          </p:blipFill>
          <p:spPr bwMode="auto">
            <a:xfrm>
              <a:off x="4762500" y="1104900"/>
              <a:ext cx="4676775" cy="4124325"/>
            </a:xfrm>
            <a:prstGeom prst="rect">
              <a:avLst/>
            </a:prstGeom>
            <a:noFill/>
          </p:spPr>
        </p:pic>
        <p:sp>
          <p:nvSpPr>
            <p:cNvPr id="6" name="Line Callout 2 5"/>
            <p:cNvSpPr/>
            <p:nvPr/>
          </p:nvSpPr>
          <p:spPr>
            <a:xfrm>
              <a:off x="7200900" y="2133600"/>
              <a:ext cx="1866900" cy="571500"/>
            </a:xfrm>
            <a:prstGeom prst="borderCallout2">
              <a:avLst>
                <a:gd name="adj1" fmla="val 18750"/>
                <a:gd name="adj2" fmla="val -8333"/>
                <a:gd name="adj3" fmla="val 18750"/>
                <a:gd name="adj4" fmla="val -16667"/>
                <a:gd name="adj5" fmla="val 182500"/>
                <a:gd name="adj6" fmla="val -41565"/>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0F0"/>
                  </a:solidFill>
                  <a:latin typeface="Arial Narrow" pitchFamily="34" charset="0"/>
                </a:rPr>
                <a:t>Linear Model for Low Noise Amplifier Design</a:t>
              </a:r>
              <a:endParaRPr lang="en-US" sz="1400" b="1" dirty="0">
                <a:solidFill>
                  <a:srgbClr val="00B0F0"/>
                </a:solidFill>
                <a:latin typeface="Arial Narrow" pitchFamily="34" charset="0"/>
              </a:endParaRPr>
            </a:p>
          </p:txBody>
        </p:sp>
        <p:sp>
          <p:nvSpPr>
            <p:cNvPr id="7" name="Line Callout 2 6"/>
            <p:cNvSpPr/>
            <p:nvPr/>
          </p:nvSpPr>
          <p:spPr>
            <a:xfrm>
              <a:off x="7162800" y="3009900"/>
              <a:ext cx="1866900" cy="571500"/>
            </a:xfrm>
            <a:prstGeom prst="borderCallout2">
              <a:avLst>
                <a:gd name="adj1" fmla="val 112083"/>
                <a:gd name="adj2" fmla="val 36565"/>
                <a:gd name="adj3" fmla="val 183750"/>
                <a:gd name="adj4" fmla="val 23129"/>
                <a:gd name="adj5" fmla="val 182500"/>
                <a:gd name="adj6" fmla="val -41565"/>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0F0"/>
                  </a:solidFill>
                  <a:latin typeface="Arial Narrow" pitchFamily="34" charset="0"/>
                </a:rPr>
                <a:t>Non-Linear Cold Model for Switching Circuits</a:t>
              </a:r>
              <a:endParaRPr lang="en-US" sz="1400" b="1" dirty="0">
                <a:solidFill>
                  <a:srgbClr val="00B0F0"/>
                </a:solidFill>
                <a:latin typeface="Arial Narrow" pitchFamily="34" charset="0"/>
              </a:endParaRPr>
            </a:p>
          </p:txBody>
        </p:sp>
        <p:sp>
          <p:nvSpPr>
            <p:cNvPr id="8" name="Line Callout 2 7"/>
            <p:cNvSpPr/>
            <p:nvPr/>
          </p:nvSpPr>
          <p:spPr>
            <a:xfrm>
              <a:off x="6667500" y="4152900"/>
              <a:ext cx="1866900" cy="571500"/>
            </a:xfrm>
            <a:prstGeom prst="borderCallout2">
              <a:avLst>
                <a:gd name="adj1" fmla="val 73750"/>
                <a:gd name="adj2" fmla="val -4251"/>
                <a:gd name="adj3" fmla="val 73750"/>
                <a:gd name="adj4" fmla="val -40136"/>
                <a:gd name="adj5" fmla="val 19167"/>
                <a:gd name="adj6" fmla="val -62483"/>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0F0"/>
                  </a:solidFill>
                  <a:latin typeface="Arial Narrow" pitchFamily="34" charset="0"/>
                </a:rPr>
                <a:t>Non-Linear Hot Model for Power Circuits</a:t>
              </a:r>
              <a:endParaRPr lang="en-US" sz="1400" b="1" dirty="0">
                <a:solidFill>
                  <a:srgbClr val="00B0F0"/>
                </a:solidFill>
                <a:latin typeface="Arial Narrow" pitchFamily="34" charset="0"/>
              </a:endParaRPr>
            </a:p>
          </p:txBody>
        </p:sp>
      </p:grpSp>
      <p:sp>
        <p:nvSpPr>
          <p:cNvPr id="10" name="TextBox 9"/>
          <p:cNvSpPr txBox="1"/>
          <p:nvPr/>
        </p:nvSpPr>
        <p:spPr>
          <a:xfrm>
            <a:off x="5562600" y="990600"/>
            <a:ext cx="4076700" cy="1384995"/>
          </a:xfrm>
          <a:prstGeom prst="rect">
            <a:avLst/>
          </a:prstGeom>
          <a:noFill/>
        </p:spPr>
        <p:txBody>
          <a:bodyPr wrap="square" rtlCol="0">
            <a:spAutoFit/>
          </a:bodyPr>
          <a:lstStyle/>
          <a:p>
            <a:pPr algn="just"/>
            <a:r>
              <a:rPr lang="en-US" sz="1400" dirty="0" smtClean="0">
                <a:latin typeface="Arial Narrow" pitchFamily="34" charset="0"/>
              </a:rPr>
              <a:t>Figure shows the purpose for which 3 PHEMT Models have been created</a:t>
            </a:r>
          </a:p>
          <a:p>
            <a:pPr algn="just"/>
            <a:endParaRPr lang="en-US" sz="1400" dirty="0" smtClean="0">
              <a:latin typeface="Arial Narrow" pitchFamily="34" charset="0"/>
            </a:endParaRPr>
          </a:p>
          <a:p>
            <a:pPr algn="just"/>
            <a:r>
              <a:rPr lang="en-US" sz="1400" dirty="0" smtClean="0">
                <a:latin typeface="Arial Narrow" pitchFamily="34" charset="0"/>
              </a:rPr>
              <a:t>We will use PH15NHF Model for LNA and PA Designs. Noise Sources are built into this model for LNA Design and Simulations.</a:t>
            </a:r>
          </a:p>
        </p:txBody>
      </p:sp>
      <p:pic>
        <p:nvPicPr>
          <p:cNvPr id="62466" name="Picture 2" descr="C:\Users\Anurag\UES Pictrues\Screenshot Studio capture #200.png"/>
          <p:cNvPicPr>
            <a:picLocks noChangeAspect="1" noChangeArrowheads="1"/>
          </p:cNvPicPr>
          <p:nvPr/>
        </p:nvPicPr>
        <p:blipFill>
          <a:blip r:embed="rId3"/>
          <a:srcRect/>
          <a:stretch>
            <a:fillRect/>
          </a:stretch>
        </p:blipFill>
        <p:spPr bwMode="auto">
          <a:xfrm>
            <a:off x="7658100" y="2209800"/>
            <a:ext cx="1924050" cy="1819275"/>
          </a:xfrm>
          <a:prstGeom prst="rect">
            <a:avLst/>
          </a:prstGeom>
          <a:noFill/>
        </p:spPr>
      </p:pic>
      <p:sp>
        <p:nvSpPr>
          <p:cNvPr id="12" name="TextBox 11"/>
          <p:cNvSpPr txBox="1"/>
          <p:nvPr/>
        </p:nvSpPr>
        <p:spPr>
          <a:xfrm>
            <a:off x="5562600" y="4000500"/>
            <a:ext cx="4076700" cy="2246769"/>
          </a:xfrm>
          <a:prstGeom prst="rect">
            <a:avLst/>
          </a:prstGeom>
          <a:noFill/>
        </p:spPr>
        <p:txBody>
          <a:bodyPr wrap="square" rtlCol="0">
            <a:spAutoFit/>
          </a:bodyPr>
          <a:lstStyle/>
          <a:p>
            <a:pPr algn="just"/>
            <a:r>
              <a:rPr lang="en-US" sz="1400" dirty="0" smtClean="0">
                <a:latin typeface="Arial Narrow" pitchFamily="34" charset="0"/>
              </a:rPr>
              <a:t>PHEMT devices can have negative as well as positive gate bias. We have to bias the device using negative gate voltage to keep low quiescent current. In case the circuits have only positive supply voltage, generation of negative voltage requires DC-DC converters with rectifiers and filters. Gate bias also needs to be free from noise. </a:t>
            </a:r>
          </a:p>
          <a:p>
            <a:pPr algn="just"/>
            <a:r>
              <a:rPr lang="en-US" sz="1400" dirty="0" smtClean="0">
                <a:latin typeface="Arial Narrow" pitchFamily="34" charset="0"/>
              </a:rPr>
              <a:t>To do away with these problems, we will use 0V gate bias and to keep quiescent currents low we will size the device. The drawback is that small devices have slightly higher noise figure</a:t>
            </a:r>
          </a:p>
        </p:txBody>
      </p:sp>
      <p:cxnSp>
        <p:nvCxnSpPr>
          <p:cNvPr id="14" name="Straight Arrow Connector 13"/>
          <p:cNvCxnSpPr/>
          <p:nvPr/>
        </p:nvCxnSpPr>
        <p:spPr>
          <a:xfrm rot="10800000">
            <a:off x="7315200" y="3429000"/>
            <a:ext cx="381000" cy="3048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67400" y="3048000"/>
            <a:ext cx="1714500" cy="523220"/>
          </a:xfrm>
          <a:prstGeom prst="rect">
            <a:avLst/>
          </a:prstGeom>
          <a:noFill/>
        </p:spPr>
        <p:txBody>
          <a:bodyPr wrap="square" rtlCol="0">
            <a:spAutoFit/>
          </a:bodyPr>
          <a:lstStyle/>
          <a:p>
            <a:r>
              <a:rPr lang="en-US" sz="1400" dirty="0" smtClean="0">
                <a:latin typeface="Arial Narrow" pitchFamily="34" charset="0"/>
              </a:rPr>
              <a:t>Model without Source Via Inductance</a:t>
            </a:r>
            <a:endParaRPr lang="en-US" sz="1400" dirty="0">
              <a:latin typeface="Arial Narrow"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LNA Circuit Design</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16</a:t>
            </a:fld>
            <a:endParaRPr lang="en-US"/>
          </a:p>
        </p:txBody>
      </p:sp>
      <p:pic>
        <p:nvPicPr>
          <p:cNvPr id="63491" name="Picture 3" descr="C:\Users\Anurag\UES Pictrues\Screenshot Studio capture #202.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81100" y="914400"/>
            <a:ext cx="7439025" cy="49911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2863"/>
            <a:ext cx="8531225" cy="928687"/>
          </a:xfrm>
        </p:spPr>
        <p:txBody>
          <a:bodyPr/>
          <a:lstStyle/>
          <a:p>
            <a:r>
              <a:rPr lang="en-US" dirty="0" smtClean="0"/>
              <a:t>LNA SS-Stability, Return Losses &amp; Gain</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17</a:t>
            </a:fld>
            <a:endParaRPr lang="en-US"/>
          </a:p>
        </p:txBody>
      </p:sp>
      <p:pic>
        <p:nvPicPr>
          <p:cNvPr id="64516" name="Picture 4" descr="C:\Users\Anurag\UES Pictrues\Screenshot Studio capture #204.png"/>
          <p:cNvPicPr>
            <a:picLocks noChangeAspect="1" noChangeArrowheads="1"/>
          </p:cNvPicPr>
          <p:nvPr/>
        </p:nvPicPr>
        <p:blipFill>
          <a:blip r:embed="rId2"/>
          <a:srcRect/>
          <a:stretch>
            <a:fillRect/>
          </a:stretch>
        </p:blipFill>
        <p:spPr bwMode="auto">
          <a:xfrm>
            <a:off x="228600" y="1104900"/>
            <a:ext cx="4019550" cy="4343400"/>
          </a:xfrm>
          <a:prstGeom prst="rect">
            <a:avLst/>
          </a:prstGeom>
          <a:noFill/>
        </p:spPr>
      </p:pic>
      <p:grpSp>
        <p:nvGrpSpPr>
          <p:cNvPr id="17" name="Group 16"/>
          <p:cNvGrpSpPr/>
          <p:nvPr/>
        </p:nvGrpSpPr>
        <p:grpSpPr>
          <a:xfrm>
            <a:off x="4610100" y="952500"/>
            <a:ext cx="4267200" cy="3400425"/>
            <a:chOff x="4610100" y="952500"/>
            <a:chExt cx="4267200" cy="3400425"/>
          </a:xfrm>
        </p:grpSpPr>
        <p:pic>
          <p:nvPicPr>
            <p:cNvPr id="64517" name="Picture 5" descr="C:\Users\Anurag\UES Pictrues\Screenshot Studio capture #205.png"/>
            <p:cNvPicPr>
              <a:picLocks noChangeAspect="1" noChangeArrowheads="1"/>
            </p:cNvPicPr>
            <p:nvPr/>
          </p:nvPicPr>
          <p:blipFill>
            <a:blip r:embed="rId3"/>
            <a:srcRect/>
            <a:stretch>
              <a:fillRect/>
            </a:stretch>
          </p:blipFill>
          <p:spPr bwMode="auto">
            <a:xfrm>
              <a:off x="4610100" y="952500"/>
              <a:ext cx="4267200" cy="3400425"/>
            </a:xfrm>
            <a:prstGeom prst="rect">
              <a:avLst/>
            </a:prstGeom>
            <a:noFill/>
          </p:spPr>
        </p:pic>
        <p:pic>
          <p:nvPicPr>
            <p:cNvPr id="64518" name="Picture 6" descr="C:\Users\Anurag\UES Pictrues\Screenshot Studio capture #206.png"/>
            <p:cNvPicPr>
              <a:picLocks noChangeAspect="1" noChangeArrowheads="1"/>
            </p:cNvPicPr>
            <p:nvPr/>
          </p:nvPicPr>
          <p:blipFill>
            <a:blip r:embed="rId4"/>
            <a:srcRect/>
            <a:stretch>
              <a:fillRect/>
            </a:stretch>
          </p:blipFill>
          <p:spPr bwMode="auto">
            <a:xfrm>
              <a:off x="6667500" y="2286000"/>
              <a:ext cx="1857375" cy="1428750"/>
            </a:xfrm>
            <a:prstGeom prst="rect">
              <a:avLst/>
            </a:prstGeom>
            <a:noFill/>
          </p:spPr>
        </p:pic>
        <p:cxnSp>
          <p:nvCxnSpPr>
            <p:cNvPr id="11" name="Straight Connector 10"/>
            <p:cNvCxnSpPr/>
            <p:nvPr/>
          </p:nvCxnSpPr>
          <p:spPr>
            <a:xfrm rot="16200000" flipH="1">
              <a:off x="5829300" y="2590800"/>
              <a:ext cx="1371600" cy="457200"/>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81800" y="2133600"/>
              <a:ext cx="609600" cy="228600"/>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4495800" y="4419600"/>
            <a:ext cx="4914900" cy="1600438"/>
          </a:xfrm>
          <a:prstGeom prst="rect">
            <a:avLst/>
          </a:prstGeom>
          <a:noFill/>
        </p:spPr>
        <p:txBody>
          <a:bodyPr wrap="square" rtlCol="0">
            <a:spAutoFit/>
          </a:bodyPr>
          <a:lstStyle/>
          <a:p>
            <a:pPr algn="just"/>
            <a:r>
              <a:rPr lang="en-US" sz="1400" dirty="0" smtClean="0">
                <a:latin typeface="Arial Narrow" pitchFamily="34" charset="0"/>
              </a:rPr>
              <a:t>There is low pass match at the input and high pass match at the output. The goal is to tune the match components such a way that gain and return loss requirements are met across band. In our case the band of interest is 34.5 GHz to 35.5 GHz.</a:t>
            </a:r>
          </a:p>
          <a:p>
            <a:pPr marL="342900" indent="-342900" algn="just">
              <a:buFont typeface="Arial" pitchFamily="34" charset="0"/>
              <a:buChar char="•"/>
            </a:pPr>
            <a:r>
              <a:rPr lang="en-US" sz="1400" dirty="0" smtClean="0">
                <a:latin typeface="Arial Narrow" pitchFamily="34" charset="0"/>
              </a:rPr>
              <a:t>A band pass circuit is better for out-band stability</a:t>
            </a:r>
          </a:p>
          <a:p>
            <a:pPr marL="342900" indent="-342900" algn="just">
              <a:buFont typeface="Arial" pitchFamily="34" charset="0"/>
              <a:buChar char="•"/>
            </a:pPr>
            <a:r>
              <a:rPr lang="en-US" sz="1400" dirty="0" smtClean="0">
                <a:latin typeface="Arial Narrow" pitchFamily="34" charset="0"/>
              </a:rPr>
              <a:t>Lead Compensation and Source Degeneration establishes stability</a:t>
            </a:r>
          </a:p>
          <a:p>
            <a:pPr marL="342900" indent="-342900" algn="just">
              <a:buFont typeface="Arial" pitchFamily="34" charset="0"/>
              <a:buChar char="•"/>
            </a:pPr>
            <a:r>
              <a:rPr lang="en-US" sz="1400" dirty="0" smtClean="0">
                <a:latin typeface="Arial Narrow" pitchFamily="34" charset="0"/>
              </a:rPr>
              <a:t>Bias Decoupling is not used to improve compression characteristics</a:t>
            </a:r>
          </a:p>
        </p:txBody>
      </p:sp>
      <p:sp>
        <p:nvSpPr>
          <p:cNvPr id="19" name="TextBox 18"/>
          <p:cNvSpPr txBox="1"/>
          <p:nvPr/>
        </p:nvSpPr>
        <p:spPr>
          <a:xfrm>
            <a:off x="381000" y="5524500"/>
            <a:ext cx="3962400" cy="523220"/>
          </a:xfrm>
          <a:prstGeom prst="rect">
            <a:avLst/>
          </a:prstGeom>
          <a:noFill/>
        </p:spPr>
        <p:txBody>
          <a:bodyPr wrap="square" rtlCol="0">
            <a:spAutoFit/>
          </a:bodyPr>
          <a:lstStyle/>
          <a:p>
            <a:r>
              <a:rPr lang="en-US" sz="1400" b="1" dirty="0" smtClean="0">
                <a:solidFill>
                  <a:srgbClr val="00B0F0"/>
                </a:solidFill>
                <a:latin typeface="+mj-lt"/>
              </a:rPr>
              <a:t>We will discuss LNA separately in other presentations</a:t>
            </a:r>
            <a:endParaRPr lang="en-US" sz="1400" b="1" dirty="0">
              <a:solidFill>
                <a:srgbClr val="00B0F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5</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a:t>
            </a:fld>
            <a:endParaRPr lang="en-US"/>
          </a:p>
        </p:txBody>
      </p:sp>
      <p:sp>
        <p:nvSpPr>
          <p:cNvPr id="132" name="TextBox 131"/>
          <p:cNvSpPr txBox="1"/>
          <p:nvPr/>
        </p:nvSpPr>
        <p:spPr>
          <a:xfrm>
            <a:off x="4038600" y="5219700"/>
            <a:ext cx="1415772" cy="707886"/>
          </a:xfrm>
          <a:prstGeom prst="rect">
            <a:avLst/>
          </a:prstGeom>
          <a:noFill/>
        </p:spPr>
        <p:txBody>
          <a:bodyPr wrap="none" rtlCol="0">
            <a:spAutoFit/>
          </a:bodyPr>
          <a:lstStyle/>
          <a:p>
            <a:r>
              <a:rPr lang="en-US" sz="4000" b="1" dirty="0" smtClean="0">
                <a:solidFill>
                  <a:srgbClr val="33CCFF"/>
                </a:solidFill>
                <a:latin typeface="+mn-lt"/>
              </a:rPr>
              <a:t>Day1</a:t>
            </a:r>
            <a:endParaRPr lang="en-US" sz="4000" b="1" dirty="0">
              <a:solidFill>
                <a:srgbClr val="33CCFF"/>
              </a:solidFill>
              <a:latin typeface="+mn-lt"/>
            </a:endParaRPr>
          </a:p>
        </p:txBody>
      </p:sp>
      <p:sp>
        <p:nvSpPr>
          <p:cNvPr id="133" name="Rounded Rectangle 132"/>
          <p:cNvSpPr/>
          <p:nvPr/>
        </p:nvSpPr>
        <p:spPr>
          <a:xfrm>
            <a:off x="1181100" y="1066800"/>
            <a:ext cx="7543800" cy="4191000"/>
          </a:xfrm>
          <a:prstGeom prst="roundRect">
            <a:avLst>
              <a:gd name="adj" fmla="val 5985"/>
            </a:avLst>
          </a:prstGeom>
          <a:noFill/>
          <a:ln w="1587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4419600" y="1181100"/>
            <a:ext cx="4191000" cy="2552700"/>
            <a:chOff x="4533900" y="1066800"/>
            <a:chExt cx="4191000" cy="2552700"/>
          </a:xfrm>
        </p:grpSpPr>
        <p:sp>
          <p:nvSpPr>
            <p:cNvPr id="60" name="Rectangle 59"/>
            <p:cNvSpPr/>
            <p:nvPr/>
          </p:nvSpPr>
          <p:spPr>
            <a:xfrm>
              <a:off x="4533900" y="1066800"/>
              <a:ext cx="4191000" cy="2552700"/>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500" name="Picture 44" descr="C:\Users\Anurag\Pictures\ThreeD_View_For_Kirt.jpg"/>
            <p:cNvPicPr>
              <a:picLocks noChangeAspect="1" noChangeArrowheads="1"/>
            </p:cNvPicPr>
            <p:nvPr/>
          </p:nvPicPr>
          <p:blipFill>
            <a:blip r:embed="rId2">
              <a:clrChange>
                <a:clrFrom>
                  <a:srgbClr val="FEFFFF"/>
                </a:clrFrom>
                <a:clrTo>
                  <a:srgbClr val="FEFFFF">
                    <a:alpha val="0"/>
                  </a:srgbClr>
                </a:clrTo>
              </a:clrChange>
            </a:blip>
            <a:srcRect/>
            <a:stretch>
              <a:fillRect/>
            </a:stretch>
          </p:blipFill>
          <p:spPr bwMode="auto">
            <a:xfrm>
              <a:off x="4533900" y="1066800"/>
              <a:ext cx="4191000" cy="2543175"/>
            </a:xfrm>
            <a:prstGeom prst="rect">
              <a:avLst/>
            </a:prstGeom>
            <a:noFill/>
          </p:spPr>
        </p:pic>
      </p:grpSp>
      <p:pic>
        <p:nvPicPr>
          <p:cNvPr id="62" name="Picture 2" descr="C:\Users\Anurag\UES Pictrues\Screenshot Studio capture #168.png"/>
          <p:cNvPicPr>
            <a:picLocks noChangeAspect="1" noChangeArrowheads="1"/>
          </p:cNvPicPr>
          <p:nvPr/>
        </p:nvPicPr>
        <p:blipFill>
          <a:blip r:embed="rId3"/>
          <a:srcRect/>
          <a:stretch>
            <a:fillRect/>
          </a:stretch>
        </p:blipFill>
        <p:spPr bwMode="auto">
          <a:xfrm>
            <a:off x="1552575" y="1647825"/>
            <a:ext cx="933450" cy="904875"/>
          </a:xfrm>
          <a:prstGeom prst="rect">
            <a:avLst/>
          </a:prstGeom>
          <a:noFill/>
        </p:spPr>
      </p:pic>
      <p:sp>
        <p:nvSpPr>
          <p:cNvPr id="63" name="TextBox 62"/>
          <p:cNvSpPr txBox="1"/>
          <p:nvPr/>
        </p:nvSpPr>
        <p:spPr>
          <a:xfrm>
            <a:off x="1476375" y="1378148"/>
            <a:ext cx="399468" cy="307777"/>
          </a:xfrm>
          <a:prstGeom prst="rect">
            <a:avLst/>
          </a:prstGeom>
          <a:noFill/>
        </p:spPr>
        <p:txBody>
          <a:bodyPr wrap="none" rtlCol="0">
            <a:spAutoFit/>
          </a:bodyPr>
          <a:lstStyle/>
          <a:p>
            <a:r>
              <a:rPr lang="en-US" sz="1400" b="1" dirty="0" smtClean="0">
                <a:solidFill>
                  <a:srgbClr val="00B0F0"/>
                </a:solidFill>
                <a:latin typeface="+mj-lt"/>
              </a:rPr>
              <a:t>EL</a:t>
            </a:r>
            <a:endParaRPr lang="en-US" sz="1400" b="1" dirty="0">
              <a:solidFill>
                <a:srgbClr val="00B0F0"/>
              </a:solidFill>
              <a:latin typeface="+mj-lt"/>
            </a:endParaRPr>
          </a:p>
        </p:txBody>
      </p:sp>
      <p:pic>
        <p:nvPicPr>
          <p:cNvPr id="64" name="Picture 3" descr="C:\Users\Anurag\UES Pictrues\Screenshot Studio capture #169.png"/>
          <p:cNvPicPr>
            <a:picLocks noChangeAspect="1" noChangeArrowheads="1"/>
          </p:cNvPicPr>
          <p:nvPr/>
        </p:nvPicPr>
        <p:blipFill>
          <a:blip r:embed="rId4"/>
          <a:srcRect/>
          <a:stretch>
            <a:fillRect/>
          </a:stretch>
        </p:blipFill>
        <p:spPr bwMode="auto">
          <a:xfrm>
            <a:off x="2657475" y="2486025"/>
            <a:ext cx="923925" cy="904875"/>
          </a:xfrm>
          <a:prstGeom prst="rect">
            <a:avLst/>
          </a:prstGeom>
          <a:noFill/>
        </p:spPr>
      </p:pic>
      <p:sp>
        <p:nvSpPr>
          <p:cNvPr id="65" name="TextBox 64"/>
          <p:cNvSpPr txBox="1"/>
          <p:nvPr/>
        </p:nvSpPr>
        <p:spPr>
          <a:xfrm>
            <a:off x="2581275" y="2219325"/>
            <a:ext cx="506870" cy="307777"/>
          </a:xfrm>
          <a:prstGeom prst="rect">
            <a:avLst/>
          </a:prstGeom>
          <a:noFill/>
        </p:spPr>
        <p:txBody>
          <a:bodyPr wrap="none" rtlCol="0">
            <a:spAutoFit/>
          </a:bodyPr>
          <a:lstStyle/>
          <a:p>
            <a:r>
              <a:rPr lang="en-US" sz="1400" b="1" dirty="0" smtClean="0">
                <a:solidFill>
                  <a:srgbClr val="00B0F0"/>
                </a:solidFill>
                <a:latin typeface="+mj-lt"/>
              </a:rPr>
              <a:t>PEL</a:t>
            </a:r>
            <a:endParaRPr lang="en-US" sz="1400" b="1" dirty="0">
              <a:solidFill>
                <a:srgbClr val="00B0F0"/>
              </a:solidFill>
              <a:latin typeface="+mj-lt"/>
            </a:endParaRPr>
          </a:p>
        </p:txBody>
      </p:sp>
      <p:pic>
        <p:nvPicPr>
          <p:cNvPr id="66" name="Picture 4" descr="C:\Users\Anurag\UES Pictrues\Screenshot Studio capture #170.png"/>
          <p:cNvPicPr>
            <a:picLocks noChangeAspect="1" noChangeArrowheads="1"/>
          </p:cNvPicPr>
          <p:nvPr/>
        </p:nvPicPr>
        <p:blipFill>
          <a:blip r:embed="rId5"/>
          <a:srcRect/>
          <a:stretch>
            <a:fillRect/>
          </a:stretch>
        </p:blipFill>
        <p:spPr bwMode="auto">
          <a:xfrm>
            <a:off x="3724275" y="3400425"/>
            <a:ext cx="923925" cy="904875"/>
          </a:xfrm>
          <a:prstGeom prst="rect">
            <a:avLst/>
          </a:prstGeom>
          <a:noFill/>
        </p:spPr>
      </p:pic>
      <p:sp>
        <p:nvSpPr>
          <p:cNvPr id="67" name="TextBox 66"/>
          <p:cNvSpPr txBox="1"/>
          <p:nvPr/>
        </p:nvSpPr>
        <p:spPr>
          <a:xfrm>
            <a:off x="3648075" y="3124200"/>
            <a:ext cx="506870" cy="307777"/>
          </a:xfrm>
          <a:prstGeom prst="rect">
            <a:avLst/>
          </a:prstGeom>
          <a:noFill/>
        </p:spPr>
        <p:txBody>
          <a:bodyPr wrap="none" rtlCol="0">
            <a:spAutoFit/>
          </a:bodyPr>
          <a:lstStyle/>
          <a:p>
            <a:r>
              <a:rPr lang="en-US" sz="1400" b="1" dirty="0" smtClean="0">
                <a:solidFill>
                  <a:srgbClr val="00B0F0"/>
                </a:solidFill>
                <a:latin typeface="+mj-lt"/>
              </a:rPr>
              <a:t>DPC</a:t>
            </a:r>
            <a:endParaRPr lang="en-US" sz="1400" b="1" dirty="0">
              <a:solidFill>
                <a:srgbClr val="00B0F0"/>
              </a:solidFill>
              <a:latin typeface="+mj-lt"/>
            </a:endParaRPr>
          </a:p>
        </p:txBody>
      </p:sp>
      <p:pic>
        <p:nvPicPr>
          <p:cNvPr id="68" name="Picture 5" descr="C:\Users\Anurag\UES Pictrues\Screenshot Studio capture #171.png"/>
          <p:cNvPicPr>
            <a:picLocks noChangeAspect="1" noChangeArrowheads="1"/>
          </p:cNvPicPr>
          <p:nvPr/>
        </p:nvPicPr>
        <p:blipFill>
          <a:blip r:embed="rId6"/>
          <a:srcRect/>
          <a:stretch>
            <a:fillRect/>
          </a:stretch>
        </p:blipFill>
        <p:spPr bwMode="auto">
          <a:xfrm>
            <a:off x="1552575" y="3362325"/>
            <a:ext cx="923925" cy="904875"/>
          </a:xfrm>
          <a:prstGeom prst="rect">
            <a:avLst/>
          </a:prstGeom>
          <a:noFill/>
        </p:spPr>
      </p:pic>
      <p:sp>
        <p:nvSpPr>
          <p:cNvPr id="69" name="TextBox 68"/>
          <p:cNvSpPr txBox="1"/>
          <p:nvPr/>
        </p:nvSpPr>
        <p:spPr>
          <a:xfrm>
            <a:off x="1476375" y="3092648"/>
            <a:ext cx="399468" cy="307777"/>
          </a:xfrm>
          <a:prstGeom prst="rect">
            <a:avLst/>
          </a:prstGeom>
          <a:noFill/>
        </p:spPr>
        <p:txBody>
          <a:bodyPr wrap="none" rtlCol="0">
            <a:spAutoFit/>
          </a:bodyPr>
          <a:lstStyle/>
          <a:p>
            <a:r>
              <a:rPr lang="en-US" sz="1400" b="1" dirty="0" smtClean="0">
                <a:solidFill>
                  <a:srgbClr val="00B0F0"/>
                </a:solidFill>
                <a:latin typeface="+mj-lt"/>
              </a:rPr>
              <a:t>N1</a:t>
            </a:r>
            <a:endParaRPr lang="en-US" sz="1400" b="1" dirty="0">
              <a:solidFill>
                <a:srgbClr val="00B0F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Objectives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3</a:t>
            </a:fld>
            <a:endParaRPr lang="en-US"/>
          </a:p>
        </p:txBody>
      </p:sp>
      <p:sp>
        <p:nvSpPr>
          <p:cNvPr id="5" name="TextBox 4"/>
          <p:cNvSpPr txBox="1"/>
          <p:nvPr/>
        </p:nvSpPr>
        <p:spPr>
          <a:xfrm>
            <a:off x="266700" y="1066800"/>
            <a:ext cx="3191899" cy="307777"/>
          </a:xfrm>
          <a:prstGeom prst="rect">
            <a:avLst/>
          </a:prstGeom>
          <a:noFill/>
        </p:spPr>
        <p:txBody>
          <a:bodyPr wrap="none" rtlCol="0">
            <a:spAutoFit/>
          </a:bodyPr>
          <a:lstStyle/>
          <a:p>
            <a:r>
              <a:rPr lang="en-US" sz="1400" b="1" dirty="0" smtClean="0">
                <a:solidFill>
                  <a:srgbClr val="00B0F0"/>
                </a:solidFill>
                <a:latin typeface="+mj-lt"/>
              </a:rPr>
              <a:t>In this lab exercise we will</a:t>
            </a:r>
            <a:endParaRPr lang="en-US" sz="1400" b="1" dirty="0">
              <a:solidFill>
                <a:srgbClr val="00B0F0"/>
              </a:solidFill>
              <a:latin typeface="+mj-lt"/>
            </a:endParaRPr>
          </a:p>
        </p:txBody>
      </p:sp>
      <p:sp>
        <p:nvSpPr>
          <p:cNvPr id="6" name="TextBox 5"/>
          <p:cNvSpPr txBox="1"/>
          <p:nvPr/>
        </p:nvSpPr>
        <p:spPr>
          <a:xfrm>
            <a:off x="228600" y="1523762"/>
            <a:ext cx="9410700" cy="2893100"/>
          </a:xfrm>
          <a:prstGeom prst="rect">
            <a:avLst/>
          </a:prstGeom>
          <a:noFill/>
        </p:spPr>
        <p:txBody>
          <a:bodyPr wrap="square" rtlCol="0">
            <a:spAutoFit/>
          </a:bodyPr>
          <a:lstStyle/>
          <a:p>
            <a:pPr>
              <a:buFont typeface="Arial" pitchFamily="34" charset="0"/>
              <a:buChar char="•"/>
            </a:pPr>
            <a:r>
              <a:rPr lang="en-US" sz="1400" dirty="0" smtClean="0">
                <a:latin typeface="Arial Narrow" pitchFamily="34" charset="0"/>
              </a:rPr>
              <a:t> Study various DRC Rules that must be followed while drawing shapes in different technology layers in UMS Process</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Realize an Inductor Layout, View it in 3-D and Perform EM Simulations</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Fit a pi- Model for the inductor from its EM –Simulated S- Parameters and compare it with Circuit Model in pdk</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Realize a MIM Capacitor Layout, View it in 3-D and Perform EM Simulations</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Compare Capacitance &amp; ESR of MIM Capacitor obtained through EM Simulations with that from Circuit Model in pdk</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Small Signal tune a PHEMT Device using passive components with near realistic losses</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Establish LNA Stability, Realize Input Output Match with acceptable return losses and noise figure of </a:t>
            </a:r>
            <a:r>
              <a:rPr lang="en-US" sz="1400" dirty="0" smtClean="0">
                <a:latin typeface="Arial Narrow" pitchFamily="34" charset="0"/>
              </a:rPr>
              <a:t>LNA</a:t>
            </a:r>
            <a:endParaRPr lang="en-US" sz="1400" dirty="0" smtClean="0">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23"/>
          <p:cNvSpPr/>
          <p:nvPr/>
        </p:nvSpPr>
        <p:spPr>
          <a:xfrm>
            <a:off x="3352800" y="2552700"/>
            <a:ext cx="1256500" cy="1071063"/>
          </a:xfrm>
          <a:custGeom>
            <a:avLst/>
            <a:gdLst>
              <a:gd name="connsiteX0" fmla="*/ 418833 w 1256500"/>
              <a:gd name="connsiteY0" fmla="*/ 0 h 1071063"/>
              <a:gd name="connsiteX1" fmla="*/ 418833 w 1256500"/>
              <a:gd name="connsiteY1" fmla="*/ 533933 h 1071063"/>
              <a:gd name="connsiteX2" fmla="*/ 840864 w 1256500"/>
              <a:gd name="connsiteY2" fmla="*/ 533933 h 1071063"/>
              <a:gd name="connsiteX3" fmla="*/ 837667 w 1256500"/>
              <a:gd name="connsiteY3" fmla="*/ 3197 h 1071063"/>
              <a:gd name="connsiteX4" fmla="*/ 1256500 w 1256500"/>
              <a:gd name="connsiteY4" fmla="*/ 3197 h 1071063"/>
              <a:gd name="connsiteX5" fmla="*/ 1256500 w 1256500"/>
              <a:gd name="connsiteY5" fmla="*/ 1071063 h 1071063"/>
              <a:gd name="connsiteX6" fmla="*/ 0 w 1256500"/>
              <a:gd name="connsiteY6" fmla="*/ 1071063 h 1071063"/>
              <a:gd name="connsiteX7" fmla="*/ 0 w 1256500"/>
              <a:gd name="connsiteY7" fmla="*/ 3197 h 1071063"/>
              <a:gd name="connsiteX8" fmla="*/ 418833 w 1256500"/>
              <a:gd name="connsiteY8" fmla="*/ 0 h 1071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6500" h="1071063">
                <a:moveTo>
                  <a:pt x="418833" y="0"/>
                </a:moveTo>
                <a:lnTo>
                  <a:pt x="418833" y="533933"/>
                </a:lnTo>
                <a:lnTo>
                  <a:pt x="840864" y="533933"/>
                </a:lnTo>
                <a:cubicBezTo>
                  <a:pt x="839798" y="357021"/>
                  <a:pt x="838733" y="180109"/>
                  <a:pt x="837667" y="3197"/>
                </a:cubicBezTo>
                <a:lnTo>
                  <a:pt x="1256500" y="3197"/>
                </a:lnTo>
                <a:lnTo>
                  <a:pt x="1256500" y="1071063"/>
                </a:lnTo>
                <a:lnTo>
                  <a:pt x="0" y="1071063"/>
                </a:lnTo>
                <a:lnTo>
                  <a:pt x="0" y="3197"/>
                </a:lnTo>
                <a:lnTo>
                  <a:pt x="418833" y="0"/>
                </a:lnTo>
                <a:close/>
              </a:path>
            </a:pathLst>
          </a:custGeom>
          <a:solidFill>
            <a:srgbClr val="9FE6FF"/>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DRC Rules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4</a:t>
            </a:fld>
            <a:endParaRPr lang="en-US"/>
          </a:p>
        </p:txBody>
      </p:sp>
      <p:sp>
        <p:nvSpPr>
          <p:cNvPr id="5" name="TextBox 4"/>
          <p:cNvSpPr txBox="1"/>
          <p:nvPr/>
        </p:nvSpPr>
        <p:spPr>
          <a:xfrm>
            <a:off x="381000" y="876300"/>
            <a:ext cx="9220200" cy="1384995"/>
          </a:xfrm>
          <a:prstGeom prst="rect">
            <a:avLst/>
          </a:prstGeom>
          <a:noFill/>
        </p:spPr>
        <p:txBody>
          <a:bodyPr wrap="square" rtlCol="0">
            <a:spAutoFit/>
          </a:bodyPr>
          <a:lstStyle/>
          <a:p>
            <a:pPr algn="just"/>
            <a:r>
              <a:rPr lang="en-US" sz="1400" dirty="0" smtClean="0">
                <a:latin typeface="Arial Narrow" pitchFamily="34" charset="0"/>
              </a:rPr>
              <a:t>Besides the constraints we have discussed in previous presentation related to geometry and naming convention, we have certain Layout Rules that must be followed while drawing structure in various technological layer. There are some guidelines related to non-technological layers as well. Most of the structures we will draw will be in EL, N1, DPC and PEL Layers for interconnects and custom layout of Inductors and Capacitors. In this section we will be drawing custom Capacitors and Inductors. </a:t>
            </a:r>
          </a:p>
          <a:p>
            <a:pPr algn="just"/>
            <a:r>
              <a:rPr lang="en-US" sz="1400" dirty="0" smtClean="0">
                <a:latin typeface="Arial Narrow" pitchFamily="34" charset="0"/>
              </a:rPr>
              <a:t>Structures for EM Simulations will be slightly different from the layout structures. It is ok to make these changes for EM Simulations but you will have to replace these structures with DC Rules Compliant Structure for Tape Out.  </a:t>
            </a:r>
            <a:endParaRPr lang="en-US" sz="1400" dirty="0">
              <a:latin typeface="Arial Narrow" pitchFamily="34" charset="0"/>
            </a:endParaRPr>
          </a:p>
        </p:txBody>
      </p:sp>
      <p:grpSp>
        <p:nvGrpSpPr>
          <p:cNvPr id="11" name="Group 10"/>
          <p:cNvGrpSpPr/>
          <p:nvPr/>
        </p:nvGrpSpPr>
        <p:grpSpPr>
          <a:xfrm>
            <a:off x="914400" y="2552700"/>
            <a:ext cx="419100" cy="1067594"/>
            <a:chOff x="762000" y="2552700"/>
            <a:chExt cx="419100" cy="1067594"/>
          </a:xfrm>
        </p:grpSpPr>
        <p:sp>
          <p:nvSpPr>
            <p:cNvPr id="6" name="Rectangle 5"/>
            <p:cNvSpPr/>
            <p:nvPr/>
          </p:nvSpPr>
          <p:spPr>
            <a:xfrm>
              <a:off x="762000" y="2552700"/>
              <a:ext cx="419100" cy="10668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2"/>
              <a:endCxn id="6" idx="0"/>
            </p:cNvCxnSpPr>
            <p:nvPr/>
          </p:nvCxnSpPr>
          <p:spPr>
            <a:xfrm rot="5400000" flipH="1">
              <a:off x="438150" y="3086100"/>
              <a:ext cx="1066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a:endCxn id="6" idx="3"/>
            </p:cNvCxnSpPr>
            <p:nvPr/>
          </p:nvCxnSpPr>
          <p:spPr>
            <a:xfrm rot="10800000" flipH="1">
              <a:off x="762000" y="3086100"/>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723900" y="3657600"/>
            <a:ext cx="784189" cy="307777"/>
          </a:xfrm>
          <a:prstGeom prst="rect">
            <a:avLst/>
          </a:prstGeom>
          <a:noFill/>
        </p:spPr>
        <p:txBody>
          <a:bodyPr wrap="none" rtlCol="0">
            <a:spAutoFit/>
          </a:bodyPr>
          <a:lstStyle/>
          <a:p>
            <a:r>
              <a:rPr lang="en-US" sz="1400" dirty="0" smtClean="0">
                <a:latin typeface="Arial Narrow" pitchFamily="34" charset="0"/>
              </a:rPr>
              <a:t>Width (1)</a:t>
            </a:r>
            <a:endParaRPr lang="en-US" sz="1400" dirty="0">
              <a:latin typeface="Arial Narrow" pitchFamily="34" charset="0"/>
            </a:endParaRPr>
          </a:p>
        </p:txBody>
      </p:sp>
      <p:grpSp>
        <p:nvGrpSpPr>
          <p:cNvPr id="19" name="Group 18"/>
          <p:cNvGrpSpPr/>
          <p:nvPr/>
        </p:nvGrpSpPr>
        <p:grpSpPr>
          <a:xfrm>
            <a:off x="1905000" y="2552700"/>
            <a:ext cx="1257300" cy="1066800"/>
            <a:chOff x="1752600" y="2552700"/>
            <a:chExt cx="1257300" cy="1066800"/>
          </a:xfrm>
        </p:grpSpPr>
        <p:sp>
          <p:nvSpPr>
            <p:cNvPr id="14" name="Rectangle 13"/>
            <p:cNvSpPr/>
            <p:nvPr/>
          </p:nvSpPr>
          <p:spPr>
            <a:xfrm>
              <a:off x="1752600" y="2552700"/>
              <a:ext cx="419100" cy="10668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rot="10800000" flipH="1">
              <a:off x="2171700" y="3086100"/>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90800" y="2552700"/>
              <a:ext cx="419100" cy="10668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Box 17"/>
          <p:cNvSpPr txBox="1"/>
          <p:nvPr/>
        </p:nvSpPr>
        <p:spPr>
          <a:xfrm>
            <a:off x="1654211" y="3657600"/>
            <a:ext cx="1774845" cy="307777"/>
          </a:xfrm>
          <a:prstGeom prst="rect">
            <a:avLst/>
          </a:prstGeom>
          <a:noFill/>
        </p:spPr>
        <p:txBody>
          <a:bodyPr wrap="none" rtlCol="0">
            <a:spAutoFit/>
          </a:bodyPr>
          <a:lstStyle/>
          <a:p>
            <a:r>
              <a:rPr lang="en-US" sz="1400" dirty="0" smtClean="0">
                <a:latin typeface="Arial Narrow" pitchFamily="34" charset="0"/>
              </a:rPr>
              <a:t>Same Layer Spacing (2)</a:t>
            </a:r>
            <a:endParaRPr lang="en-US" sz="1400" dirty="0">
              <a:latin typeface="Arial Narrow" pitchFamily="34" charset="0"/>
            </a:endParaRPr>
          </a:p>
        </p:txBody>
      </p:sp>
      <p:cxnSp>
        <p:nvCxnSpPr>
          <p:cNvPr id="22" name="Straight Arrow Connector 21"/>
          <p:cNvCxnSpPr/>
          <p:nvPr/>
        </p:nvCxnSpPr>
        <p:spPr>
          <a:xfrm rot="10800000" flipH="1">
            <a:off x="3771900" y="2817811"/>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30974" y="3657600"/>
            <a:ext cx="750526" cy="307777"/>
          </a:xfrm>
          <a:prstGeom prst="rect">
            <a:avLst/>
          </a:prstGeom>
          <a:noFill/>
        </p:spPr>
        <p:txBody>
          <a:bodyPr wrap="none" rtlCol="0">
            <a:spAutoFit/>
          </a:bodyPr>
          <a:lstStyle/>
          <a:p>
            <a:r>
              <a:rPr lang="en-US" sz="1400" dirty="0" smtClean="0">
                <a:latin typeface="Arial Narrow" pitchFamily="34" charset="0"/>
              </a:rPr>
              <a:t>Notch(2)</a:t>
            </a:r>
            <a:endParaRPr lang="en-US" sz="1400" dirty="0">
              <a:latin typeface="Arial Narrow" pitchFamily="34" charset="0"/>
            </a:endParaRPr>
          </a:p>
        </p:txBody>
      </p:sp>
      <p:grpSp>
        <p:nvGrpSpPr>
          <p:cNvPr id="26" name="Group 25"/>
          <p:cNvGrpSpPr/>
          <p:nvPr/>
        </p:nvGrpSpPr>
        <p:grpSpPr>
          <a:xfrm>
            <a:off x="4991100" y="2552700"/>
            <a:ext cx="1257300" cy="1066800"/>
            <a:chOff x="1752600" y="2552700"/>
            <a:chExt cx="1257300" cy="1066800"/>
          </a:xfrm>
        </p:grpSpPr>
        <p:sp>
          <p:nvSpPr>
            <p:cNvPr id="27" name="Rectangle 26"/>
            <p:cNvSpPr/>
            <p:nvPr/>
          </p:nvSpPr>
          <p:spPr>
            <a:xfrm>
              <a:off x="1752600" y="2552700"/>
              <a:ext cx="419100" cy="10668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rot="10800000" flipH="1">
              <a:off x="2171700" y="3086100"/>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590800" y="2552700"/>
              <a:ext cx="419100" cy="1066800"/>
            </a:xfrm>
            <a:prstGeom prst="rect">
              <a:avLst/>
            </a:prstGeom>
            <a:solidFill>
              <a:srgbClr val="0070C0"/>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4686300" y="3657600"/>
            <a:ext cx="1945404" cy="307777"/>
          </a:xfrm>
          <a:prstGeom prst="rect">
            <a:avLst/>
          </a:prstGeom>
          <a:noFill/>
        </p:spPr>
        <p:txBody>
          <a:bodyPr wrap="none" rtlCol="0">
            <a:spAutoFit/>
          </a:bodyPr>
          <a:lstStyle/>
          <a:p>
            <a:r>
              <a:rPr lang="en-US" sz="1400" dirty="0" smtClean="0">
                <a:latin typeface="Arial Narrow" pitchFamily="34" charset="0"/>
              </a:rPr>
              <a:t>Different Layer Spacing (3)</a:t>
            </a:r>
            <a:endParaRPr lang="en-US" sz="1400" dirty="0">
              <a:latin typeface="Arial Narrow" pitchFamily="34" charset="0"/>
            </a:endParaRPr>
          </a:p>
        </p:txBody>
      </p:sp>
      <p:grpSp>
        <p:nvGrpSpPr>
          <p:cNvPr id="35" name="Group 34"/>
          <p:cNvGrpSpPr/>
          <p:nvPr/>
        </p:nvGrpSpPr>
        <p:grpSpPr>
          <a:xfrm>
            <a:off x="6781800" y="2552700"/>
            <a:ext cx="1371600" cy="1028700"/>
            <a:chOff x="5448300" y="4152900"/>
            <a:chExt cx="1371600" cy="1028700"/>
          </a:xfrm>
        </p:grpSpPr>
        <p:sp>
          <p:nvSpPr>
            <p:cNvPr id="32" name="Rectangle 31"/>
            <p:cNvSpPr/>
            <p:nvPr/>
          </p:nvSpPr>
          <p:spPr>
            <a:xfrm>
              <a:off x="5448300" y="4152900"/>
              <a:ext cx="1028700" cy="7239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943600" y="4533900"/>
              <a:ext cx="876300" cy="647700"/>
            </a:xfrm>
            <a:prstGeom prst="rect">
              <a:avLst/>
            </a:prstGeom>
            <a:solidFill>
              <a:srgbClr val="FF0000">
                <a:alpha val="54000"/>
              </a:srgbClr>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p:cNvSpPr txBox="1"/>
          <p:nvPr/>
        </p:nvSpPr>
        <p:spPr>
          <a:xfrm>
            <a:off x="6591300" y="3657600"/>
            <a:ext cx="2177840" cy="307777"/>
          </a:xfrm>
          <a:prstGeom prst="rect">
            <a:avLst/>
          </a:prstGeom>
          <a:noFill/>
        </p:spPr>
        <p:txBody>
          <a:bodyPr wrap="none" rtlCol="0">
            <a:spAutoFit/>
          </a:bodyPr>
          <a:lstStyle/>
          <a:p>
            <a:r>
              <a:rPr lang="en-US" sz="1400" dirty="0" smtClean="0">
                <a:latin typeface="Arial Narrow" pitchFamily="34" charset="0"/>
              </a:rPr>
              <a:t>Different Layer Intersection (4)</a:t>
            </a:r>
            <a:endParaRPr lang="en-US" sz="1400" dirty="0">
              <a:latin typeface="Arial Narrow" pitchFamily="34" charset="0"/>
            </a:endParaRPr>
          </a:p>
        </p:txBody>
      </p:sp>
      <p:grpSp>
        <p:nvGrpSpPr>
          <p:cNvPr id="37" name="Group 36"/>
          <p:cNvGrpSpPr/>
          <p:nvPr/>
        </p:nvGrpSpPr>
        <p:grpSpPr>
          <a:xfrm>
            <a:off x="838200" y="4152900"/>
            <a:ext cx="1524000" cy="1028700"/>
            <a:chOff x="5448300" y="4152900"/>
            <a:chExt cx="1524000" cy="1028700"/>
          </a:xfrm>
        </p:grpSpPr>
        <p:sp>
          <p:nvSpPr>
            <p:cNvPr id="38" name="Rectangle 37"/>
            <p:cNvSpPr/>
            <p:nvPr/>
          </p:nvSpPr>
          <p:spPr>
            <a:xfrm>
              <a:off x="5448300" y="4152900"/>
              <a:ext cx="1028700" cy="10287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096000" y="4343400"/>
              <a:ext cx="876300" cy="647700"/>
            </a:xfrm>
            <a:prstGeom prst="rect">
              <a:avLst/>
            </a:prstGeom>
            <a:solidFill>
              <a:srgbClr val="FF0000">
                <a:alpha val="31000"/>
              </a:srgbClr>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0" name="Straight Arrow Connector 39"/>
          <p:cNvCxnSpPr/>
          <p:nvPr/>
        </p:nvCxnSpPr>
        <p:spPr>
          <a:xfrm flipV="1">
            <a:off x="1485900" y="4686300"/>
            <a:ext cx="3810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85800" y="5219700"/>
            <a:ext cx="1929374" cy="307777"/>
          </a:xfrm>
          <a:prstGeom prst="rect">
            <a:avLst/>
          </a:prstGeom>
          <a:noFill/>
        </p:spPr>
        <p:txBody>
          <a:bodyPr wrap="none" rtlCol="0">
            <a:spAutoFit/>
          </a:bodyPr>
          <a:lstStyle/>
          <a:p>
            <a:r>
              <a:rPr lang="en-US" sz="1400" dirty="0" smtClean="0">
                <a:latin typeface="Arial Narrow" pitchFamily="34" charset="0"/>
              </a:rPr>
              <a:t>Different Layer Overlap (5)</a:t>
            </a:r>
            <a:endParaRPr lang="en-US" sz="1400" dirty="0">
              <a:latin typeface="Arial Narrow" pitchFamily="34" charset="0"/>
            </a:endParaRPr>
          </a:p>
        </p:txBody>
      </p:sp>
      <p:grpSp>
        <p:nvGrpSpPr>
          <p:cNvPr id="43" name="Group 42"/>
          <p:cNvGrpSpPr/>
          <p:nvPr/>
        </p:nvGrpSpPr>
        <p:grpSpPr>
          <a:xfrm>
            <a:off x="4533900" y="4114800"/>
            <a:ext cx="1371600" cy="1028700"/>
            <a:chOff x="5448300" y="4152900"/>
            <a:chExt cx="1371600" cy="1028700"/>
          </a:xfrm>
        </p:grpSpPr>
        <p:sp>
          <p:nvSpPr>
            <p:cNvPr id="44" name="Rectangle 43"/>
            <p:cNvSpPr/>
            <p:nvPr/>
          </p:nvSpPr>
          <p:spPr>
            <a:xfrm>
              <a:off x="5448300" y="4152900"/>
              <a:ext cx="1028700" cy="7239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943600" y="4533900"/>
              <a:ext cx="876300" cy="647700"/>
            </a:xfrm>
            <a:prstGeom prst="rect">
              <a:avLst/>
            </a:prstGeom>
            <a:solidFill>
              <a:srgbClr val="FF0000">
                <a:alpha val="54000"/>
              </a:srgbClr>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3124200" y="4152900"/>
            <a:ext cx="1219200" cy="1028700"/>
            <a:chOff x="5715000" y="4152900"/>
            <a:chExt cx="1219200" cy="1028700"/>
          </a:xfrm>
        </p:grpSpPr>
        <p:sp>
          <p:nvSpPr>
            <p:cNvPr id="47" name="Rectangle 46"/>
            <p:cNvSpPr/>
            <p:nvPr/>
          </p:nvSpPr>
          <p:spPr>
            <a:xfrm>
              <a:off x="5715000" y="4152900"/>
              <a:ext cx="762000" cy="10287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057900" y="4457700"/>
              <a:ext cx="876300" cy="419100"/>
            </a:xfrm>
            <a:prstGeom prst="rect">
              <a:avLst/>
            </a:prstGeom>
            <a:solidFill>
              <a:srgbClr val="FF0000">
                <a:alpha val="31000"/>
              </a:srgbClr>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9" name="Straight Arrow Connector 48"/>
          <p:cNvCxnSpPr/>
          <p:nvPr/>
        </p:nvCxnSpPr>
        <p:spPr>
          <a:xfrm>
            <a:off x="3124200" y="4686300"/>
            <a:ext cx="342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3582194" y="4304506"/>
            <a:ext cx="304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3544094" y="5028406"/>
            <a:ext cx="304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0800000">
            <a:off x="5562600" y="4610100"/>
            <a:ext cx="342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flipH="1" flipV="1">
            <a:off x="5182394" y="4990306"/>
            <a:ext cx="304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705100" y="5219700"/>
            <a:ext cx="1635384" cy="307777"/>
          </a:xfrm>
          <a:prstGeom prst="rect">
            <a:avLst/>
          </a:prstGeom>
          <a:noFill/>
        </p:spPr>
        <p:txBody>
          <a:bodyPr wrap="none" rtlCol="0">
            <a:spAutoFit/>
          </a:bodyPr>
          <a:lstStyle/>
          <a:p>
            <a:r>
              <a:rPr lang="en-US" sz="1400" dirty="0" smtClean="0">
                <a:latin typeface="Arial Narrow" pitchFamily="34" charset="0"/>
              </a:rPr>
              <a:t>Overhangs 3 sides (6)</a:t>
            </a:r>
            <a:endParaRPr lang="en-US" sz="1400" dirty="0">
              <a:latin typeface="Arial Narrow" pitchFamily="34" charset="0"/>
            </a:endParaRPr>
          </a:p>
        </p:txBody>
      </p:sp>
      <p:sp>
        <p:nvSpPr>
          <p:cNvPr id="66" name="TextBox 65"/>
          <p:cNvSpPr txBox="1"/>
          <p:nvPr/>
        </p:nvSpPr>
        <p:spPr>
          <a:xfrm>
            <a:off x="4422516" y="5219700"/>
            <a:ext cx="1635384" cy="307777"/>
          </a:xfrm>
          <a:prstGeom prst="rect">
            <a:avLst/>
          </a:prstGeom>
          <a:noFill/>
        </p:spPr>
        <p:txBody>
          <a:bodyPr wrap="none" rtlCol="0">
            <a:spAutoFit/>
          </a:bodyPr>
          <a:lstStyle/>
          <a:p>
            <a:r>
              <a:rPr lang="en-US" sz="1400" dirty="0" smtClean="0">
                <a:latin typeface="Arial Narrow" pitchFamily="34" charset="0"/>
              </a:rPr>
              <a:t>Overhangs 2 sides (7)</a:t>
            </a:r>
            <a:endParaRPr lang="en-US" sz="1400" dirty="0">
              <a:latin typeface="Arial Narrow" pitchFamily="34" charset="0"/>
            </a:endParaRPr>
          </a:p>
        </p:txBody>
      </p:sp>
      <p:grpSp>
        <p:nvGrpSpPr>
          <p:cNvPr id="67" name="Group 66"/>
          <p:cNvGrpSpPr/>
          <p:nvPr/>
        </p:nvGrpSpPr>
        <p:grpSpPr>
          <a:xfrm>
            <a:off x="7048500" y="4152900"/>
            <a:ext cx="1143000" cy="1028700"/>
            <a:chOff x="5715000" y="4152900"/>
            <a:chExt cx="1143000" cy="1028700"/>
          </a:xfrm>
        </p:grpSpPr>
        <p:sp>
          <p:nvSpPr>
            <p:cNvPr id="68" name="Rectangle 67"/>
            <p:cNvSpPr/>
            <p:nvPr/>
          </p:nvSpPr>
          <p:spPr>
            <a:xfrm>
              <a:off x="5715000" y="4152900"/>
              <a:ext cx="1143000" cy="1028700"/>
            </a:xfrm>
            <a:prstGeom prst="rect">
              <a:avLst/>
            </a:prstGeom>
            <a:solidFill>
              <a:srgbClr val="9FE6FF"/>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057900" y="4457700"/>
              <a:ext cx="457200" cy="419100"/>
            </a:xfrm>
            <a:prstGeom prst="rect">
              <a:avLst/>
            </a:prstGeom>
            <a:solidFill>
              <a:srgbClr val="FF0000">
                <a:alpha val="31000"/>
              </a:srgbClr>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0" name="Straight Arrow Connector 69"/>
          <p:cNvCxnSpPr/>
          <p:nvPr/>
        </p:nvCxnSpPr>
        <p:spPr>
          <a:xfrm>
            <a:off x="7048500" y="4686300"/>
            <a:ext cx="342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5400000">
            <a:off x="7506494" y="4304506"/>
            <a:ext cx="304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7468394" y="5028406"/>
            <a:ext cx="304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848600" y="4686300"/>
            <a:ext cx="342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781800" y="5219700"/>
            <a:ext cx="1762021" cy="523220"/>
          </a:xfrm>
          <a:prstGeom prst="rect">
            <a:avLst/>
          </a:prstGeom>
          <a:noFill/>
        </p:spPr>
        <p:txBody>
          <a:bodyPr wrap="none" rtlCol="0">
            <a:spAutoFit/>
          </a:bodyPr>
          <a:lstStyle/>
          <a:p>
            <a:pPr algn="ctr"/>
            <a:r>
              <a:rPr lang="en-US" sz="1400" dirty="0" smtClean="0">
                <a:latin typeface="Arial Narrow" pitchFamily="34" charset="0"/>
              </a:rPr>
              <a:t>Enclosure (8,9)</a:t>
            </a:r>
          </a:p>
          <a:p>
            <a:pPr algn="ctr"/>
            <a:r>
              <a:rPr lang="en-US" sz="1400" i="1" dirty="0" smtClean="0">
                <a:latin typeface="Arial Narrow" pitchFamily="34" charset="0"/>
              </a:rPr>
              <a:t>Overlapping not allowed</a:t>
            </a:r>
            <a:endParaRPr lang="en-US" sz="1400" i="1" dirty="0">
              <a:latin typeface="Arial Narrow" pitchFamily="34" charset="0"/>
            </a:endParaRPr>
          </a:p>
        </p:txBody>
      </p:sp>
      <p:sp>
        <p:nvSpPr>
          <p:cNvPr id="75" name="TextBox 74"/>
          <p:cNvSpPr txBox="1"/>
          <p:nvPr/>
        </p:nvSpPr>
        <p:spPr>
          <a:xfrm>
            <a:off x="457200" y="5676900"/>
            <a:ext cx="8371202" cy="307777"/>
          </a:xfrm>
          <a:prstGeom prst="rect">
            <a:avLst/>
          </a:prstGeom>
          <a:noFill/>
        </p:spPr>
        <p:txBody>
          <a:bodyPr wrap="none" rtlCol="0">
            <a:spAutoFit/>
          </a:bodyPr>
          <a:lstStyle/>
          <a:p>
            <a:r>
              <a:rPr lang="en-US" sz="1400" dirty="0" smtClean="0">
                <a:latin typeface="Arial Narrow" pitchFamily="34" charset="0"/>
              </a:rPr>
              <a:t>DRC Rules are numbered with convention – Layer Name followed by one of the layout rules above with the numbering shown</a:t>
            </a:r>
            <a:endParaRPr lang="en-US" sz="1400" dirty="0">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EL Layer Rules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5</a:t>
            </a:fld>
            <a:endParaRPr lang="en-US"/>
          </a:p>
        </p:txBody>
      </p:sp>
      <p:pic>
        <p:nvPicPr>
          <p:cNvPr id="34818" name="Picture 2" descr="C:\Users\Anurag\UES Pictrues\Screenshot Studio capture #168.png"/>
          <p:cNvPicPr>
            <a:picLocks noChangeAspect="1" noChangeArrowheads="1"/>
          </p:cNvPicPr>
          <p:nvPr/>
        </p:nvPicPr>
        <p:blipFill>
          <a:blip r:embed="rId2"/>
          <a:srcRect/>
          <a:stretch>
            <a:fillRect/>
          </a:stretch>
        </p:blipFill>
        <p:spPr bwMode="auto">
          <a:xfrm>
            <a:off x="457200" y="1104900"/>
            <a:ext cx="933450" cy="904875"/>
          </a:xfrm>
          <a:prstGeom prst="rect">
            <a:avLst/>
          </a:prstGeom>
          <a:noFill/>
        </p:spPr>
      </p:pic>
      <p:sp>
        <p:nvSpPr>
          <p:cNvPr id="6" name="TextBox 5"/>
          <p:cNvSpPr txBox="1"/>
          <p:nvPr/>
        </p:nvSpPr>
        <p:spPr>
          <a:xfrm>
            <a:off x="381000" y="835223"/>
            <a:ext cx="399468" cy="307777"/>
          </a:xfrm>
          <a:prstGeom prst="rect">
            <a:avLst/>
          </a:prstGeom>
          <a:noFill/>
        </p:spPr>
        <p:txBody>
          <a:bodyPr wrap="none" rtlCol="0">
            <a:spAutoFit/>
          </a:bodyPr>
          <a:lstStyle/>
          <a:p>
            <a:r>
              <a:rPr lang="en-US" sz="1400" b="1" dirty="0" smtClean="0">
                <a:solidFill>
                  <a:srgbClr val="00B0F0"/>
                </a:solidFill>
                <a:latin typeface="+mj-lt"/>
              </a:rPr>
              <a:t>EL</a:t>
            </a:r>
            <a:endParaRPr lang="en-US" sz="1400" b="1" dirty="0">
              <a:solidFill>
                <a:srgbClr val="00B0F0"/>
              </a:solidFill>
              <a:latin typeface="+mj-lt"/>
            </a:endParaRPr>
          </a:p>
        </p:txBody>
      </p:sp>
      <p:pic>
        <p:nvPicPr>
          <p:cNvPr id="34819" name="Picture 3" descr="C:\Users\Anurag\UES Pictrues\Screenshot Studio capture #169.png"/>
          <p:cNvPicPr>
            <a:picLocks noChangeAspect="1" noChangeArrowheads="1"/>
          </p:cNvPicPr>
          <p:nvPr/>
        </p:nvPicPr>
        <p:blipFill>
          <a:blip r:embed="rId3"/>
          <a:srcRect/>
          <a:stretch>
            <a:fillRect/>
          </a:stretch>
        </p:blipFill>
        <p:spPr bwMode="auto">
          <a:xfrm>
            <a:off x="457200" y="2247900"/>
            <a:ext cx="923925" cy="904875"/>
          </a:xfrm>
          <a:prstGeom prst="rect">
            <a:avLst/>
          </a:prstGeom>
          <a:noFill/>
        </p:spPr>
      </p:pic>
      <p:sp>
        <p:nvSpPr>
          <p:cNvPr id="8" name="TextBox 7"/>
          <p:cNvSpPr txBox="1"/>
          <p:nvPr/>
        </p:nvSpPr>
        <p:spPr>
          <a:xfrm>
            <a:off x="381000" y="1981200"/>
            <a:ext cx="506870" cy="307777"/>
          </a:xfrm>
          <a:prstGeom prst="rect">
            <a:avLst/>
          </a:prstGeom>
          <a:noFill/>
        </p:spPr>
        <p:txBody>
          <a:bodyPr wrap="none" rtlCol="0">
            <a:spAutoFit/>
          </a:bodyPr>
          <a:lstStyle/>
          <a:p>
            <a:r>
              <a:rPr lang="en-US" sz="1400" b="1" dirty="0" smtClean="0">
                <a:solidFill>
                  <a:srgbClr val="00B0F0"/>
                </a:solidFill>
                <a:latin typeface="+mj-lt"/>
              </a:rPr>
              <a:t>PEL</a:t>
            </a:r>
            <a:endParaRPr lang="en-US" sz="1400" b="1" dirty="0">
              <a:solidFill>
                <a:srgbClr val="00B0F0"/>
              </a:solidFill>
              <a:latin typeface="+mj-lt"/>
            </a:endParaRPr>
          </a:p>
        </p:txBody>
      </p:sp>
      <p:pic>
        <p:nvPicPr>
          <p:cNvPr id="34820" name="Picture 4" descr="C:\Users\Anurag\UES Pictrues\Screenshot Studio capture #170.png"/>
          <p:cNvPicPr>
            <a:picLocks noChangeAspect="1" noChangeArrowheads="1"/>
          </p:cNvPicPr>
          <p:nvPr/>
        </p:nvPicPr>
        <p:blipFill>
          <a:blip r:embed="rId4"/>
          <a:srcRect/>
          <a:stretch>
            <a:fillRect/>
          </a:stretch>
        </p:blipFill>
        <p:spPr bwMode="auto">
          <a:xfrm>
            <a:off x="457200" y="3400425"/>
            <a:ext cx="923925" cy="904875"/>
          </a:xfrm>
          <a:prstGeom prst="rect">
            <a:avLst/>
          </a:prstGeom>
          <a:noFill/>
        </p:spPr>
      </p:pic>
      <p:sp>
        <p:nvSpPr>
          <p:cNvPr id="10" name="TextBox 9"/>
          <p:cNvSpPr txBox="1"/>
          <p:nvPr/>
        </p:nvSpPr>
        <p:spPr>
          <a:xfrm>
            <a:off x="381000" y="3124200"/>
            <a:ext cx="506870" cy="307777"/>
          </a:xfrm>
          <a:prstGeom prst="rect">
            <a:avLst/>
          </a:prstGeom>
          <a:noFill/>
        </p:spPr>
        <p:txBody>
          <a:bodyPr wrap="none" rtlCol="0">
            <a:spAutoFit/>
          </a:bodyPr>
          <a:lstStyle/>
          <a:p>
            <a:r>
              <a:rPr lang="en-US" sz="1400" b="1" dirty="0" smtClean="0">
                <a:solidFill>
                  <a:srgbClr val="00B0F0"/>
                </a:solidFill>
                <a:latin typeface="+mj-lt"/>
              </a:rPr>
              <a:t>DPC</a:t>
            </a:r>
            <a:endParaRPr lang="en-US" sz="1400" b="1" dirty="0">
              <a:solidFill>
                <a:srgbClr val="00B0F0"/>
              </a:solidFill>
              <a:latin typeface="+mj-lt"/>
            </a:endParaRPr>
          </a:p>
        </p:txBody>
      </p:sp>
      <p:pic>
        <p:nvPicPr>
          <p:cNvPr id="34821" name="Picture 5" descr="C:\Users\Anurag\UES Pictrues\Screenshot Studio capture #171.png"/>
          <p:cNvPicPr>
            <a:picLocks noChangeAspect="1" noChangeArrowheads="1"/>
          </p:cNvPicPr>
          <p:nvPr/>
        </p:nvPicPr>
        <p:blipFill>
          <a:blip r:embed="rId5"/>
          <a:srcRect/>
          <a:stretch>
            <a:fillRect/>
          </a:stretch>
        </p:blipFill>
        <p:spPr bwMode="auto">
          <a:xfrm>
            <a:off x="457200" y="4572000"/>
            <a:ext cx="923925" cy="904875"/>
          </a:xfrm>
          <a:prstGeom prst="rect">
            <a:avLst/>
          </a:prstGeom>
          <a:noFill/>
        </p:spPr>
      </p:pic>
      <p:sp>
        <p:nvSpPr>
          <p:cNvPr id="12" name="TextBox 11"/>
          <p:cNvSpPr txBox="1"/>
          <p:nvPr/>
        </p:nvSpPr>
        <p:spPr>
          <a:xfrm>
            <a:off x="381000" y="4302323"/>
            <a:ext cx="399468" cy="307777"/>
          </a:xfrm>
          <a:prstGeom prst="rect">
            <a:avLst/>
          </a:prstGeom>
          <a:noFill/>
        </p:spPr>
        <p:txBody>
          <a:bodyPr wrap="none" rtlCol="0">
            <a:spAutoFit/>
          </a:bodyPr>
          <a:lstStyle/>
          <a:p>
            <a:r>
              <a:rPr lang="en-US" sz="1400" b="1" dirty="0" smtClean="0">
                <a:solidFill>
                  <a:srgbClr val="00B0F0"/>
                </a:solidFill>
                <a:latin typeface="+mj-lt"/>
              </a:rPr>
              <a:t>N1</a:t>
            </a:r>
            <a:endParaRPr lang="en-US" sz="1400" b="1" dirty="0">
              <a:solidFill>
                <a:srgbClr val="00B0F0"/>
              </a:solidFill>
              <a:latin typeface="+mj-lt"/>
            </a:endParaRPr>
          </a:p>
        </p:txBody>
      </p:sp>
      <p:pic>
        <p:nvPicPr>
          <p:cNvPr id="34823" name="Picture 7" descr="C:\Users\Anurag\UES Pictrues\Screenshot Studio capture #173.png"/>
          <p:cNvPicPr>
            <a:picLocks noChangeAspect="1" noChangeArrowheads="1"/>
          </p:cNvPicPr>
          <p:nvPr/>
        </p:nvPicPr>
        <p:blipFill>
          <a:blip r:embed="rId6"/>
          <a:srcRect/>
          <a:stretch>
            <a:fillRect/>
          </a:stretch>
        </p:blipFill>
        <p:spPr bwMode="auto">
          <a:xfrm>
            <a:off x="1981200" y="1104900"/>
            <a:ext cx="238125" cy="904875"/>
          </a:xfrm>
          <a:prstGeom prst="rect">
            <a:avLst/>
          </a:prstGeom>
          <a:noFill/>
        </p:spPr>
      </p:pic>
      <p:cxnSp>
        <p:nvCxnSpPr>
          <p:cNvPr id="16" name="Straight Arrow Connector 15"/>
          <p:cNvCxnSpPr/>
          <p:nvPr/>
        </p:nvCxnSpPr>
        <p:spPr>
          <a:xfrm>
            <a:off x="1981200" y="2095500"/>
            <a:ext cx="228600" cy="1588"/>
          </a:xfrm>
          <a:prstGeom prst="straightConnector1">
            <a:avLst/>
          </a:prstGeom>
          <a:ln w="127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14500" y="2095500"/>
            <a:ext cx="912429" cy="523220"/>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EL10</a:t>
            </a:r>
          </a:p>
          <a:p>
            <a:pPr algn="ctr"/>
            <a:r>
              <a:rPr lang="en-US" sz="1400" dirty="0" smtClean="0">
                <a:solidFill>
                  <a:schemeClr val="tx2"/>
                </a:solidFill>
                <a:latin typeface="Arial Narrow" pitchFamily="34" charset="0"/>
              </a:rPr>
              <a:t>W&gt;=5</a:t>
            </a:r>
            <a:endParaRPr lang="en-US" sz="1400" dirty="0">
              <a:solidFill>
                <a:schemeClr val="tx2"/>
              </a:solidFill>
              <a:latin typeface="Arial Narrow" pitchFamily="34" charset="0"/>
            </a:endParaRPr>
          </a:p>
        </p:txBody>
      </p:sp>
      <p:pic>
        <p:nvPicPr>
          <p:cNvPr id="34824" name="Picture 8" descr="C:\Users\Anurag\UES Pictrues\Screenshot Studio capture #175.png"/>
          <p:cNvPicPr>
            <a:picLocks noChangeAspect="1" noChangeArrowheads="1"/>
          </p:cNvPicPr>
          <p:nvPr/>
        </p:nvPicPr>
        <p:blipFill>
          <a:blip r:embed="rId7"/>
          <a:srcRect/>
          <a:stretch>
            <a:fillRect/>
          </a:stretch>
        </p:blipFill>
        <p:spPr bwMode="auto">
          <a:xfrm>
            <a:off x="2895600" y="990600"/>
            <a:ext cx="2286000" cy="1238250"/>
          </a:xfrm>
          <a:prstGeom prst="rect">
            <a:avLst/>
          </a:prstGeom>
          <a:noFill/>
        </p:spPr>
      </p:pic>
      <p:cxnSp>
        <p:nvCxnSpPr>
          <p:cNvPr id="21" name="Straight Arrow Connector 20"/>
          <p:cNvCxnSpPr/>
          <p:nvPr/>
        </p:nvCxnSpPr>
        <p:spPr>
          <a:xfrm rot="5400000" flipH="1" flipV="1">
            <a:off x="5029200" y="1599406"/>
            <a:ext cx="457200" cy="1588"/>
          </a:xfrm>
          <a:prstGeom prst="straightConnector1">
            <a:avLst/>
          </a:prstGeom>
          <a:ln w="127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334000" y="1257300"/>
            <a:ext cx="1296124"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EL1B</a:t>
            </a:r>
          </a:p>
          <a:p>
            <a:pPr algn="ctr"/>
            <a:r>
              <a:rPr lang="en-US" sz="1400" dirty="0" smtClean="0">
                <a:solidFill>
                  <a:schemeClr val="tx2"/>
                </a:solidFill>
                <a:latin typeface="Arial Narrow" pitchFamily="34" charset="0"/>
              </a:rPr>
              <a:t>EL on PEL Width</a:t>
            </a:r>
          </a:p>
          <a:p>
            <a:pPr algn="ctr"/>
            <a:r>
              <a:rPr lang="en-US" sz="1400" dirty="0" smtClean="0">
                <a:solidFill>
                  <a:schemeClr val="tx2"/>
                </a:solidFill>
                <a:latin typeface="Arial Narrow" pitchFamily="34" charset="0"/>
              </a:rPr>
              <a:t>20&gt;=W&gt;=5</a:t>
            </a:r>
            <a:endParaRPr lang="en-US" sz="1400" dirty="0">
              <a:solidFill>
                <a:schemeClr val="tx2"/>
              </a:solidFill>
              <a:latin typeface="Arial Narrow" pitchFamily="34" charset="0"/>
            </a:endParaRPr>
          </a:p>
        </p:txBody>
      </p:sp>
      <p:pic>
        <p:nvPicPr>
          <p:cNvPr id="20" name="Picture 7" descr="C:\Users\Anurag\UES Pictrues\Screenshot Studio capture #173.png"/>
          <p:cNvPicPr>
            <a:picLocks noChangeAspect="1" noChangeArrowheads="1"/>
          </p:cNvPicPr>
          <p:nvPr/>
        </p:nvPicPr>
        <p:blipFill>
          <a:blip r:embed="rId6"/>
          <a:srcRect/>
          <a:stretch>
            <a:fillRect/>
          </a:stretch>
        </p:blipFill>
        <p:spPr bwMode="auto">
          <a:xfrm>
            <a:off x="7048500" y="1143000"/>
            <a:ext cx="238125" cy="904875"/>
          </a:xfrm>
          <a:prstGeom prst="rect">
            <a:avLst/>
          </a:prstGeom>
          <a:noFill/>
        </p:spPr>
      </p:pic>
      <p:pic>
        <p:nvPicPr>
          <p:cNvPr id="23" name="Picture 7" descr="C:\Users\Anurag\UES Pictrues\Screenshot Studio capture #173.png"/>
          <p:cNvPicPr>
            <a:picLocks noChangeAspect="1" noChangeArrowheads="1"/>
          </p:cNvPicPr>
          <p:nvPr/>
        </p:nvPicPr>
        <p:blipFill>
          <a:blip r:embed="rId6"/>
          <a:srcRect/>
          <a:stretch>
            <a:fillRect/>
          </a:stretch>
        </p:blipFill>
        <p:spPr bwMode="auto">
          <a:xfrm>
            <a:off x="7658100" y="1143000"/>
            <a:ext cx="238125" cy="904875"/>
          </a:xfrm>
          <a:prstGeom prst="rect">
            <a:avLst/>
          </a:prstGeom>
          <a:noFill/>
        </p:spPr>
      </p:pic>
      <p:cxnSp>
        <p:nvCxnSpPr>
          <p:cNvPr id="25" name="Straight Arrow Connector 24"/>
          <p:cNvCxnSpPr>
            <a:stCxn id="20" idx="3"/>
            <a:endCxn id="23" idx="1"/>
          </p:cNvCxnSpPr>
          <p:nvPr/>
        </p:nvCxnSpPr>
        <p:spPr>
          <a:xfrm>
            <a:off x="7286625" y="1595438"/>
            <a:ext cx="371475"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692617" y="2067580"/>
            <a:ext cx="994183" cy="523220"/>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EL20a</a:t>
            </a:r>
          </a:p>
          <a:p>
            <a:pPr algn="ctr"/>
            <a:r>
              <a:rPr lang="en-US" sz="1400" dirty="0" smtClean="0">
                <a:solidFill>
                  <a:schemeClr val="tx2"/>
                </a:solidFill>
                <a:latin typeface="Arial Narrow" pitchFamily="34" charset="0"/>
              </a:rPr>
              <a:t>S&gt;=8</a:t>
            </a:r>
            <a:endParaRPr lang="en-US" sz="1400" dirty="0">
              <a:solidFill>
                <a:schemeClr val="tx2"/>
              </a:solidFill>
              <a:latin typeface="Arial Narrow" pitchFamily="34" charset="0"/>
            </a:endParaRPr>
          </a:p>
        </p:txBody>
      </p:sp>
      <p:pic>
        <p:nvPicPr>
          <p:cNvPr id="5" name="Picture 2" descr="C:\Users\Anurag\UES Pictrues\Screenshot Studio capture #176.png"/>
          <p:cNvPicPr>
            <a:picLocks noChangeAspect="1" noChangeArrowheads="1"/>
          </p:cNvPicPr>
          <p:nvPr/>
        </p:nvPicPr>
        <p:blipFill>
          <a:blip r:embed="rId8"/>
          <a:srcRect/>
          <a:stretch>
            <a:fillRect/>
          </a:stretch>
        </p:blipFill>
        <p:spPr bwMode="auto">
          <a:xfrm>
            <a:off x="8267700" y="1104900"/>
            <a:ext cx="990600" cy="1000125"/>
          </a:xfrm>
          <a:prstGeom prst="rect">
            <a:avLst/>
          </a:prstGeom>
          <a:noFill/>
        </p:spPr>
      </p:pic>
      <p:cxnSp>
        <p:nvCxnSpPr>
          <p:cNvPr id="33" name="Straight Arrow Connector 32"/>
          <p:cNvCxnSpPr/>
          <p:nvPr/>
        </p:nvCxnSpPr>
        <p:spPr>
          <a:xfrm>
            <a:off x="8572500" y="1295400"/>
            <a:ext cx="371475"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7" name="Picture 3" descr="C:\Users\Anurag\UES Pictrues\Screenshot Studio capture #177.png"/>
          <p:cNvPicPr>
            <a:picLocks noChangeAspect="1" noChangeArrowheads="1"/>
          </p:cNvPicPr>
          <p:nvPr/>
        </p:nvPicPr>
        <p:blipFill>
          <a:blip r:embed="rId9"/>
          <a:srcRect/>
          <a:stretch>
            <a:fillRect/>
          </a:stretch>
        </p:blipFill>
        <p:spPr bwMode="auto">
          <a:xfrm>
            <a:off x="1866900" y="2667000"/>
            <a:ext cx="809625" cy="904875"/>
          </a:xfrm>
          <a:prstGeom prst="rect">
            <a:avLst/>
          </a:prstGeom>
          <a:noFill/>
        </p:spPr>
      </p:pic>
      <p:cxnSp>
        <p:nvCxnSpPr>
          <p:cNvPr id="34" name="Straight Arrow Connector 33"/>
          <p:cNvCxnSpPr/>
          <p:nvPr/>
        </p:nvCxnSpPr>
        <p:spPr>
          <a:xfrm>
            <a:off x="1905000" y="3124200"/>
            <a:ext cx="1905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2286000" y="3124200"/>
            <a:ext cx="1905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76400" y="3543300"/>
            <a:ext cx="1218090"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EL58</a:t>
            </a:r>
          </a:p>
          <a:p>
            <a:pPr algn="ctr"/>
            <a:r>
              <a:rPr lang="en-US" sz="1400" dirty="0" smtClean="0">
                <a:solidFill>
                  <a:schemeClr val="tx2"/>
                </a:solidFill>
                <a:latin typeface="Arial Narrow" pitchFamily="34" charset="0"/>
              </a:rPr>
              <a:t>EL Overlaps N1</a:t>
            </a:r>
          </a:p>
          <a:p>
            <a:pPr algn="ctr"/>
            <a:r>
              <a:rPr lang="en-US" sz="1400" dirty="0" smtClean="0">
                <a:solidFill>
                  <a:schemeClr val="tx2"/>
                </a:solidFill>
                <a:latin typeface="Arial Narrow" pitchFamily="34" charset="0"/>
              </a:rPr>
              <a:t>Ov&gt;=2</a:t>
            </a:r>
            <a:endParaRPr lang="en-US" sz="1400" dirty="0">
              <a:solidFill>
                <a:schemeClr val="tx2"/>
              </a:solidFill>
              <a:latin typeface="Arial Narrow" pitchFamily="34" charset="0"/>
            </a:endParaRPr>
          </a:p>
        </p:txBody>
      </p:sp>
      <p:pic>
        <p:nvPicPr>
          <p:cNvPr id="9" name="Picture 4" descr="C:\Users\Anurag\UES Pictrues\Screenshot Studio capture #178.png"/>
          <p:cNvPicPr>
            <a:picLocks noChangeAspect="1" noChangeArrowheads="1"/>
          </p:cNvPicPr>
          <p:nvPr/>
        </p:nvPicPr>
        <p:blipFill>
          <a:blip r:embed="rId10"/>
          <a:srcRect/>
          <a:stretch>
            <a:fillRect/>
          </a:stretch>
        </p:blipFill>
        <p:spPr bwMode="auto">
          <a:xfrm>
            <a:off x="3352800" y="2362200"/>
            <a:ext cx="1190625" cy="1685925"/>
          </a:xfrm>
          <a:prstGeom prst="rect">
            <a:avLst/>
          </a:prstGeom>
          <a:noFill/>
        </p:spPr>
      </p:pic>
      <p:cxnSp>
        <p:nvCxnSpPr>
          <p:cNvPr id="48" name="Straight Arrow Connector 47"/>
          <p:cNvCxnSpPr/>
          <p:nvPr/>
        </p:nvCxnSpPr>
        <p:spPr>
          <a:xfrm>
            <a:off x="3543300" y="3733800"/>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124200" y="4038600"/>
            <a:ext cx="1742272"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EL58B</a:t>
            </a:r>
          </a:p>
          <a:p>
            <a:pPr algn="ctr"/>
            <a:r>
              <a:rPr lang="en-US" sz="1400" dirty="0" smtClean="0">
                <a:solidFill>
                  <a:schemeClr val="tx2"/>
                </a:solidFill>
                <a:latin typeface="Arial Narrow" pitchFamily="34" charset="0"/>
              </a:rPr>
              <a:t>EL on N1 Overlaps PEL</a:t>
            </a:r>
          </a:p>
          <a:p>
            <a:pPr algn="ctr"/>
            <a:r>
              <a:rPr lang="en-US" sz="1400" dirty="0" smtClean="0">
                <a:solidFill>
                  <a:schemeClr val="tx2"/>
                </a:solidFill>
                <a:latin typeface="Arial Narrow" pitchFamily="34" charset="0"/>
              </a:rPr>
              <a:t>Ov&gt;=4</a:t>
            </a:r>
            <a:endParaRPr lang="en-US" sz="1400" dirty="0">
              <a:solidFill>
                <a:schemeClr val="tx2"/>
              </a:solidFill>
              <a:latin typeface="Arial Narrow" pitchFamily="34" charset="0"/>
            </a:endParaRPr>
          </a:p>
        </p:txBody>
      </p:sp>
      <p:pic>
        <p:nvPicPr>
          <p:cNvPr id="51" name="Picture 4" descr="C:\Users\Anurag\UES Pictrues\Screenshot Studio capture #178.png"/>
          <p:cNvPicPr>
            <a:picLocks noChangeAspect="1" noChangeArrowheads="1"/>
          </p:cNvPicPr>
          <p:nvPr/>
        </p:nvPicPr>
        <p:blipFill>
          <a:blip r:embed="rId10"/>
          <a:srcRect/>
          <a:stretch>
            <a:fillRect/>
          </a:stretch>
        </p:blipFill>
        <p:spPr bwMode="auto">
          <a:xfrm>
            <a:off x="5105400" y="2362200"/>
            <a:ext cx="1190625" cy="1685925"/>
          </a:xfrm>
          <a:prstGeom prst="rect">
            <a:avLst/>
          </a:prstGeom>
          <a:noFill/>
        </p:spPr>
      </p:pic>
      <p:cxnSp>
        <p:nvCxnSpPr>
          <p:cNvPr id="52" name="Straight Arrow Connector 51"/>
          <p:cNvCxnSpPr/>
          <p:nvPr/>
        </p:nvCxnSpPr>
        <p:spPr>
          <a:xfrm rot="5400000">
            <a:off x="5296694" y="2856706"/>
            <a:ext cx="2286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5296694" y="3542506"/>
            <a:ext cx="2286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067300" y="4076700"/>
            <a:ext cx="1349537"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EL68</a:t>
            </a:r>
          </a:p>
          <a:p>
            <a:pPr algn="ctr"/>
            <a:r>
              <a:rPr lang="en-US" sz="1400" dirty="0" smtClean="0">
                <a:solidFill>
                  <a:schemeClr val="tx2"/>
                </a:solidFill>
                <a:latin typeface="Arial Narrow" pitchFamily="34" charset="0"/>
              </a:rPr>
              <a:t>EL Overhangs N1</a:t>
            </a:r>
          </a:p>
          <a:p>
            <a:pPr algn="ctr"/>
            <a:r>
              <a:rPr lang="en-US" sz="1400" dirty="0" smtClean="0">
                <a:solidFill>
                  <a:schemeClr val="tx2"/>
                </a:solidFill>
                <a:latin typeface="Arial Narrow" pitchFamily="34" charset="0"/>
              </a:rPr>
              <a:t>Oh&gt;=2</a:t>
            </a:r>
            <a:endParaRPr lang="en-US" sz="1400" dirty="0">
              <a:solidFill>
                <a:schemeClr val="tx2"/>
              </a:solidFill>
              <a:latin typeface="Arial Narrow" pitchFamily="34" charset="0"/>
            </a:endParaRPr>
          </a:p>
        </p:txBody>
      </p:sp>
      <p:pic>
        <p:nvPicPr>
          <p:cNvPr id="59" name="Picture 4" descr="C:\Users\Anurag\UES Pictrues\Screenshot Studio capture #178.png"/>
          <p:cNvPicPr>
            <a:picLocks noChangeAspect="1" noChangeArrowheads="1"/>
          </p:cNvPicPr>
          <p:nvPr/>
        </p:nvPicPr>
        <p:blipFill>
          <a:blip r:embed="rId10"/>
          <a:srcRect/>
          <a:stretch>
            <a:fillRect/>
          </a:stretch>
        </p:blipFill>
        <p:spPr bwMode="auto">
          <a:xfrm>
            <a:off x="6667500" y="2362200"/>
            <a:ext cx="1190625" cy="1685925"/>
          </a:xfrm>
          <a:prstGeom prst="rect">
            <a:avLst/>
          </a:prstGeom>
          <a:noFill/>
        </p:spPr>
      </p:pic>
      <p:cxnSp>
        <p:nvCxnSpPr>
          <p:cNvPr id="60" name="Straight Arrow Connector 59"/>
          <p:cNvCxnSpPr/>
          <p:nvPr/>
        </p:nvCxnSpPr>
        <p:spPr>
          <a:xfrm rot="5400000">
            <a:off x="6820694" y="2551906"/>
            <a:ext cx="3810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6801644" y="3828256"/>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537163" y="4076700"/>
            <a:ext cx="1868397"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EL78B</a:t>
            </a:r>
          </a:p>
          <a:p>
            <a:pPr algn="ctr"/>
            <a:r>
              <a:rPr lang="en-US" sz="1400" dirty="0" smtClean="0">
                <a:solidFill>
                  <a:schemeClr val="tx2"/>
                </a:solidFill>
                <a:latin typeface="Arial Narrow" pitchFamily="34" charset="0"/>
              </a:rPr>
              <a:t>PEL Overhangs EL on N1</a:t>
            </a:r>
          </a:p>
          <a:p>
            <a:pPr algn="ctr"/>
            <a:r>
              <a:rPr lang="en-US" sz="1400" dirty="0" smtClean="0">
                <a:solidFill>
                  <a:schemeClr val="tx2"/>
                </a:solidFill>
                <a:latin typeface="Arial Narrow" pitchFamily="34" charset="0"/>
              </a:rPr>
              <a:t>Oh&gt;=4</a:t>
            </a:r>
            <a:endParaRPr lang="en-US" sz="1400" dirty="0">
              <a:solidFill>
                <a:schemeClr val="tx2"/>
              </a:solidFill>
              <a:latin typeface="Arial Narrow" pitchFamily="34" charset="0"/>
            </a:endParaRPr>
          </a:p>
        </p:txBody>
      </p:sp>
      <p:pic>
        <p:nvPicPr>
          <p:cNvPr id="11" name="Picture 5" descr="C:\Users\Anurag\UES Pictrues\Screenshot Studio capture #179.png"/>
          <p:cNvPicPr>
            <a:picLocks noChangeAspect="1" noChangeArrowheads="1"/>
          </p:cNvPicPr>
          <p:nvPr/>
        </p:nvPicPr>
        <p:blipFill>
          <a:blip r:embed="rId11"/>
          <a:srcRect/>
          <a:stretch>
            <a:fillRect/>
          </a:stretch>
        </p:blipFill>
        <p:spPr bwMode="auto">
          <a:xfrm>
            <a:off x="1752600" y="4762500"/>
            <a:ext cx="1390650" cy="1295400"/>
          </a:xfrm>
          <a:prstGeom prst="rect">
            <a:avLst/>
          </a:prstGeom>
          <a:noFill/>
        </p:spPr>
      </p:pic>
      <p:cxnSp>
        <p:nvCxnSpPr>
          <p:cNvPr id="67" name="Straight Arrow Connector 66"/>
          <p:cNvCxnSpPr/>
          <p:nvPr/>
        </p:nvCxnSpPr>
        <p:spPr>
          <a:xfrm rot="5400000">
            <a:off x="2248694" y="4837906"/>
            <a:ext cx="2286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2210594" y="5942806"/>
            <a:ext cx="2286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162300" y="5257800"/>
            <a:ext cx="1354858"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EL78</a:t>
            </a:r>
          </a:p>
          <a:p>
            <a:pPr algn="ctr"/>
            <a:r>
              <a:rPr lang="en-US" sz="1400" dirty="0" smtClean="0">
                <a:solidFill>
                  <a:schemeClr val="tx2"/>
                </a:solidFill>
                <a:latin typeface="Arial Narrow" pitchFamily="34" charset="0"/>
              </a:rPr>
              <a:t>N1 Overhangs EL</a:t>
            </a:r>
          </a:p>
          <a:p>
            <a:pPr algn="ctr"/>
            <a:r>
              <a:rPr lang="en-US" sz="1400" dirty="0" smtClean="0">
                <a:solidFill>
                  <a:schemeClr val="tx2"/>
                </a:solidFill>
                <a:latin typeface="Arial Narrow" pitchFamily="34" charset="0"/>
              </a:rPr>
              <a:t>Oh&gt;=2</a:t>
            </a:r>
            <a:endParaRPr lang="en-US" sz="1400" dirty="0">
              <a:solidFill>
                <a:schemeClr val="tx2"/>
              </a:solidFill>
              <a:latin typeface="Arial Narrow" pitchFamily="34" charset="0"/>
            </a:endParaRPr>
          </a:p>
        </p:txBody>
      </p:sp>
      <p:pic>
        <p:nvPicPr>
          <p:cNvPr id="34822" name="Picture 6" descr="C:\Users\Anurag\UES Pictrues\Screenshot Studio capture #180.png"/>
          <p:cNvPicPr>
            <a:picLocks noChangeAspect="1" noChangeArrowheads="1"/>
          </p:cNvPicPr>
          <p:nvPr/>
        </p:nvPicPr>
        <p:blipFill>
          <a:blip r:embed="rId12"/>
          <a:srcRect/>
          <a:stretch>
            <a:fillRect/>
          </a:stretch>
        </p:blipFill>
        <p:spPr bwMode="auto">
          <a:xfrm>
            <a:off x="4686300" y="4838700"/>
            <a:ext cx="1390650" cy="1200150"/>
          </a:xfrm>
          <a:prstGeom prst="rect">
            <a:avLst/>
          </a:prstGeom>
          <a:noFill/>
        </p:spPr>
      </p:pic>
      <p:sp>
        <p:nvSpPr>
          <p:cNvPr id="71" name="TextBox 70"/>
          <p:cNvSpPr txBox="1"/>
          <p:nvPr/>
        </p:nvSpPr>
        <p:spPr>
          <a:xfrm>
            <a:off x="6074642" y="5257800"/>
            <a:ext cx="1347933"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EL89</a:t>
            </a:r>
          </a:p>
          <a:p>
            <a:pPr algn="ctr"/>
            <a:r>
              <a:rPr lang="en-US" sz="1400" dirty="0" smtClean="0">
                <a:solidFill>
                  <a:schemeClr val="tx2"/>
                </a:solidFill>
                <a:latin typeface="Arial Narrow" pitchFamily="34" charset="0"/>
              </a:rPr>
              <a:t>EL Encloses DPC</a:t>
            </a:r>
          </a:p>
          <a:p>
            <a:pPr algn="ctr"/>
            <a:r>
              <a:rPr lang="en-US" sz="1400" dirty="0" smtClean="0">
                <a:solidFill>
                  <a:schemeClr val="tx2"/>
                </a:solidFill>
                <a:latin typeface="Arial Narrow" pitchFamily="34" charset="0"/>
              </a:rPr>
              <a:t>En&gt;=2</a:t>
            </a:r>
            <a:endParaRPr lang="en-US" sz="1400" dirty="0">
              <a:solidFill>
                <a:schemeClr val="tx2"/>
              </a:solidFill>
              <a:latin typeface="Arial Narrow" pitchFamily="34" charset="0"/>
            </a:endParaRPr>
          </a:p>
        </p:txBody>
      </p:sp>
      <p:cxnSp>
        <p:nvCxnSpPr>
          <p:cNvPr id="72" name="Straight Arrow Connector 71"/>
          <p:cNvCxnSpPr/>
          <p:nvPr/>
        </p:nvCxnSpPr>
        <p:spPr>
          <a:xfrm rot="5400000">
            <a:off x="5390356" y="5123656"/>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5391150" y="5734050"/>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5676900" y="5448300"/>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10800000">
            <a:off x="5067300" y="5448300"/>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8" descr="C:\Users\Anurag\UES Pictrues\Screenshot Studio capture #182.png"/>
          <p:cNvPicPr>
            <a:picLocks noChangeAspect="1" noChangeArrowheads="1"/>
          </p:cNvPicPr>
          <p:nvPr/>
        </p:nvPicPr>
        <p:blipFill>
          <a:blip r:embed="rId13"/>
          <a:srcRect/>
          <a:stretch>
            <a:fillRect/>
          </a:stretch>
        </p:blipFill>
        <p:spPr bwMode="auto">
          <a:xfrm>
            <a:off x="7505700" y="4800600"/>
            <a:ext cx="1390650" cy="1200150"/>
          </a:xfrm>
          <a:prstGeom prst="rect">
            <a:avLst/>
          </a:prstGeom>
          <a:noFill/>
        </p:spPr>
      </p:pic>
      <p:cxnSp>
        <p:nvCxnSpPr>
          <p:cNvPr id="85" name="Straight Arrow Connector 84"/>
          <p:cNvCxnSpPr/>
          <p:nvPr/>
        </p:nvCxnSpPr>
        <p:spPr>
          <a:xfrm rot="5400000">
            <a:off x="8020050" y="5084762"/>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8020844" y="5695156"/>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10800000">
            <a:off x="8306594" y="5409406"/>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10800000">
            <a:off x="7696994" y="5409406"/>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8115300" y="2667000"/>
            <a:ext cx="1163588"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EL20b</a:t>
            </a:r>
          </a:p>
          <a:p>
            <a:pPr algn="ctr"/>
            <a:r>
              <a:rPr lang="en-US" sz="1400" dirty="0" smtClean="0">
                <a:solidFill>
                  <a:schemeClr val="tx2"/>
                </a:solidFill>
                <a:latin typeface="Arial Narrow" pitchFamily="34" charset="0"/>
              </a:rPr>
              <a:t>EL in Inductors</a:t>
            </a:r>
          </a:p>
          <a:p>
            <a:pPr algn="ctr"/>
            <a:r>
              <a:rPr lang="en-US" sz="1400" dirty="0" smtClean="0">
                <a:solidFill>
                  <a:schemeClr val="tx2"/>
                </a:solidFill>
                <a:latin typeface="Arial Narrow" pitchFamily="34" charset="0"/>
              </a:rPr>
              <a:t>S=5</a:t>
            </a:r>
            <a:endParaRPr lang="en-US" sz="1400" dirty="0">
              <a:solidFill>
                <a:schemeClr val="tx2"/>
              </a:solidFill>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C:\Users\Anurag\UES Pictrues\Screenshot Studio capture #185.png"/>
          <p:cNvPicPr>
            <a:picLocks noChangeAspect="1" noChangeArrowheads="1"/>
          </p:cNvPicPr>
          <p:nvPr/>
        </p:nvPicPr>
        <p:blipFill>
          <a:blip r:embed="rId2"/>
          <a:srcRect/>
          <a:stretch>
            <a:fillRect/>
          </a:stretch>
        </p:blipFill>
        <p:spPr bwMode="auto">
          <a:xfrm>
            <a:off x="2286000" y="3657600"/>
            <a:ext cx="1095375" cy="371475"/>
          </a:xfrm>
          <a:prstGeom prst="rect">
            <a:avLst/>
          </a:prstGeom>
          <a:noFill/>
        </p:spPr>
      </p:pic>
      <p:sp>
        <p:nvSpPr>
          <p:cNvPr id="2" name="Title 1"/>
          <p:cNvSpPr>
            <a:spLocks noGrp="1"/>
          </p:cNvSpPr>
          <p:nvPr>
            <p:ph type="title"/>
          </p:nvPr>
        </p:nvSpPr>
        <p:spPr>
          <a:xfrm>
            <a:off x="2019300" y="42863"/>
            <a:ext cx="7883525" cy="928687"/>
          </a:xfrm>
        </p:spPr>
        <p:txBody>
          <a:bodyPr/>
          <a:lstStyle/>
          <a:p>
            <a:r>
              <a:rPr lang="en-US" dirty="0" smtClean="0"/>
              <a:t>Important PEL, N1 &amp; DPC Layer Rules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6</a:t>
            </a:fld>
            <a:endParaRPr lang="en-US"/>
          </a:p>
        </p:txBody>
      </p:sp>
      <p:pic>
        <p:nvPicPr>
          <p:cNvPr id="5" name="Picture 2" descr="C:\Users\Anurag\UES Pictrues\Screenshot Studio capture #168.png"/>
          <p:cNvPicPr>
            <a:picLocks noChangeAspect="1" noChangeArrowheads="1"/>
          </p:cNvPicPr>
          <p:nvPr/>
        </p:nvPicPr>
        <p:blipFill>
          <a:blip r:embed="rId3"/>
          <a:srcRect/>
          <a:stretch>
            <a:fillRect/>
          </a:stretch>
        </p:blipFill>
        <p:spPr bwMode="auto">
          <a:xfrm>
            <a:off x="457200" y="1104900"/>
            <a:ext cx="933450" cy="904875"/>
          </a:xfrm>
          <a:prstGeom prst="rect">
            <a:avLst/>
          </a:prstGeom>
          <a:noFill/>
        </p:spPr>
      </p:pic>
      <p:sp>
        <p:nvSpPr>
          <p:cNvPr id="6" name="TextBox 5"/>
          <p:cNvSpPr txBox="1"/>
          <p:nvPr/>
        </p:nvSpPr>
        <p:spPr>
          <a:xfrm>
            <a:off x="381000" y="835223"/>
            <a:ext cx="399468" cy="307777"/>
          </a:xfrm>
          <a:prstGeom prst="rect">
            <a:avLst/>
          </a:prstGeom>
          <a:noFill/>
        </p:spPr>
        <p:txBody>
          <a:bodyPr wrap="none" rtlCol="0">
            <a:spAutoFit/>
          </a:bodyPr>
          <a:lstStyle/>
          <a:p>
            <a:r>
              <a:rPr lang="en-US" sz="1400" b="1" dirty="0" smtClean="0">
                <a:solidFill>
                  <a:srgbClr val="00B0F0"/>
                </a:solidFill>
                <a:latin typeface="+mj-lt"/>
              </a:rPr>
              <a:t>EL</a:t>
            </a:r>
            <a:endParaRPr lang="en-US" sz="1400" b="1" dirty="0">
              <a:solidFill>
                <a:srgbClr val="00B0F0"/>
              </a:solidFill>
              <a:latin typeface="+mj-lt"/>
            </a:endParaRPr>
          </a:p>
        </p:txBody>
      </p:sp>
      <p:pic>
        <p:nvPicPr>
          <p:cNvPr id="7" name="Picture 3" descr="C:\Users\Anurag\UES Pictrues\Screenshot Studio capture #169.png"/>
          <p:cNvPicPr>
            <a:picLocks noChangeAspect="1" noChangeArrowheads="1"/>
          </p:cNvPicPr>
          <p:nvPr/>
        </p:nvPicPr>
        <p:blipFill>
          <a:blip r:embed="rId4"/>
          <a:srcRect/>
          <a:stretch>
            <a:fillRect/>
          </a:stretch>
        </p:blipFill>
        <p:spPr bwMode="auto">
          <a:xfrm>
            <a:off x="457200" y="2247900"/>
            <a:ext cx="923925" cy="904875"/>
          </a:xfrm>
          <a:prstGeom prst="rect">
            <a:avLst/>
          </a:prstGeom>
          <a:noFill/>
        </p:spPr>
      </p:pic>
      <p:sp>
        <p:nvSpPr>
          <p:cNvPr id="8" name="TextBox 7"/>
          <p:cNvSpPr txBox="1"/>
          <p:nvPr/>
        </p:nvSpPr>
        <p:spPr>
          <a:xfrm>
            <a:off x="381000" y="1981200"/>
            <a:ext cx="506870" cy="307777"/>
          </a:xfrm>
          <a:prstGeom prst="rect">
            <a:avLst/>
          </a:prstGeom>
          <a:noFill/>
        </p:spPr>
        <p:txBody>
          <a:bodyPr wrap="none" rtlCol="0">
            <a:spAutoFit/>
          </a:bodyPr>
          <a:lstStyle/>
          <a:p>
            <a:r>
              <a:rPr lang="en-US" sz="1400" b="1" dirty="0" smtClean="0">
                <a:solidFill>
                  <a:srgbClr val="00B0F0"/>
                </a:solidFill>
                <a:latin typeface="+mj-lt"/>
              </a:rPr>
              <a:t>PEL</a:t>
            </a:r>
            <a:endParaRPr lang="en-US" sz="1400" b="1" dirty="0">
              <a:solidFill>
                <a:srgbClr val="00B0F0"/>
              </a:solidFill>
              <a:latin typeface="+mj-lt"/>
            </a:endParaRPr>
          </a:p>
        </p:txBody>
      </p:sp>
      <p:pic>
        <p:nvPicPr>
          <p:cNvPr id="9" name="Picture 4" descr="C:\Users\Anurag\UES Pictrues\Screenshot Studio capture #170.png"/>
          <p:cNvPicPr>
            <a:picLocks noChangeAspect="1" noChangeArrowheads="1"/>
          </p:cNvPicPr>
          <p:nvPr/>
        </p:nvPicPr>
        <p:blipFill>
          <a:blip r:embed="rId5"/>
          <a:srcRect/>
          <a:stretch>
            <a:fillRect/>
          </a:stretch>
        </p:blipFill>
        <p:spPr bwMode="auto">
          <a:xfrm>
            <a:off x="457200" y="3400425"/>
            <a:ext cx="923925" cy="904875"/>
          </a:xfrm>
          <a:prstGeom prst="rect">
            <a:avLst/>
          </a:prstGeom>
          <a:noFill/>
        </p:spPr>
      </p:pic>
      <p:sp>
        <p:nvSpPr>
          <p:cNvPr id="10" name="TextBox 9"/>
          <p:cNvSpPr txBox="1"/>
          <p:nvPr/>
        </p:nvSpPr>
        <p:spPr>
          <a:xfrm>
            <a:off x="381000" y="3124200"/>
            <a:ext cx="506870" cy="307777"/>
          </a:xfrm>
          <a:prstGeom prst="rect">
            <a:avLst/>
          </a:prstGeom>
          <a:noFill/>
        </p:spPr>
        <p:txBody>
          <a:bodyPr wrap="none" rtlCol="0">
            <a:spAutoFit/>
          </a:bodyPr>
          <a:lstStyle/>
          <a:p>
            <a:r>
              <a:rPr lang="en-US" sz="1400" b="1" dirty="0" smtClean="0">
                <a:solidFill>
                  <a:srgbClr val="00B0F0"/>
                </a:solidFill>
                <a:latin typeface="+mj-lt"/>
              </a:rPr>
              <a:t>DPC</a:t>
            </a:r>
            <a:endParaRPr lang="en-US" sz="1400" b="1" dirty="0">
              <a:solidFill>
                <a:srgbClr val="00B0F0"/>
              </a:solidFill>
              <a:latin typeface="+mj-lt"/>
            </a:endParaRPr>
          </a:p>
        </p:txBody>
      </p:sp>
      <p:pic>
        <p:nvPicPr>
          <p:cNvPr id="11" name="Picture 5" descr="C:\Users\Anurag\UES Pictrues\Screenshot Studio capture #171.png"/>
          <p:cNvPicPr>
            <a:picLocks noChangeAspect="1" noChangeArrowheads="1"/>
          </p:cNvPicPr>
          <p:nvPr/>
        </p:nvPicPr>
        <p:blipFill>
          <a:blip r:embed="rId6"/>
          <a:srcRect/>
          <a:stretch>
            <a:fillRect/>
          </a:stretch>
        </p:blipFill>
        <p:spPr bwMode="auto">
          <a:xfrm>
            <a:off x="457200" y="4572000"/>
            <a:ext cx="923925" cy="904875"/>
          </a:xfrm>
          <a:prstGeom prst="rect">
            <a:avLst/>
          </a:prstGeom>
          <a:noFill/>
        </p:spPr>
      </p:pic>
      <p:sp>
        <p:nvSpPr>
          <p:cNvPr id="12" name="TextBox 11"/>
          <p:cNvSpPr txBox="1"/>
          <p:nvPr/>
        </p:nvSpPr>
        <p:spPr>
          <a:xfrm>
            <a:off x="381000" y="4302323"/>
            <a:ext cx="399468" cy="307777"/>
          </a:xfrm>
          <a:prstGeom prst="rect">
            <a:avLst/>
          </a:prstGeom>
          <a:noFill/>
        </p:spPr>
        <p:txBody>
          <a:bodyPr wrap="none" rtlCol="0">
            <a:spAutoFit/>
          </a:bodyPr>
          <a:lstStyle/>
          <a:p>
            <a:r>
              <a:rPr lang="en-US" sz="1400" b="1" dirty="0" smtClean="0">
                <a:solidFill>
                  <a:srgbClr val="00B0F0"/>
                </a:solidFill>
                <a:latin typeface="+mj-lt"/>
              </a:rPr>
              <a:t>N1</a:t>
            </a:r>
            <a:endParaRPr lang="en-US" sz="1400" b="1" dirty="0">
              <a:solidFill>
                <a:srgbClr val="00B0F0"/>
              </a:solidFill>
              <a:latin typeface="+mj-lt"/>
            </a:endParaRPr>
          </a:p>
        </p:txBody>
      </p:sp>
      <p:sp>
        <p:nvSpPr>
          <p:cNvPr id="13" name="TextBox 12"/>
          <p:cNvSpPr txBox="1"/>
          <p:nvPr/>
        </p:nvSpPr>
        <p:spPr>
          <a:xfrm>
            <a:off x="1638300" y="1419880"/>
            <a:ext cx="6131807" cy="307777"/>
          </a:xfrm>
          <a:prstGeom prst="rect">
            <a:avLst/>
          </a:prstGeom>
          <a:noFill/>
        </p:spPr>
        <p:txBody>
          <a:bodyPr wrap="none" rtlCol="0">
            <a:spAutoFit/>
          </a:bodyPr>
          <a:lstStyle/>
          <a:p>
            <a:r>
              <a:rPr lang="en-US" sz="1400" dirty="0" smtClean="0">
                <a:latin typeface="Arial Narrow" pitchFamily="34" charset="0"/>
              </a:rPr>
              <a:t>No Inclusions are allowed, Only Rectangle shapes, No edge angle other than multiple of 45º</a:t>
            </a:r>
            <a:endParaRPr lang="en-US" sz="1400" dirty="0">
              <a:latin typeface="Arial Narrow" pitchFamily="34" charset="0"/>
            </a:endParaRPr>
          </a:p>
        </p:txBody>
      </p:sp>
      <p:pic>
        <p:nvPicPr>
          <p:cNvPr id="35842" name="Picture 2" descr="C:\Users\Anurag\UES Pictrues\Screenshot Studio capture #183.png"/>
          <p:cNvPicPr>
            <a:picLocks noChangeAspect="1" noChangeArrowheads="1"/>
          </p:cNvPicPr>
          <p:nvPr/>
        </p:nvPicPr>
        <p:blipFill>
          <a:blip r:embed="rId7"/>
          <a:srcRect/>
          <a:stretch>
            <a:fillRect/>
          </a:stretch>
        </p:blipFill>
        <p:spPr bwMode="auto">
          <a:xfrm>
            <a:off x="1981200" y="1800880"/>
            <a:ext cx="2362200" cy="733425"/>
          </a:xfrm>
          <a:prstGeom prst="rect">
            <a:avLst/>
          </a:prstGeom>
          <a:noFill/>
        </p:spPr>
      </p:pic>
      <p:cxnSp>
        <p:nvCxnSpPr>
          <p:cNvPr id="16" name="Straight Arrow Connector 15"/>
          <p:cNvCxnSpPr/>
          <p:nvPr/>
        </p:nvCxnSpPr>
        <p:spPr>
          <a:xfrm rot="5400000">
            <a:off x="1999456" y="2162036"/>
            <a:ext cx="723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1981200" y="2180291"/>
            <a:ext cx="723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6400" y="2639080"/>
            <a:ext cx="1010213" cy="523220"/>
          </a:xfrm>
          <a:prstGeom prst="rect">
            <a:avLst/>
          </a:prstGeom>
          <a:noFill/>
        </p:spPr>
        <p:txBody>
          <a:bodyPr wrap="none" rtlCol="0">
            <a:spAutoFit/>
          </a:bodyPr>
          <a:lstStyle/>
          <a:p>
            <a:pPr algn="ctr"/>
            <a:r>
              <a:rPr lang="en-US" sz="1400" dirty="0" smtClean="0">
                <a:solidFill>
                  <a:schemeClr val="tx2"/>
                </a:solidFill>
                <a:latin typeface="Arial Narrow" pitchFamily="34" charset="0"/>
              </a:rPr>
              <a:t>Rule: PEL10</a:t>
            </a:r>
          </a:p>
          <a:p>
            <a:pPr algn="ctr"/>
            <a:r>
              <a:rPr lang="en-US" sz="1400" dirty="0" smtClean="0">
                <a:solidFill>
                  <a:schemeClr val="tx2"/>
                </a:solidFill>
                <a:latin typeface="Arial Narrow" pitchFamily="34" charset="0"/>
              </a:rPr>
              <a:t>W&gt;=8</a:t>
            </a:r>
            <a:endParaRPr lang="en-US" sz="1400" dirty="0">
              <a:solidFill>
                <a:schemeClr val="tx2"/>
              </a:solidFill>
              <a:latin typeface="Arial Narrow" pitchFamily="34" charset="0"/>
            </a:endParaRPr>
          </a:p>
        </p:txBody>
      </p:sp>
      <p:cxnSp>
        <p:nvCxnSpPr>
          <p:cNvPr id="20" name="Straight Arrow Connector 19"/>
          <p:cNvCxnSpPr/>
          <p:nvPr/>
        </p:nvCxnSpPr>
        <p:spPr>
          <a:xfrm rot="10800000">
            <a:off x="2705100" y="2372380"/>
            <a:ext cx="9144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05100" y="2639080"/>
            <a:ext cx="1010213" cy="523220"/>
          </a:xfrm>
          <a:prstGeom prst="rect">
            <a:avLst/>
          </a:prstGeom>
          <a:noFill/>
        </p:spPr>
        <p:txBody>
          <a:bodyPr wrap="none" rtlCol="0">
            <a:spAutoFit/>
          </a:bodyPr>
          <a:lstStyle/>
          <a:p>
            <a:pPr algn="ctr"/>
            <a:r>
              <a:rPr lang="en-US" sz="1400" dirty="0" smtClean="0">
                <a:solidFill>
                  <a:schemeClr val="tx2"/>
                </a:solidFill>
                <a:latin typeface="Arial Narrow" pitchFamily="34" charset="0"/>
              </a:rPr>
              <a:t>Rule: PEL20</a:t>
            </a:r>
          </a:p>
          <a:p>
            <a:pPr algn="ctr"/>
            <a:r>
              <a:rPr lang="en-US" sz="1400" dirty="0" smtClean="0">
                <a:solidFill>
                  <a:schemeClr val="tx2"/>
                </a:solidFill>
                <a:latin typeface="Arial Narrow" pitchFamily="34" charset="0"/>
              </a:rPr>
              <a:t>S&gt;=10</a:t>
            </a:r>
            <a:endParaRPr lang="en-US" sz="1400" dirty="0">
              <a:solidFill>
                <a:schemeClr val="tx2"/>
              </a:solidFill>
              <a:latin typeface="Arial Narrow" pitchFamily="34" charset="0"/>
            </a:endParaRPr>
          </a:p>
        </p:txBody>
      </p:sp>
      <p:sp>
        <p:nvSpPr>
          <p:cNvPr id="23" name="TextBox 22"/>
          <p:cNvSpPr txBox="1"/>
          <p:nvPr/>
        </p:nvSpPr>
        <p:spPr>
          <a:xfrm>
            <a:off x="1895475" y="4163080"/>
            <a:ext cx="909673" cy="523220"/>
          </a:xfrm>
          <a:prstGeom prst="rect">
            <a:avLst/>
          </a:prstGeom>
          <a:noFill/>
        </p:spPr>
        <p:txBody>
          <a:bodyPr wrap="none" rtlCol="0">
            <a:spAutoFit/>
          </a:bodyPr>
          <a:lstStyle/>
          <a:p>
            <a:pPr algn="ctr"/>
            <a:r>
              <a:rPr lang="en-US" sz="1400" dirty="0" smtClean="0">
                <a:solidFill>
                  <a:schemeClr val="tx2"/>
                </a:solidFill>
                <a:latin typeface="Arial Narrow" pitchFamily="34" charset="0"/>
              </a:rPr>
              <a:t>Rule: N110</a:t>
            </a:r>
          </a:p>
          <a:p>
            <a:pPr algn="ctr"/>
            <a:r>
              <a:rPr lang="en-US" sz="1400" dirty="0" smtClean="0">
                <a:solidFill>
                  <a:schemeClr val="tx2"/>
                </a:solidFill>
                <a:latin typeface="Arial Narrow" pitchFamily="34" charset="0"/>
              </a:rPr>
              <a:t>W&gt;=4</a:t>
            </a:r>
            <a:endParaRPr lang="en-US" sz="1400" dirty="0">
              <a:solidFill>
                <a:schemeClr val="tx2"/>
              </a:solidFill>
              <a:latin typeface="Arial Narrow" pitchFamily="34" charset="0"/>
            </a:endParaRPr>
          </a:p>
        </p:txBody>
      </p:sp>
      <p:sp>
        <p:nvSpPr>
          <p:cNvPr id="24" name="TextBox 23"/>
          <p:cNvSpPr txBox="1"/>
          <p:nvPr/>
        </p:nvSpPr>
        <p:spPr>
          <a:xfrm>
            <a:off x="2924175" y="4163080"/>
            <a:ext cx="920445" cy="523220"/>
          </a:xfrm>
          <a:prstGeom prst="rect">
            <a:avLst/>
          </a:prstGeom>
          <a:noFill/>
        </p:spPr>
        <p:txBody>
          <a:bodyPr wrap="none" rtlCol="0">
            <a:spAutoFit/>
          </a:bodyPr>
          <a:lstStyle/>
          <a:p>
            <a:pPr algn="ctr"/>
            <a:r>
              <a:rPr lang="en-US" sz="1400" dirty="0" smtClean="0">
                <a:solidFill>
                  <a:schemeClr val="tx2"/>
                </a:solidFill>
                <a:latin typeface="Arial Narrow" pitchFamily="34" charset="0"/>
              </a:rPr>
              <a:t>Rule: N120</a:t>
            </a:r>
          </a:p>
          <a:p>
            <a:pPr algn="ctr"/>
            <a:r>
              <a:rPr lang="en-US" sz="1400" dirty="0" smtClean="0">
                <a:solidFill>
                  <a:schemeClr val="tx2"/>
                </a:solidFill>
                <a:latin typeface="Arial Narrow" pitchFamily="34" charset="0"/>
              </a:rPr>
              <a:t>S&gt;=4</a:t>
            </a:r>
            <a:endParaRPr lang="en-US" sz="1400" dirty="0">
              <a:solidFill>
                <a:schemeClr val="tx2"/>
              </a:solidFill>
              <a:latin typeface="Arial Narrow" pitchFamily="34" charset="0"/>
            </a:endParaRPr>
          </a:p>
        </p:txBody>
      </p:sp>
      <p:cxnSp>
        <p:nvCxnSpPr>
          <p:cNvPr id="26" name="Straight Arrow Connector 25"/>
          <p:cNvCxnSpPr>
            <a:endCxn id="35844" idx="1"/>
          </p:cNvCxnSpPr>
          <p:nvPr/>
        </p:nvCxnSpPr>
        <p:spPr>
          <a:xfrm rot="10800000">
            <a:off x="2286001" y="3843338"/>
            <a:ext cx="371475" cy="6350"/>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2657475" y="3962400"/>
            <a:ext cx="342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2" name="Picture 8" descr="C:\Users\Anurag\UES Pictrues\Screenshot Studio capture #182.png"/>
          <p:cNvPicPr>
            <a:picLocks noChangeAspect="1" noChangeArrowheads="1"/>
          </p:cNvPicPr>
          <p:nvPr/>
        </p:nvPicPr>
        <p:blipFill>
          <a:blip r:embed="rId8"/>
          <a:srcRect/>
          <a:stretch>
            <a:fillRect/>
          </a:stretch>
        </p:blipFill>
        <p:spPr bwMode="auto">
          <a:xfrm>
            <a:off x="5334000" y="2590800"/>
            <a:ext cx="1390650" cy="1200150"/>
          </a:xfrm>
          <a:prstGeom prst="rect">
            <a:avLst/>
          </a:prstGeom>
          <a:noFill/>
        </p:spPr>
      </p:pic>
      <p:sp>
        <p:nvSpPr>
          <p:cNvPr id="33" name="TextBox 32"/>
          <p:cNvSpPr txBox="1"/>
          <p:nvPr/>
        </p:nvSpPr>
        <p:spPr>
          <a:xfrm>
            <a:off x="4991100" y="2225873"/>
            <a:ext cx="2813591" cy="307777"/>
          </a:xfrm>
          <a:prstGeom prst="rect">
            <a:avLst/>
          </a:prstGeom>
          <a:noFill/>
        </p:spPr>
        <p:txBody>
          <a:bodyPr wrap="none" rtlCol="0">
            <a:spAutoFit/>
          </a:bodyPr>
          <a:lstStyle/>
          <a:p>
            <a:r>
              <a:rPr lang="en-US" sz="1400" dirty="0" smtClean="0">
                <a:latin typeface="Arial Narrow" pitchFamily="34" charset="0"/>
              </a:rPr>
              <a:t>DPC shape cannot be drawn outside N1</a:t>
            </a:r>
            <a:endParaRPr lang="en-US" sz="1400" dirty="0">
              <a:latin typeface="Arial Narrow" pitchFamily="34" charset="0"/>
            </a:endParaRPr>
          </a:p>
        </p:txBody>
      </p:sp>
      <p:cxnSp>
        <p:nvCxnSpPr>
          <p:cNvPr id="27" name="Straight Arrow Connector 26"/>
          <p:cNvCxnSpPr/>
          <p:nvPr/>
        </p:nvCxnSpPr>
        <p:spPr>
          <a:xfrm rot="5400000" flipH="1" flipV="1">
            <a:off x="5752306" y="3180556"/>
            <a:ext cx="3810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715000" y="3181350"/>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295900" y="3829050"/>
            <a:ext cx="1346844"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DPC18</a:t>
            </a:r>
          </a:p>
          <a:p>
            <a:pPr algn="ctr"/>
            <a:r>
              <a:rPr lang="en-US" sz="1400" dirty="0" smtClean="0">
                <a:solidFill>
                  <a:schemeClr val="tx2"/>
                </a:solidFill>
                <a:latin typeface="Arial Narrow" pitchFamily="34" charset="0"/>
              </a:rPr>
              <a:t>DPC Width on N1</a:t>
            </a:r>
          </a:p>
          <a:p>
            <a:pPr algn="ctr"/>
            <a:r>
              <a:rPr lang="en-US" sz="1400" dirty="0" smtClean="0">
                <a:solidFill>
                  <a:schemeClr val="tx2"/>
                </a:solidFill>
                <a:latin typeface="Arial Narrow" pitchFamily="34" charset="0"/>
              </a:rPr>
              <a:t>W&gt;=4</a:t>
            </a:r>
            <a:endParaRPr lang="en-US" sz="1400" dirty="0">
              <a:solidFill>
                <a:schemeClr val="tx2"/>
              </a:solidFill>
              <a:latin typeface="Arial Narrow" pitchFamily="34" charset="0"/>
            </a:endParaRPr>
          </a:p>
        </p:txBody>
      </p:sp>
      <p:pic>
        <p:nvPicPr>
          <p:cNvPr id="38" name="Picture 8" descr="C:\Users\Anurag\UES Pictrues\Screenshot Studio capture #182.png"/>
          <p:cNvPicPr>
            <a:picLocks noChangeAspect="1" noChangeArrowheads="1"/>
          </p:cNvPicPr>
          <p:nvPr/>
        </p:nvPicPr>
        <p:blipFill>
          <a:blip r:embed="rId8"/>
          <a:srcRect/>
          <a:stretch>
            <a:fillRect/>
          </a:stretch>
        </p:blipFill>
        <p:spPr bwMode="auto">
          <a:xfrm>
            <a:off x="7239000" y="2571750"/>
            <a:ext cx="1390650" cy="1200150"/>
          </a:xfrm>
          <a:prstGeom prst="rect">
            <a:avLst/>
          </a:prstGeom>
          <a:noFill/>
        </p:spPr>
      </p:pic>
      <p:cxnSp>
        <p:nvCxnSpPr>
          <p:cNvPr id="39" name="Straight Arrow Connector 38"/>
          <p:cNvCxnSpPr/>
          <p:nvPr/>
        </p:nvCxnSpPr>
        <p:spPr>
          <a:xfrm rot="5400000" flipH="1" flipV="1">
            <a:off x="7754144" y="2856706"/>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7752556" y="3466306"/>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H="1" flipV="1">
            <a:off x="8039100" y="3181350"/>
            <a:ext cx="190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239000" y="3181350"/>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225656" y="3829050"/>
            <a:ext cx="1361270" cy="738664"/>
          </a:xfrm>
          <a:prstGeom prst="rect">
            <a:avLst/>
          </a:prstGeom>
          <a:noFill/>
        </p:spPr>
        <p:txBody>
          <a:bodyPr wrap="none" rtlCol="0">
            <a:spAutoFit/>
          </a:bodyPr>
          <a:lstStyle/>
          <a:p>
            <a:pPr algn="ctr"/>
            <a:r>
              <a:rPr lang="en-US" sz="1400" dirty="0" smtClean="0">
                <a:solidFill>
                  <a:schemeClr val="tx2"/>
                </a:solidFill>
                <a:latin typeface="Arial Narrow" pitchFamily="34" charset="0"/>
              </a:rPr>
              <a:t>Rule: DPC98</a:t>
            </a:r>
          </a:p>
          <a:p>
            <a:pPr algn="ctr"/>
            <a:r>
              <a:rPr lang="en-US" sz="1400" dirty="0" smtClean="0">
                <a:solidFill>
                  <a:schemeClr val="tx2"/>
                </a:solidFill>
                <a:latin typeface="Arial Narrow" pitchFamily="34" charset="0"/>
              </a:rPr>
              <a:t>N1 Encloses DPC</a:t>
            </a:r>
          </a:p>
          <a:p>
            <a:pPr algn="ctr"/>
            <a:r>
              <a:rPr lang="en-US" sz="1400" dirty="0" smtClean="0">
                <a:solidFill>
                  <a:schemeClr val="tx2"/>
                </a:solidFill>
                <a:latin typeface="Arial Narrow" pitchFamily="34" charset="0"/>
              </a:rPr>
              <a:t>En&gt;=2</a:t>
            </a:r>
            <a:endParaRPr lang="en-US" sz="1400" dirty="0">
              <a:solidFill>
                <a:schemeClr val="tx2"/>
              </a:solidFill>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42863"/>
            <a:ext cx="7807325" cy="928687"/>
          </a:xfrm>
        </p:spPr>
        <p:txBody>
          <a:bodyPr/>
          <a:lstStyle/>
          <a:p>
            <a:r>
              <a:rPr lang="en-US" dirty="0" smtClean="0"/>
              <a:t>Construction of Inductor</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7</a:t>
            </a:fld>
            <a:endParaRPr lang="en-US"/>
          </a:p>
        </p:txBody>
      </p:sp>
      <p:pic>
        <p:nvPicPr>
          <p:cNvPr id="34818" name="Picture 2" descr="C:\Users\Anurag\UES Pictrues\Screenshot Studio capture #187.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3400" y="533400"/>
            <a:ext cx="3514725" cy="5391150"/>
          </a:xfrm>
          <a:prstGeom prst="rect">
            <a:avLst/>
          </a:prstGeom>
          <a:noFill/>
        </p:spPr>
      </p:pic>
      <p:pic>
        <p:nvPicPr>
          <p:cNvPr id="34819" name="Picture 3" descr="C:\Users\Anurag\UES Pictrues\Screenshot Studio capture #188.png"/>
          <p:cNvPicPr>
            <a:picLocks noChangeAspect="1" noChangeArrowheads="1"/>
          </p:cNvPicPr>
          <p:nvPr/>
        </p:nvPicPr>
        <p:blipFill>
          <a:blip r:embed="rId3"/>
          <a:srcRect/>
          <a:stretch>
            <a:fillRect/>
          </a:stretch>
        </p:blipFill>
        <p:spPr bwMode="auto">
          <a:xfrm>
            <a:off x="5372100" y="876300"/>
            <a:ext cx="3705225" cy="4276725"/>
          </a:xfrm>
          <a:prstGeom prst="rect">
            <a:avLst/>
          </a:prstGeom>
          <a:noFill/>
        </p:spPr>
      </p:pic>
      <p:cxnSp>
        <p:nvCxnSpPr>
          <p:cNvPr id="8" name="Straight Arrow Connector 7"/>
          <p:cNvCxnSpPr/>
          <p:nvPr/>
        </p:nvCxnSpPr>
        <p:spPr>
          <a:xfrm rot="5400000" flipH="1" flipV="1">
            <a:off x="3867150" y="1123950"/>
            <a:ext cx="457200" cy="3429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4876800" y="3238500"/>
            <a:ext cx="1943100" cy="6858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771900" y="800100"/>
            <a:ext cx="1688283" cy="307777"/>
          </a:xfrm>
          <a:prstGeom prst="rect">
            <a:avLst/>
          </a:prstGeom>
          <a:noFill/>
        </p:spPr>
        <p:txBody>
          <a:bodyPr wrap="none" rtlCol="0">
            <a:spAutoFit/>
          </a:bodyPr>
          <a:lstStyle/>
          <a:p>
            <a:r>
              <a:rPr lang="en-US" sz="1400" b="1" dirty="0" smtClean="0">
                <a:solidFill>
                  <a:srgbClr val="00B0F0"/>
                </a:solidFill>
                <a:latin typeface="+mj-lt"/>
              </a:rPr>
              <a:t>Inductor on EL</a:t>
            </a:r>
            <a:endParaRPr lang="en-US" sz="1400" b="1" dirty="0">
              <a:solidFill>
                <a:srgbClr val="00B0F0"/>
              </a:solidFill>
              <a:latin typeface="+mj-lt"/>
            </a:endParaRPr>
          </a:p>
        </p:txBody>
      </p:sp>
      <p:sp>
        <p:nvSpPr>
          <p:cNvPr id="12" name="TextBox 11"/>
          <p:cNvSpPr txBox="1"/>
          <p:nvPr/>
        </p:nvSpPr>
        <p:spPr>
          <a:xfrm>
            <a:off x="4267200" y="1181100"/>
            <a:ext cx="761747" cy="523220"/>
          </a:xfrm>
          <a:prstGeom prst="rect">
            <a:avLst/>
          </a:prstGeom>
          <a:noFill/>
        </p:spPr>
        <p:txBody>
          <a:bodyPr wrap="none" rtlCol="0">
            <a:spAutoFit/>
          </a:bodyPr>
          <a:lstStyle/>
          <a:p>
            <a:r>
              <a:rPr lang="en-US" sz="1400" dirty="0" smtClean="0">
                <a:latin typeface="Arial Narrow" pitchFamily="34" charset="0"/>
              </a:rPr>
              <a:t>S=5 µm</a:t>
            </a:r>
          </a:p>
          <a:p>
            <a:r>
              <a:rPr lang="en-US" sz="1400" dirty="0" smtClean="0">
                <a:latin typeface="Arial Narrow" pitchFamily="34" charset="0"/>
              </a:rPr>
              <a:t>W=5 µm</a:t>
            </a:r>
            <a:endParaRPr lang="en-US" sz="1400" dirty="0">
              <a:latin typeface="Arial Narrow" pitchFamily="34" charset="0"/>
            </a:endParaRPr>
          </a:p>
        </p:txBody>
      </p:sp>
      <p:cxnSp>
        <p:nvCxnSpPr>
          <p:cNvPr id="13" name="Straight Arrow Connector 12"/>
          <p:cNvCxnSpPr/>
          <p:nvPr/>
        </p:nvCxnSpPr>
        <p:spPr>
          <a:xfrm>
            <a:off x="6896100" y="2019300"/>
            <a:ext cx="1104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53300" y="1752600"/>
            <a:ext cx="617477" cy="307777"/>
          </a:xfrm>
          <a:prstGeom prst="rect">
            <a:avLst/>
          </a:prstGeom>
          <a:noFill/>
        </p:spPr>
        <p:txBody>
          <a:bodyPr wrap="none" rtlCol="0">
            <a:spAutoFit/>
          </a:bodyPr>
          <a:lstStyle/>
          <a:p>
            <a:r>
              <a:rPr lang="en-US" sz="1400" dirty="0" smtClean="0">
                <a:latin typeface="Arial Narrow" pitchFamily="34" charset="0"/>
              </a:rPr>
              <a:t>26 µm</a:t>
            </a:r>
            <a:endParaRPr lang="en-US" sz="1400" dirty="0">
              <a:latin typeface="Arial Narrow" pitchFamily="34" charset="0"/>
            </a:endParaRPr>
          </a:p>
        </p:txBody>
      </p:sp>
      <p:cxnSp>
        <p:nvCxnSpPr>
          <p:cNvPr id="18" name="Straight Arrow Connector 17"/>
          <p:cNvCxnSpPr/>
          <p:nvPr/>
        </p:nvCxnSpPr>
        <p:spPr>
          <a:xfrm>
            <a:off x="7581900" y="2400300"/>
            <a:ext cx="2286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886700" y="2400300"/>
            <a:ext cx="228600" cy="1588"/>
          </a:xfrm>
          <a:prstGeom prst="straightConnector1">
            <a:avLst/>
          </a:prstGeom>
          <a:ln w="1905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658100" y="2627312"/>
            <a:ext cx="2286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962900" y="2627312"/>
            <a:ext cx="228600" cy="1588"/>
          </a:xfrm>
          <a:prstGeom prst="straightConnector1">
            <a:avLst/>
          </a:prstGeom>
          <a:ln w="1905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924800" y="2628900"/>
            <a:ext cx="535724" cy="307777"/>
          </a:xfrm>
          <a:prstGeom prst="rect">
            <a:avLst/>
          </a:prstGeom>
          <a:noFill/>
        </p:spPr>
        <p:txBody>
          <a:bodyPr wrap="none" rtlCol="0">
            <a:spAutoFit/>
          </a:bodyPr>
          <a:lstStyle/>
          <a:p>
            <a:r>
              <a:rPr lang="en-US" sz="1400" dirty="0" smtClean="0">
                <a:latin typeface="Arial Narrow" pitchFamily="34" charset="0"/>
              </a:rPr>
              <a:t>2 µm</a:t>
            </a:r>
            <a:endParaRPr lang="en-US" sz="1400" dirty="0">
              <a:latin typeface="Arial Narrow" pitchFamily="34" charset="0"/>
            </a:endParaRPr>
          </a:p>
        </p:txBody>
      </p:sp>
      <p:cxnSp>
        <p:nvCxnSpPr>
          <p:cNvPr id="26" name="Straight Connector 25"/>
          <p:cNvCxnSpPr/>
          <p:nvPr/>
        </p:nvCxnSpPr>
        <p:spPr>
          <a:xfrm rot="5400000" flipH="1" flipV="1">
            <a:off x="6896100" y="2095500"/>
            <a:ext cx="1066800" cy="1588"/>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6038850" y="2114550"/>
            <a:ext cx="1181100" cy="1588"/>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29400" y="1714500"/>
            <a:ext cx="800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743700" y="1447800"/>
            <a:ext cx="617477" cy="307777"/>
          </a:xfrm>
          <a:prstGeom prst="rect">
            <a:avLst/>
          </a:prstGeom>
          <a:noFill/>
        </p:spPr>
        <p:txBody>
          <a:bodyPr wrap="none" rtlCol="0">
            <a:spAutoFit/>
          </a:bodyPr>
          <a:lstStyle/>
          <a:p>
            <a:r>
              <a:rPr lang="en-US" sz="1400" dirty="0" smtClean="0">
                <a:latin typeface="Arial Narrow" pitchFamily="34" charset="0"/>
              </a:rPr>
              <a:t>20 µm</a:t>
            </a:r>
            <a:endParaRPr lang="en-US" sz="1400" dirty="0">
              <a:latin typeface="Arial Narrow" pitchFamily="34" charset="0"/>
            </a:endParaRPr>
          </a:p>
        </p:txBody>
      </p:sp>
      <p:cxnSp>
        <p:nvCxnSpPr>
          <p:cNvPr id="32" name="Straight Arrow Connector 31"/>
          <p:cNvCxnSpPr/>
          <p:nvPr/>
        </p:nvCxnSpPr>
        <p:spPr>
          <a:xfrm rot="5400000">
            <a:off x="7887494" y="3275806"/>
            <a:ext cx="2286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7887494" y="3656806"/>
            <a:ext cx="228600" cy="1588"/>
          </a:xfrm>
          <a:prstGeom prst="straightConnector1">
            <a:avLst/>
          </a:prstGeom>
          <a:ln w="1905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8001000" y="3311723"/>
            <a:ext cx="535724" cy="307777"/>
          </a:xfrm>
          <a:prstGeom prst="rect">
            <a:avLst/>
          </a:prstGeom>
          <a:noFill/>
        </p:spPr>
        <p:txBody>
          <a:bodyPr wrap="none" rtlCol="0">
            <a:spAutoFit/>
          </a:bodyPr>
          <a:lstStyle/>
          <a:p>
            <a:r>
              <a:rPr lang="en-US" sz="1400" dirty="0" smtClean="0">
                <a:latin typeface="Arial Narrow" pitchFamily="34" charset="0"/>
              </a:rPr>
              <a:t>4 µm</a:t>
            </a:r>
            <a:endParaRPr lang="en-US" sz="1400" dirty="0">
              <a:latin typeface="Arial Narrow" pitchFamily="34" charset="0"/>
            </a:endParaRPr>
          </a:p>
        </p:txBody>
      </p:sp>
      <p:sp>
        <p:nvSpPr>
          <p:cNvPr id="35" name="TextBox 34"/>
          <p:cNvSpPr txBox="1"/>
          <p:nvPr/>
        </p:nvSpPr>
        <p:spPr>
          <a:xfrm>
            <a:off x="7962900" y="4111823"/>
            <a:ext cx="506870" cy="307777"/>
          </a:xfrm>
          <a:prstGeom prst="rect">
            <a:avLst/>
          </a:prstGeom>
          <a:noFill/>
        </p:spPr>
        <p:txBody>
          <a:bodyPr wrap="none" rtlCol="0">
            <a:spAutoFit/>
          </a:bodyPr>
          <a:lstStyle/>
          <a:p>
            <a:r>
              <a:rPr lang="en-US" sz="1400" b="1" dirty="0" smtClean="0">
                <a:solidFill>
                  <a:srgbClr val="CC0099"/>
                </a:solidFill>
                <a:latin typeface="+mj-lt"/>
              </a:rPr>
              <a:t>PEL</a:t>
            </a:r>
            <a:endParaRPr lang="en-US" sz="1400" b="1" dirty="0">
              <a:solidFill>
                <a:srgbClr val="CC0099"/>
              </a:solidFill>
              <a:latin typeface="+mj-lt"/>
            </a:endParaRPr>
          </a:p>
        </p:txBody>
      </p:sp>
      <p:sp>
        <p:nvSpPr>
          <p:cNvPr id="36" name="TextBox 35"/>
          <p:cNvSpPr txBox="1"/>
          <p:nvPr/>
        </p:nvSpPr>
        <p:spPr>
          <a:xfrm>
            <a:off x="6667500" y="4267200"/>
            <a:ext cx="399468" cy="307777"/>
          </a:xfrm>
          <a:prstGeom prst="rect">
            <a:avLst/>
          </a:prstGeom>
          <a:noFill/>
        </p:spPr>
        <p:txBody>
          <a:bodyPr wrap="none" rtlCol="0">
            <a:spAutoFit/>
          </a:bodyPr>
          <a:lstStyle/>
          <a:p>
            <a:r>
              <a:rPr lang="en-US" sz="1400" b="1" dirty="0" smtClean="0">
                <a:solidFill>
                  <a:schemeClr val="bg1"/>
                </a:solidFill>
                <a:latin typeface="+mj-lt"/>
              </a:rPr>
              <a:t>N1</a:t>
            </a:r>
            <a:endParaRPr lang="en-US" sz="1400" b="1" dirty="0">
              <a:solidFill>
                <a:schemeClr val="bg1"/>
              </a:solidFill>
              <a:latin typeface="+mj-lt"/>
            </a:endParaRPr>
          </a:p>
        </p:txBody>
      </p:sp>
      <p:cxnSp>
        <p:nvCxnSpPr>
          <p:cNvPr id="37" name="Straight Arrow Connector 36"/>
          <p:cNvCxnSpPr/>
          <p:nvPr/>
        </p:nvCxnSpPr>
        <p:spPr>
          <a:xfrm>
            <a:off x="2209800" y="1943100"/>
            <a:ext cx="1638300" cy="9525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a:off x="5029200" y="1104900"/>
            <a:ext cx="533400" cy="4953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886200" y="2895600"/>
            <a:ext cx="1258678" cy="307777"/>
          </a:xfrm>
          <a:prstGeom prst="rect">
            <a:avLst/>
          </a:prstGeom>
          <a:noFill/>
        </p:spPr>
        <p:txBody>
          <a:bodyPr wrap="none" rtlCol="0">
            <a:spAutoFit/>
          </a:bodyPr>
          <a:lstStyle/>
          <a:p>
            <a:r>
              <a:rPr lang="en-US" sz="1400" b="1" dirty="0" smtClean="0">
                <a:solidFill>
                  <a:srgbClr val="00B0F0"/>
                </a:solidFill>
                <a:latin typeface="+mj-lt"/>
              </a:rPr>
              <a:t>Air Bridge</a:t>
            </a:r>
            <a:endParaRPr lang="en-US" sz="1400" b="1" dirty="0">
              <a:solidFill>
                <a:srgbClr val="00B0F0"/>
              </a:solidFill>
              <a:latin typeface="+mj-lt"/>
            </a:endParaRPr>
          </a:p>
        </p:txBody>
      </p:sp>
      <p:sp>
        <p:nvSpPr>
          <p:cNvPr id="30" name="TextBox 29"/>
          <p:cNvSpPr txBox="1"/>
          <p:nvPr/>
        </p:nvSpPr>
        <p:spPr>
          <a:xfrm>
            <a:off x="3962400" y="5334000"/>
            <a:ext cx="5676900" cy="738664"/>
          </a:xfrm>
          <a:prstGeom prst="rect">
            <a:avLst/>
          </a:prstGeom>
          <a:noFill/>
        </p:spPr>
        <p:txBody>
          <a:bodyPr wrap="square" rtlCol="0">
            <a:spAutoFit/>
          </a:bodyPr>
          <a:lstStyle/>
          <a:p>
            <a:pPr algn="just"/>
            <a:r>
              <a:rPr lang="en-US" sz="1400" dirty="0" smtClean="0">
                <a:latin typeface="Arial Narrow" pitchFamily="34" charset="0"/>
              </a:rPr>
              <a:t>Inner loop dimensions, pad size and underpass width, EL Metal to Metal Spacing and EL Metal Width are fixed Options and PDK Sizes Inductor to meet the Inductance requirement. We are just validating the dimensions.</a:t>
            </a:r>
            <a:endParaRPr lang="en-US" sz="1400" dirty="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2863"/>
            <a:ext cx="8683625" cy="928687"/>
          </a:xfrm>
        </p:spPr>
        <p:txBody>
          <a:bodyPr/>
          <a:lstStyle/>
          <a:p>
            <a:r>
              <a:rPr lang="en-US" dirty="0" smtClean="0"/>
              <a:t>EM Simulation Vs Model for Inductor</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8</a:t>
            </a:fld>
            <a:endParaRPr lang="en-US"/>
          </a:p>
        </p:txBody>
      </p:sp>
      <p:pic>
        <p:nvPicPr>
          <p:cNvPr id="34818" name="Picture 2" descr="C:\Users\Anurag\UES Pictrues\Screenshot Studio capture #189.png"/>
          <p:cNvPicPr>
            <a:picLocks noChangeAspect="1" noChangeArrowheads="1"/>
          </p:cNvPicPr>
          <p:nvPr/>
        </p:nvPicPr>
        <p:blipFill>
          <a:blip r:embed="rId3"/>
          <a:srcRect/>
          <a:stretch>
            <a:fillRect/>
          </a:stretch>
        </p:blipFill>
        <p:spPr bwMode="auto">
          <a:xfrm>
            <a:off x="457200" y="952500"/>
            <a:ext cx="3429000" cy="2828925"/>
          </a:xfrm>
          <a:prstGeom prst="rect">
            <a:avLst/>
          </a:prstGeom>
          <a:noFill/>
        </p:spPr>
      </p:pic>
      <p:pic>
        <p:nvPicPr>
          <p:cNvPr id="34819" name="Picture 3" descr="C:\Users\Anurag\UES Pictrues\Screenshot Studio capture #190.png"/>
          <p:cNvPicPr>
            <a:picLocks noChangeAspect="1" noChangeArrowheads="1"/>
          </p:cNvPicPr>
          <p:nvPr/>
        </p:nvPicPr>
        <p:blipFill>
          <a:blip r:embed="rId4"/>
          <a:srcRect/>
          <a:stretch>
            <a:fillRect/>
          </a:stretch>
        </p:blipFill>
        <p:spPr bwMode="auto">
          <a:xfrm>
            <a:off x="4076700" y="876300"/>
            <a:ext cx="5448300" cy="2924175"/>
          </a:xfrm>
          <a:prstGeom prst="rect">
            <a:avLst/>
          </a:prstGeom>
          <a:noFill/>
        </p:spPr>
      </p:pic>
      <p:pic>
        <p:nvPicPr>
          <p:cNvPr id="34822" name="Picture 6" descr="C:\Users\Anurag\UES Pictrues\Screenshot Studio capture #192.png"/>
          <p:cNvPicPr>
            <a:picLocks noChangeAspect="1" noChangeArrowheads="1"/>
          </p:cNvPicPr>
          <p:nvPr/>
        </p:nvPicPr>
        <p:blipFill>
          <a:blip r:embed="rId5"/>
          <a:srcRect/>
          <a:stretch>
            <a:fillRect/>
          </a:stretch>
        </p:blipFill>
        <p:spPr bwMode="auto">
          <a:xfrm>
            <a:off x="1447800" y="4914900"/>
            <a:ext cx="5991225" cy="1057275"/>
          </a:xfrm>
          <a:prstGeom prst="rect">
            <a:avLst/>
          </a:prstGeom>
          <a:noFill/>
        </p:spPr>
      </p:pic>
      <p:cxnSp>
        <p:nvCxnSpPr>
          <p:cNvPr id="11" name="Straight Arrow Connector 10"/>
          <p:cNvCxnSpPr/>
          <p:nvPr/>
        </p:nvCxnSpPr>
        <p:spPr>
          <a:xfrm rot="5400000">
            <a:off x="5886450" y="2152650"/>
            <a:ext cx="495300" cy="1524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5600700" y="1866901"/>
            <a:ext cx="457200" cy="2286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740425" y="1981200"/>
            <a:ext cx="936475" cy="307777"/>
          </a:xfrm>
          <a:prstGeom prst="rect">
            <a:avLst/>
          </a:prstGeom>
          <a:noFill/>
        </p:spPr>
        <p:txBody>
          <a:bodyPr wrap="none" rtlCol="0">
            <a:spAutoFit/>
          </a:bodyPr>
          <a:lstStyle/>
          <a:p>
            <a:r>
              <a:rPr lang="en-US" sz="1400" dirty="0" smtClean="0">
                <a:latin typeface="+mj-lt"/>
              </a:rPr>
              <a:t>EM Sim.</a:t>
            </a:r>
            <a:endParaRPr lang="en-US" sz="1400" dirty="0">
              <a:latin typeface="+mj-lt"/>
            </a:endParaRPr>
          </a:p>
        </p:txBody>
      </p:sp>
      <p:sp>
        <p:nvSpPr>
          <p:cNvPr id="15" name="TextBox 14"/>
          <p:cNvSpPr txBox="1"/>
          <p:nvPr/>
        </p:nvSpPr>
        <p:spPr>
          <a:xfrm>
            <a:off x="5372100" y="2476500"/>
            <a:ext cx="1043876" cy="307777"/>
          </a:xfrm>
          <a:prstGeom prst="rect">
            <a:avLst/>
          </a:prstGeom>
          <a:noFill/>
        </p:spPr>
        <p:txBody>
          <a:bodyPr wrap="none" rtlCol="0">
            <a:spAutoFit/>
          </a:bodyPr>
          <a:lstStyle/>
          <a:p>
            <a:r>
              <a:rPr lang="en-US" sz="1400" dirty="0" smtClean="0">
                <a:latin typeface="+mj-lt"/>
              </a:rPr>
              <a:t>pdk mod.</a:t>
            </a:r>
            <a:endParaRPr lang="en-US" sz="1400" dirty="0">
              <a:latin typeface="+mj-lt"/>
            </a:endParaRPr>
          </a:p>
        </p:txBody>
      </p:sp>
      <p:sp>
        <p:nvSpPr>
          <p:cNvPr id="16" name="TextBox 15"/>
          <p:cNvSpPr txBox="1"/>
          <p:nvPr/>
        </p:nvSpPr>
        <p:spPr>
          <a:xfrm>
            <a:off x="7445525" y="2057400"/>
            <a:ext cx="936475" cy="307777"/>
          </a:xfrm>
          <a:prstGeom prst="rect">
            <a:avLst/>
          </a:prstGeom>
          <a:noFill/>
        </p:spPr>
        <p:txBody>
          <a:bodyPr wrap="none" rtlCol="0">
            <a:spAutoFit/>
          </a:bodyPr>
          <a:lstStyle/>
          <a:p>
            <a:r>
              <a:rPr lang="en-US" sz="1400" dirty="0" smtClean="0">
                <a:latin typeface="+mj-lt"/>
              </a:rPr>
              <a:t>EM Sim.</a:t>
            </a:r>
            <a:endParaRPr lang="en-US" sz="1400" dirty="0">
              <a:latin typeface="+mj-lt"/>
            </a:endParaRPr>
          </a:p>
        </p:txBody>
      </p:sp>
      <p:sp>
        <p:nvSpPr>
          <p:cNvPr id="17" name="TextBox 16"/>
          <p:cNvSpPr txBox="1"/>
          <p:nvPr/>
        </p:nvSpPr>
        <p:spPr>
          <a:xfrm>
            <a:off x="8077200" y="2552700"/>
            <a:ext cx="1043876" cy="307777"/>
          </a:xfrm>
          <a:prstGeom prst="rect">
            <a:avLst/>
          </a:prstGeom>
          <a:noFill/>
        </p:spPr>
        <p:txBody>
          <a:bodyPr wrap="none" rtlCol="0">
            <a:spAutoFit/>
          </a:bodyPr>
          <a:lstStyle/>
          <a:p>
            <a:r>
              <a:rPr lang="en-US" sz="1400" dirty="0" smtClean="0">
                <a:latin typeface="+mj-lt"/>
              </a:rPr>
              <a:t>pdk mod.</a:t>
            </a:r>
            <a:endParaRPr lang="en-US" sz="1400" dirty="0">
              <a:latin typeface="+mj-lt"/>
            </a:endParaRPr>
          </a:p>
        </p:txBody>
      </p:sp>
      <p:cxnSp>
        <p:nvCxnSpPr>
          <p:cNvPr id="18" name="Straight Arrow Connector 17"/>
          <p:cNvCxnSpPr/>
          <p:nvPr/>
        </p:nvCxnSpPr>
        <p:spPr>
          <a:xfrm rot="5400000">
            <a:off x="8629650" y="2266950"/>
            <a:ext cx="495300" cy="1524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8343900" y="1981201"/>
            <a:ext cx="457200" cy="2286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416950" y="4991100"/>
            <a:ext cx="936475" cy="307777"/>
          </a:xfrm>
          <a:prstGeom prst="rect">
            <a:avLst/>
          </a:prstGeom>
          <a:noFill/>
        </p:spPr>
        <p:txBody>
          <a:bodyPr wrap="none" rtlCol="0">
            <a:spAutoFit/>
          </a:bodyPr>
          <a:lstStyle/>
          <a:p>
            <a:r>
              <a:rPr lang="en-US" sz="1400" dirty="0" smtClean="0">
                <a:latin typeface="+mj-lt"/>
              </a:rPr>
              <a:t>EM Sim.</a:t>
            </a:r>
            <a:endParaRPr lang="en-US" sz="1400" dirty="0">
              <a:latin typeface="+mj-lt"/>
            </a:endParaRPr>
          </a:p>
        </p:txBody>
      </p:sp>
      <p:sp>
        <p:nvSpPr>
          <p:cNvPr id="21" name="TextBox 20"/>
          <p:cNvSpPr txBox="1"/>
          <p:nvPr/>
        </p:nvSpPr>
        <p:spPr>
          <a:xfrm>
            <a:off x="7423849" y="5524500"/>
            <a:ext cx="1043876" cy="307777"/>
          </a:xfrm>
          <a:prstGeom prst="rect">
            <a:avLst/>
          </a:prstGeom>
          <a:noFill/>
        </p:spPr>
        <p:txBody>
          <a:bodyPr wrap="none" rtlCol="0">
            <a:spAutoFit/>
          </a:bodyPr>
          <a:lstStyle/>
          <a:p>
            <a:r>
              <a:rPr lang="en-US" sz="1400" dirty="0" smtClean="0">
                <a:latin typeface="+mj-lt"/>
              </a:rPr>
              <a:t>pdk mod.</a:t>
            </a:r>
            <a:endParaRPr lang="en-US" sz="1400" dirty="0">
              <a:latin typeface="+mj-lt"/>
            </a:endParaRPr>
          </a:p>
        </p:txBody>
      </p:sp>
      <p:grpSp>
        <p:nvGrpSpPr>
          <p:cNvPr id="125" name="Group 124"/>
          <p:cNvGrpSpPr/>
          <p:nvPr/>
        </p:nvGrpSpPr>
        <p:grpSpPr>
          <a:xfrm>
            <a:off x="3200400" y="3771900"/>
            <a:ext cx="2857500" cy="1066800"/>
            <a:chOff x="0" y="4152900"/>
            <a:chExt cx="2857500" cy="1066800"/>
          </a:xfrm>
        </p:grpSpPr>
        <p:graphicFrame>
          <p:nvGraphicFramePr>
            <p:cNvPr id="24" name="Object 4"/>
            <p:cNvGraphicFramePr>
              <a:graphicFrameLocks noChangeAspect="1"/>
            </p:cNvGraphicFramePr>
            <p:nvPr/>
          </p:nvGraphicFramePr>
          <p:xfrm>
            <a:off x="1600200" y="4152900"/>
            <a:ext cx="152400" cy="179387"/>
          </p:xfrm>
          <a:graphic>
            <a:graphicData uri="http://schemas.openxmlformats.org/presentationml/2006/ole">
              <p:oleObj spid="_x0000_s34823" name="Equation" r:id="rId6" imgW="139680" imgH="164880" progId="Equation.3">
                <p:embed/>
              </p:oleObj>
            </a:graphicData>
          </a:graphic>
        </p:graphicFrame>
        <p:graphicFrame>
          <p:nvGraphicFramePr>
            <p:cNvPr id="25" name="Object 5"/>
            <p:cNvGraphicFramePr>
              <a:graphicFrameLocks noChangeAspect="1"/>
            </p:cNvGraphicFramePr>
            <p:nvPr/>
          </p:nvGraphicFramePr>
          <p:xfrm>
            <a:off x="723900" y="4686299"/>
            <a:ext cx="381000" cy="322705"/>
          </p:xfrm>
          <a:graphic>
            <a:graphicData uri="http://schemas.openxmlformats.org/presentationml/2006/ole">
              <p:oleObj spid="_x0000_s34824" name="Equation" r:id="rId7" imgW="266400" imgH="228600" progId="Equation.3">
                <p:embed/>
              </p:oleObj>
            </a:graphicData>
          </a:graphic>
        </p:graphicFrame>
        <p:grpSp>
          <p:nvGrpSpPr>
            <p:cNvPr id="120" name="Group 119"/>
            <p:cNvGrpSpPr/>
            <p:nvPr/>
          </p:nvGrpSpPr>
          <p:grpSpPr>
            <a:xfrm>
              <a:off x="380206" y="4381500"/>
              <a:ext cx="2096294" cy="838200"/>
              <a:chOff x="265906" y="4381500"/>
              <a:chExt cx="2096294" cy="838200"/>
            </a:xfrm>
          </p:grpSpPr>
          <p:grpSp>
            <p:nvGrpSpPr>
              <p:cNvPr id="26" name="Group 29"/>
              <p:cNvGrpSpPr/>
              <p:nvPr/>
            </p:nvGrpSpPr>
            <p:grpSpPr>
              <a:xfrm>
                <a:off x="1219200" y="4381500"/>
                <a:ext cx="647700" cy="152400"/>
                <a:chOff x="419100" y="2667000"/>
                <a:chExt cx="647700" cy="152400"/>
              </a:xfrm>
            </p:grpSpPr>
            <p:cxnSp>
              <p:nvCxnSpPr>
                <p:cNvPr id="35" name="Straight Connector 30"/>
                <p:cNvCxnSpPr/>
                <p:nvPr/>
              </p:nvCxnSpPr>
              <p:spPr>
                <a:xfrm>
                  <a:off x="419100" y="2743200"/>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601980" y="2667000"/>
                  <a:ext cx="45719"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09600" y="2667000"/>
                  <a:ext cx="76200"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47700" y="2667000"/>
                  <a:ext cx="76200"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85800" y="2667000"/>
                  <a:ext cx="76200"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23900" y="2667000"/>
                  <a:ext cx="76200"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36"/>
                <p:cNvSpPr/>
                <p:nvPr/>
              </p:nvSpPr>
              <p:spPr>
                <a:xfrm>
                  <a:off x="762000" y="2667000"/>
                  <a:ext cx="76200"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37"/>
                <p:cNvSpPr/>
                <p:nvPr/>
              </p:nvSpPr>
              <p:spPr>
                <a:xfrm>
                  <a:off x="800100" y="2667000"/>
                  <a:ext cx="76200"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838200" y="2667000"/>
                  <a:ext cx="45719" cy="15240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545432" y="2673684"/>
                  <a:ext cx="85557" cy="81102"/>
                </a:xfrm>
                <a:custGeom>
                  <a:avLst/>
                  <a:gdLst>
                    <a:gd name="connsiteX0" fmla="*/ 85557 w 85557"/>
                    <a:gd name="connsiteY0" fmla="*/ 0 h 81102"/>
                    <a:gd name="connsiteX1" fmla="*/ 32084 w 85557"/>
                    <a:gd name="connsiteY1" fmla="*/ 69516 h 81102"/>
                    <a:gd name="connsiteX2" fmla="*/ 0 w 85557"/>
                    <a:gd name="connsiteY2" fmla="*/ 69516 h 81102"/>
                  </a:gdLst>
                  <a:ahLst/>
                  <a:cxnLst>
                    <a:cxn ang="0">
                      <a:pos x="connsiteX0" y="connsiteY0"/>
                    </a:cxn>
                    <a:cxn ang="0">
                      <a:pos x="connsiteX1" y="connsiteY1"/>
                    </a:cxn>
                    <a:cxn ang="0">
                      <a:pos x="connsiteX2" y="connsiteY2"/>
                    </a:cxn>
                  </a:cxnLst>
                  <a:rect l="l" t="t" r="r" b="b"/>
                  <a:pathLst>
                    <a:path w="85557" h="81102">
                      <a:moveTo>
                        <a:pt x="85557" y="0"/>
                      </a:moveTo>
                      <a:cubicBezTo>
                        <a:pt x="65950" y="28965"/>
                        <a:pt x="46343" y="57930"/>
                        <a:pt x="32084" y="69516"/>
                      </a:cubicBezTo>
                      <a:cubicBezTo>
                        <a:pt x="17825" y="81102"/>
                        <a:pt x="8912" y="75309"/>
                        <a:pt x="0" y="69516"/>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5" name="Straight Connector 40"/>
                <p:cNvCxnSpPr/>
                <p:nvPr/>
              </p:nvCxnSpPr>
              <p:spPr>
                <a:xfrm>
                  <a:off x="914400" y="2741612"/>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6" name="Freeform 45"/>
                <p:cNvSpPr/>
                <p:nvPr/>
              </p:nvSpPr>
              <p:spPr>
                <a:xfrm>
                  <a:off x="855579" y="2743200"/>
                  <a:ext cx="96253" cy="64169"/>
                </a:xfrm>
                <a:custGeom>
                  <a:avLst/>
                  <a:gdLst>
                    <a:gd name="connsiteX0" fmla="*/ 0 w 96253"/>
                    <a:gd name="connsiteY0" fmla="*/ 64169 h 64169"/>
                    <a:gd name="connsiteX1" fmla="*/ 53474 w 96253"/>
                    <a:gd name="connsiteY1" fmla="*/ 10695 h 64169"/>
                    <a:gd name="connsiteX2" fmla="*/ 96253 w 96253"/>
                    <a:gd name="connsiteY2" fmla="*/ 0 h 64169"/>
                  </a:gdLst>
                  <a:ahLst/>
                  <a:cxnLst>
                    <a:cxn ang="0">
                      <a:pos x="connsiteX0" y="connsiteY0"/>
                    </a:cxn>
                    <a:cxn ang="0">
                      <a:pos x="connsiteX1" y="connsiteY1"/>
                    </a:cxn>
                    <a:cxn ang="0">
                      <a:pos x="connsiteX2" y="connsiteY2"/>
                    </a:cxn>
                  </a:cxnLst>
                  <a:rect l="l" t="t" r="r" b="b"/>
                  <a:pathLst>
                    <a:path w="96253" h="64169">
                      <a:moveTo>
                        <a:pt x="0" y="64169"/>
                      </a:moveTo>
                      <a:cubicBezTo>
                        <a:pt x="18716" y="42779"/>
                        <a:pt x="37432" y="21390"/>
                        <a:pt x="53474" y="10695"/>
                      </a:cubicBezTo>
                      <a:cubicBezTo>
                        <a:pt x="69516" y="0"/>
                        <a:pt x="82884" y="0"/>
                        <a:pt x="96253" y="0"/>
                      </a:cubicBezTo>
                    </a:path>
                  </a:pathLst>
                </a:cu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42"/>
              <p:cNvGrpSpPr/>
              <p:nvPr/>
            </p:nvGrpSpPr>
            <p:grpSpPr>
              <a:xfrm>
                <a:off x="1866900" y="4457700"/>
                <a:ext cx="419100" cy="762000"/>
                <a:chOff x="9029700" y="1752600"/>
                <a:chExt cx="419100" cy="762000"/>
              </a:xfrm>
            </p:grpSpPr>
            <p:grpSp>
              <p:nvGrpSpPr>
                <p:cNvPr id="28" name="Group 52"/>
                <p:cNvGrpSpPr/>
                <p:nvPr/>
              </p:nvGrpSpPr>
              <p:grpSpPr>
                <a:xfrm rot="5400000">
                  <a:off x="8897144" y="1999456"/>
                  <a:ext cx="647700" cy="153988"/>
                  <a:chOff x="723900" y="2019300"/>
                  <a:chExt cx="647700" cy="153988"/>
                </a:xfrm>
              </p:grpSpPr>
              <p:cxnSp>
                <p:nvCxnSpPr>
                  <p:cNvPr id="31" name="Straight Connector 30"/>
                  <p:cNvCxnSpPr/>
                  <p:nvPr/>
                </p:nvCxnSpPr>
                <p:spPr>
                  <a:xfrm>
                    <a:off x="723900" y="2095500"/>
                    <a:ext cx="304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066800" y="2095500"/>
                    <a:ext cx="304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52103" y="2095897"/>
                    <a:ext cx="1531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990997" y="2095103"/>
                    <a:ext cx="1531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9" name="Isosceles Triangle 28"/>
                <p:cNvSpPr/>
                <p:nvPr/>
              </p:nvSpPr>
              <p:spPr>
                <a:xfrm rot="10800000">
                  <a:off x="9144000" y="2400300"/>
                  <a:ext cx="152400" cy="114300"/>
                </a:xfrm>
                <a:prstGeom prst="triangl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9029700" y="1752600"/>
                  <a:ext cx="4191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723107" y="4419600"/>
                <a:ext cx="496093" cy="76994"/>
                <a:chOff x="723107" y="4419600"/>
                <a:chExt cx="496093" cy="76994"/>
              </a:xfrm>
            </p:grpSpPr>
            <p:cxnSp>
              <p:nvCxnSpPr>
                <p:cNvPr id="51" name="Straight Connector 50"/>
                <p:cNvCxnSpPr/>
                <p:nvPr/>
              </p:nvCxnSpPr>
              <p:spPr>
                <a:xfrm rot="10800000">
                  <a:off x="723107" y="4457700"/>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flipV="1">
                  <a:off x="874713" y="4419600"/>
                  <a:ext cx="38894" cy="388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1180306" y="4457700"/>
                  <a:ext cx="38894" cy="388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913607" y="4419600"/>
                  <a:ext cx="76200" cy="76994"/>
                  <a:chOff x="838200" y="4419600"/>
                  <a:chExt cx="152400" cy="76994"/>
                </a:xfrm>
              </p:grpSpPr>
              <p:cxnSp>
                <p:nvCxnSpPr>
                  <p:cNvPr id="59" name="Straight Connector 58"/>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989807" y="4419600"/>
                  <a:ext cx="76200" cy="76994"/>
                  <a:chOff x="838200" y="4419600"/>
                  <a:chExt cx="152400" cy="76994"/>
                </a:xfrm>
              </p:grpSpPr>
              <p:cxnSp>
                <p:nvCxnSpPr>
                  <p:cNvPr id="64" name="Straight Connector 63"/>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a:off x="1066007" y="4419600"/>
                  <a:ext cx="76200" cy="76994"/>
                  <a:chOff x="838200" y="4419600"/>
                  <a:chExt cx="152400" cy="76994"/>
                </a:xfrm>
              </p:grpSpPr>
              <p:cxnSp>
                <p:nvCxnSpPr>
                  <p:cNvPr id="67" name="Straight Connector 66"/>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71" name="Straight Connector 70"/>
                <p:cNvCxnSpPr/>
                <p:nvPr/>
              </p:nvCxnSpPr>
              <p:spPr>
                <a:xfrm rot="16200000" flipV="1">
                  <a:off x="1122759" y="4439047"/>
                  <a:ext cx="76994" cy="381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rot="5400000">
                <a:off x="1961753" y="4743053"/>
                <a:ext cx="647699" cy="76994"/>
                <a:chOff x="609601" y="4419600"/>
                <a:chExt cx="647699" cy="76994"/>
              </a:xfrm>
            </p:grpSpPr>
            <p:cxnSp>
              <p:nvCxnSpPr>
                <p:cNvPr id="80" name="Straight Connector 79"/>
                <p:cNvCxnSpPr/>
                <p:nvPr/>
              </p:nvCxnSpPr>
              <p:spPr>
                <a:xfrm rot="10800000">
                  <a:off x="1104900" y="4457700"/>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0800000">
                  <a:off x="609601" y="4457700"/>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761207" y="4419600"/>
                  <a:ext cx="38894" cy="388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flipH="1" flipV="1">
                  <a:off x="1066800" y="4457700"/>
                  <a:ext cx="38894" cy="388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4" name="Group 61"/>
                <p:cNvGrpSpPr/>
                <p:nvPr/>
              </p:nvGrpSpPr>
              <p:grpSpPr>
                <a:xfrm>
                  <a:off x="800101" y="4419600"/>
                  <a:ext cx="76200" cy="76994"/>
                  <a:chOff x="838200" y="4419600"/>
                  <a:chExt cx="152400" cy="76994"/>
                </a:xfrm>
              </p:grpSpPr>
              <p:cxnSp>
                <p:nvCxnSpPr>
                  <p:cNvPr id="92" name="Straight Connector 91"/>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85" name="Group 62"/>
                <p:cNvGrpSpPr/>
                <p:nvPr/>
              </p:nvGrpSpPr>
              <p:grpSpPr>
                <a:xfrm>
                  <a:off x="876301" y="4419600"/>
                  <a:ext cx="76200" cy="76994"/>
                  <a:chOff x="838200" y="4419600"/>
                  <a:chExt cx="152400" cy="76994"/>
                </a:xfrm>
              </p:grpSpPr>
              <p:cxnSp>
                <p:nvCxnSpPr>
                  <p:cNvPr id="90" name="Straight Connector 89"/>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86" name="Group 65"/>
                <p:cNvGrpSpPr/>
                <p:nvPr/>
              </p:nvGrpSpPr>
              <p:grpSpPr>
                <a:xfrm>
                  <a:off x="952501" y="4419600"/>
                  <a:ext cx="76200" cy="76994"/>
                  <a:chOff x="838200" y="4419600"/>
                  <a:chExt cx="152400" cy="76994"/>
                </a:xfrm>
              </p:grpSpPr>
              <p:cxnSp>
                <p:nvCxnSpPr>
                  <p:cNvPr id="88" name="Straight Connector 87"/>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16200000" flipV="1">
                  <a:off x="1009253" y="4439047"/>
                  <a:ext cx="76994" cy="381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4" name="Isosceles Triangle 93"/>
              <p:cNvSpPr/>
              <p:nvPr/>
            </p:nvSpPr>
            <p:spPr>
              <a:xfrm rot="10800000">
                <a:off x="2209800" y="5105400"/>
                <a:ext cx="152400" cy="114300"/>
              </a:xfrm>
              <a:prstGeom prst="triangl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p:cNvGrpSpPr/>
              <p:nvPr/>
            </p:nvGrpSpPr>
            <p:grpSpPr>
              <a:xfrm rot="5400000">
                <a:off x="18654" y="4743053"/>
                <a:ext cx="647699" cy="76994"/>
                <a:chOff x="609601" y="4419600"/>
                <a:chExt cx="647699" cy="76994"/>
              </a:xfrm>
            </p:grpSpPr>
            <p:cxnSp>
              <p:nvCxnSpPr>
                <p:cNvPr id="96" name="Straight Connector 95"/>
                <p:cNvCxnSpPr/>
                <p:nvPr/>
              </p:nvCxnSpPr>
              <p:spPr>
                <a:xfrm rot="10800000">
                  <a:off x="1104900" y="4457700"/>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a:off x="609601" y="4457700"/>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flipH="1" flipV="1">
                  <a:off x="761207" y="4419600"/>
                  <a:ext cx="38894" cy="388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flipV="1">
                  <a:off x="1066800" y="4457700"/>
                  <a:ext cx="38894" cy="388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00" name="Group 61"/>
                <p:cNvGrpSpPr/>
                <p:nvPr/>
              </p:nvGrpSpPr>
              <p:grpSpPr>
                <a:xfrm>
                  <a:off x="800101" y="4419600"/>
                  <a:ext cx="76200" cy="76994"/>
                  <a:chOff x="838200" y="4419600"/>
                  <a:chExt cx="152400" cy="76994"/>
                </a:xfrm>
              </p:grpSpPr>
              <p:cxnSp>
                <p:nvCxnSpPr>
                  <p:cNvPr id="108" name="Straight Connector 107"/>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01" name="Group 62"/>
                <p:cNvGrpSpPr/>
                <p:nvPr/>
              </p:nvGrpSpPr>
              <p:grpSpPr>
                <a:xfrm>
                  <a:off x="876301" y="4419600"/>
                  <a:ext cx="76200" cy="76994"/>
                  <a:chOff x="838200" y="4419600"/>
                  <a:chExt cx="152400" cy="76994"/>
                </a:xfrm>
              </p:grpSpPr>
              <p:cxnSp>
                <p:nvCxnSpPr>
                  <p:cNvPr id="106" name="Straight Connector 105"/>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02" name="Group 65"/>
                <p:cNvGrpSpPr/>
                <p:nvPr/>
              </p:nvGrpSpPr>
              <p:grpSpPr>
                <a:xfrm>
                  <a:off x="952501" y="4419600"/>
                  <a:ext cx="76200" cy="76994"/>
                  <a:chOff x="838200" y="4419600"/>
                  <a:chExt cx="152400" cy="76994"/>
                </a:xfrm>
              </p:grpSpPr>
              <p:cxnSp>
                <p:nvCxnSpPr>
                  <p:cNvPr id="104" name="Straight Connector 103"/>
                  <p:cNvCxnSpPr/>
                  <p:nvPr/>
                </p:nvCxnSpPr>
                <p:spPr>
                  <a:xfrm rot="5400000" flipH="1" flipV="1">
                    <a:off x="9140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V="1">
                    <a:off x="837803" y="4419997"/>
                    <a:ext cx="76994"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rot="16200000" flipV="1">
                  <a:off x="1009253" y="4439047"/>
                  <a:ext cx="76994" cy="381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10" name="Isosceles Triangle 109"/>
              <p:cNvSpPr/>
              <p:nvPr/>
            </p:nvSpPr>
            <p:spPr>
              <a:xfrm rot="10800000">
                <a:off x="265906" y="5105400"/>
                <a:ext cx="152400" cy="114300"/>
              </a:xfrm>
              <a:prstGeom prst="triangl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42"/>
              <p:cNvGrpSpPr/>
              <p:nvPr/>
            </p:nvGrpSpPr>
            <p:grpSpPr>
              <a:xfrm>
                <a:off x="342106" y="4457700"/>
                <a:ext cx="419100" cy="762000"/>
                <a:chOff x="9029700" y="1752600"/>
                <a:chExt cx="419100" cy="762000"/>
              </a:xfrm>
            </p:grpSpPr>
            <p:grpSp>
              <p:nvGrpSpPr>
                <p:cNvPr id="112" name="Group 52"/>
                <p:cNvGrpSpPr/>
                <p:nvPr/>
              </p:nvGrpSpPr>
              <p:grpSpPr>
                <a:xfrm rot="5400000">
                  <a:off x="8897144" y="1999456"/>
                  <a:ext cx="647700" cy="153988"/>
                  <a:chOff x="723900" y="2019300"/>
                  <a:chExt cx="647700" cy="153988"/>
                </a:xfrm>
              </p:grpSpPr>
              <p:cxnSp>
                <p:nvCxnSpPr>
                  <p:cNvPr id="115" name="Straight Connector 114"/>
                  <p:cNvCxnSpPr/>
                  <p:nvPr/>
                </p:nvCxnSpPr>
                <p:spPr>
                  <a:xfrm>
                    <a:off x="723900" y="2095500"/>
                    <a:ext cx="304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066800" y="2095500"/>
                    <a:ext cx="304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952103" y="2095897"/>
                    <a:ext cx="1531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990997" y="2095103"/>
                    <a:ext cx="1531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13" name="Isosceles Triangle 112"/>
                <p:cNvSpPr/>
                <p:nvPr/>
              </p:nvSpPr>
              <p:spPr>
                <a:xfrm rot="10800000">
                  <a:off x="9144000" y="2400300"/>
                  <a:ext cx="152400" cy="114300"/>
                </a:xfrm>
                <a:prstGeom prst="triangl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Connector 113"/>
                <p:cNvCxnSpPr/>
                <p:nvPr/>
              </p:nvCxnSpPr>
              <p:spPr>
                <a:xfrm>
                  <a:off x="9029700" y="1752600"/>
                  <a:ext cx="4191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graphicFrame>
          <p:nvGraphicFramePr>
            <p:cNvPr id="34825" name="Object 9"/>
            <p:cNvGraphicFramePr>
              <a:graphicFrameLocks noChangeAspect="1"/>
            </p:cNvGraphicFramePr>
            <p:nvPr/>
          </p:nvGraphicFramePr>
          <p:xfrm>
            <a:off x="1066800" y="4152900"/>
            <a:ext cx="166688" cy="179388"/>
          </p:xfrm>
          <a:graphic>
            <a:graphicData uri="http://schemas.openxmlformats.org/presentationml/2006/ole">
              <p:oleObj spid="_x0000_s34825" name="Equation" r:id="rId8" imgW="152280" imgH="164880" progId="Equation.3">
                <p:embed/>
              </p:oleObj>
            </a:graphicData>
          </a:graphic>
        </p:graphicFrame>
        <p:graphicFrame>
          <p:nvGraphicFramePr>
            <p:cNvPr id="34826" name="Object 10"/>
            <p:cNvGraphicFramePr>
              <a:graphicFrameLocks noChangeAspect="1"/>
            </p:cNvGraphicFramePr>
            <p:nvPr/>
          </p:nvGraphicFramePr>
          <p:xfrm>
            <a:off x="1706563" y="4668837"/>
            <a:ext cx="398462" cy="322263"/>
          </p:xfrm>
          <a:graphic>
            <a:graphicData uri="http://schemas.openxmlformats.org/presentationml/2006/ole">
              <p:oleObj spid="_x0000_s34826" name="Equation" r:id="rId9" imgW="279360" imgH="228600" progId="Equation.3">
                <p:embed/>
              </p:oleObj>
            </a:graphicData>
          </a:graphic>
        </p:graphicFrame>
        <p:graphicFrame>
          <p:nvGraphicFramePr>
            <p:cNvPr id="34827" name="Object 11"/>
            <p:cNvGraphicFramePr>
              <a:graphicFrameLocks noChangeAspect="1"/>
            </p:cNvGraphicFramePr>
            <p:nvPr/>
          </p:nvGraphicFramePr>
          <p:xfrm>
            <a:off x="0" y="4648200"/>
            <a:ext cx="381000" cy="322262"/>
          </p:xfrm>
          <a:graphic>
            <a:graphicData uri="http://schemas.openxmlformats.org/presentationml/2006/ole">
              <p:oleObj spid="_x0000_s34827" name="Equation" r:id="rId10" imgW="266400" imgH="228600" progId="Equation.3">
                <p:embed/>
              </p:oleObj>
            </a:graphicData>
          </a:graphic>
        </p:graphicFrame>
        <p:graphicFrame>
          <p:nvGraphicFramePr>
            <p:cNvPr id="34828" name="Object 12"/>
            <p:cNvGraphicFramePr>
              <a:graphicFrameLocks noChangeAspect="1"/>
            </p:cNvGraphicFramePr>
            <p:nvPr/>
          </p:nvGraphicFramePr>
          <p:xfrm>
            <a:off x="2457450" y="4630737"/>
            <a:ext cx="400050" cy="322263"/>
          </p:xfrm>
          <a:graphic>
            <a:graphicData uri="http://schemas.openxmlformats.org/presentationml/2006/ole">
              <p:oleObj spid="_x0000_s34828" name="Equation" r:id="rId11" imgW="279360" imgH="228600" progId="Equation.3">
                <p:embed/>
              </p:oleObj>
            </a:graphicData>
          </a:graphic>
        </p:graphicFrame>
      </p:grpSp>
      <p:sp>
        <p:nvSpPr>
          <p:cNvPr id="126" name="Rounded Rectangle 125"/>
          <p:cNvSpPr/>
          <p:nvPr/>
        </p:nvSpPr>
        <p:spPr>
          <a:xfrm>
            <a:off x="4038600" y="4914900"/>
            <a:ext cx="1714500" cy="10287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a:off x="2324100" y="4914900"/>
            <a:ext cx="838200" cy="10287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 Capacitors in UMS Process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pic>
        <p:nvPicPr>
          <p:cNvPr id="37890" name="Picture 2" descr="C:\Users\Anurag\UES Pictrues\Screenshot Studio capture #193.png"/>
          <p:cNvPicPr>
            <a:picLocks noChangeAspect="1" noChangeArrowheads="1"/>
          </p:cNvPicPr>
          <p:nvPr/>
        </p:nvPicPr>
        <p:blipFill>
          <a:blip r:embed="rId2"/>
          <a:srcRect/>
          <a:stretch>
            <a:fillRect/>
          </a:stretch>
        </p:blipFill>
        <p:spPr bwMode="auto">
          <a:xfrm>
            <a:off x="1524000" y="1666875"/>
            <a:ext cx="5200650" cy="3362325"/>
          </a:xfrm>
          <a:prstGeom prst="rect">
            <a:avLst/>
          </a:prstGeom>
          <a:noFill/>
        </p:spPr>
      </p:pic>
      <p:sp>
        <p:nvSpPr>
          <p:cNvPr id="5" name="TextBox 4"/>
          <p:cNvSpPr txBox="1"/>
          <p:nvPr/>
        </p:nvSpPr>
        <p:spPr>
          <a:xfrm>
            <a:off x="6896100" y="2209800"/>
            <a:ext cx="869149" cy="307777"/>
          </a:xfrm>
          <a:prstGeom prst="rect">
            <a:avLst/>
          </a:prstGeom>
          <a:noFill/>
        </p:spPr>
        <p:txBody>
          <a:bodyPr wrap="none" rtlCol="0">
            <a:spAutoFit/>
          </a:bodyPr>
          <a:lstStyle/>
          <a:p>
            <a:r>
              <a:rPr lang="en-US" sz="1400" dirty="0" smtClean="0">
                <a:latin typeface="Arial Narrow" pitchFamily="34" charset="0"/>
              </a:rPr>
              <a:t>PHCAPNx</a:t>
            </a:r>
            <a:endParaRPr lang="en-US" sz="1400" dirty="0">
              <a:latin typeface="Arial Narrow" pitchFamily="34" charset="0"/>
            </a:endParaRPr>
          </a:p>
        </p:txBody>
      </p:sp>
      <p:sp>
        <p:nvSpPr>
          <p:cNvPr id="6" name="TextBox 5"/>
          <p:cNvSpPr txBox="1"/>
          <p:nvPr/>
        </p:nvSpPr>
        <p:spPr>
          <a:xfrm>
            <a:off x="6896100" y="3959423"/>
            <a:ext cx="861133" cy="307777"/>
          </a:xfrm>
          <a:prstGeom prst="rect">
            <a:avLst/>
          </a:prstGeom>
          <a:noFill/>
        </p:spPr>
        <p:txBody>
          <a:bodyPr wrap="none" rtlCol="0">
            <a:spAutoFit/>
          </a:bodyPr>
          <a:lstStyle/>
          <a:p>
            <a:r>
              <a:rPr lang="en-US" sz="1400" dirty="0" smtClean="0">
                <a:latin typeface="Arial Narrow" pitchFamily="34" charset="0"/>
              </a:rPr>
              <a:t>PPHCAPx</a:t>
            </a:r>
            <a:endParaRPr lang="en-US" sz="1400" dirty="0">
              <a:latin typeface="Arial Narrow" pitchFamily="34" charset="0"/>
            </a:endParaRPr>
          </a:p>
        </p:txBody>
      </p:sp>
      <p:sp>
        <p:nvSpPr>
          <p:cNvPr id="7" name="TextBox 6"/>
          <p:cNvSpPr txBox="1"/>
          <p:nvPr/>
        </p:nvSpPr>
        <p:spPr>
          <a:xfrm>
            <a:off x="6896100" y="2476500"/>
            <a:ext cx="2495564" cy="523220"/>
          </a:xfrm>
          <a:prstGeom prst="rect">
            <a:avLst/>
          </a:prstGeom>
          <a:noFill/>
        </p:spPr>
        <p:txBody>
          <a:bodyPr wrap="square" rtlCol="0">
            <a:spAutoFit/>
          </a:bodyPr>
          <a:lstStyle/>
          <a:p>
            <a:r>
              <a:rPr lang="en-US" sz="1400" dirty="0" smtClean="0">
                <a:latin typeface="Arial Narrow" pitchFamily="34" charset="0"/>
              </a:rPr>
              <a:t>Higher Spread across Process in same wafer and wafer to wafer</a:t>
            </a:r>
          </a:p>
        </p:txBody>
      </p:sp>
      <p:sp>
        <p:nvSpPr>
          <p:cNvPr id="8" name="TextBox 7"/>
          <p:cNvSpPr txBox="1"/>
          <p:nvPr/>
        </p:nvSpPr>
        <p:spPr>
          <a:xfrm>
            <a:off x="6896100" y="4191000"/>
            <a:ext cx="2495564" cy="523220"/>
          </a:xfrm>
          <a:prstGeom prst="rect">
            <a:avLst/>
          </a:prstGeom>
          <a:noFill/>
        </p:spPr>
        <p:txBody>
          <a:bodyPr wrap="square" rtlCol="0">
            <a:spAutoFit/>
          </a:bodyPr>
          <a:lstStyle/>
          <a:p>
            <a:r>
              <a:rPr lang="en-US" sz="1400" dirty="0" smtClean="0">
                <a:latin typeface="Arial Narrow" pitchFamily="34" charset="0"/>
              </a:rPr>
              <a:t>Lower Spread across Process in same wafer and wafer to wafer</a:t>
            </a:r>
          </a:p>
        </p:txBody>
      </p:sp>
      <p:cxnSp>
        <p:nvCxnSpPr>
          <p:cNvPr id="10" name="Straight Arrow Connector 9"/>
          <p:cNvCxnSpPr/>
          <p:nvPr/>
        </p:nvCxnSpPr>
        <p:spPr>
          <a:xfrm>
            <a:off x="6400800" y="4876800"/>
            <a:ext cx="647700" cy="5715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48500" y="5407223"/>
            <a:ext cx="1263487" cy="307777"/>
          </a:xfrm>
          <a:prstGeom prst="rect">
            <a:avLst/>
          </a:prstGeom>
          <a:noFill/>
        </p:spPr>
        <p:txBody>
          <a:bodyPr wrap="none" rtlCol="0">
            <a:spAutoFit/>
          </a:bodyPr>
          <a:lstStyle/>
          <a:p>
            <a:r>
              <a:rPr lang="en-US" sz="1400" dirty="0" smtClean="0">
                <a:latin typeface="Arial Narrow" pitchFamily="34" charset="0"/>
              </a:rPr>
              <a:t>Higher Precision</a:t>
            </a:r>
            <a:endParaRPr lang="en-US" sz="1400" dirty="0">
              <a:latin typeface="Arial Narrow" pitchFamily="34" charset="0"/>
            </a:endParaRPr>
          </a:p>
        </p:txBody>
      </p:sp>
      <p:sp>
        <p:nvSpPr>
          <p:cNvPr id="12" name="TextBox 11"/>
          <p:cNvSpPr txBox="1"/>
          <p:nvPr/>
        </p:nvSpPr>
        <p:spPr>
          <a:xfrm>
            <a:off x="7048500" y="949523"/>
            <a:ext cx="1231427" cy="307777"/>
          </a:xfrm>
          <a:prstGeom prst="rect">
            <a:avLst/>
          </a:prstGeom>
          <a:noFill/>
        </p:spPr>
        <p:txBody>
          <a:bodyPr wrap="none" rtlCol="0">
            <a:spAutoFit/>
          </a:bodyPr>
          <a:lstStyle/>
          <a:p>
            <a:r>
              <a:rPr lang="en-US" sz="1400" dirty="0" smtClean="0">
                <a:latin typeface="Arial Narrow" pitchFamily="34" charset="0"/>
              </a:rPr>
              <a:t>Lower Precision</a:t>
            </a:r>
            <a:endParaRPr lang="en-US" sz="1400" dirty="0">
              <a:latin typeface="Arial Narrow" pitchFamily="34" charset="0"/>
            </a:endParaRPr>
          </a:p>
        </p:txBody>
      </p:sp>
      <p:cxnSp>
        <p:nvCxnSpPr>
          <p:cNvPr id="13" name="Straight Arrow Connector 12"/>
          <p:cNvCxnSpPr/>
          <p:nvPr/>
        </p:nvCxnSpPr>
        <p:spPr>
          <a:xfrm flipV="1">
            <a:off x="6400800" y="1257300"/>
            <a:ext cx="609600" cy="5715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828800" y="1028700"/>
            <a:ext cx="1788118" cy="307777"/>
          </a:xfrm>
          <a:prstGeom prst="rect">
            <a:avLst/>
          </a:prstGeom>
          <a:noFill/>
        </p:spPr>
        <p:txBody>
          <a:bodyPr wrap="none" rtlCol="0">
            <a:spAutoFit/>
          </a:bodyPr>
          <a:lstStyle/>
          <a:p>
            <a:r>
              <a:rPr lang="en-US" sz="1400" dirty="0" smtClean="0">
                <a:latin typeface="Arial Narrow" pitchFamily="34" charset="0"/>
              </a:rPr>
              <a:t>Cap Value &amp; Width Input</a:t>
            </a:r>
            <a:endParaRPr lang="en-US" sz="1400" dirty="0">
              <a:latin typeface="Arial Narrow" pitchFamily="34" charset="0"/>
            </a:endParaRPr>
          </a:p>
        </p:txBody>
      </p:sp>
      <p:sp>
        <p:nvSpPr>
          <p:cNvPr id="16" name="TextBox 15"/>
          <p:cNvSpPr txBox="1"/>
          <p:nvPr/>
        </p:nvSpPr>
        <p:spPr>
          <a:xfrm>
            <a:off x="4114800" y="1028700"/>
            <a:ext cx="2238498" cy="307777"/>
          </a:xfrm>
          <a:prstGeom prst="rect">
            <a:avLst/>
          </a:prstGeom>
          <a:noFill/>
        </p:spPr>
        <p:txBody>
          <a:bodyPr wrap="none" rtlCol="0">
            <a:spAutoFit/>
          </a:bodyPr>
          <a:lstStyle/>
          <a:p>
            <a:r>
              <a:rPr lang="en-US" sz="1400" dirty="0" smtClean="0">
                <a:latin typeface="Arial Narrow" pitchFamily="34" charset="0"/>
              </a:rPr>
              <a:t>Cap Value &amp; Aspect Ratio Input</a:t>
            </a:r>
            <a:endParaRPr lang="en-US" sz="1400" dirty="0">
              <a:latin typeface="Arial Narrow" pitchFamily="34" charset="0"/>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ourier New"/>
        <a:ea typeface=""/>
        <a:cs typeface="Arial"/>
      </a:majorFont>
      <a:minorFont>
        <a:latin typeface="Courier Ne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22891</TotalTime>
  <Words>1183</Words>
  <Application>Microsoft Office PowerPoint</Application>
  <PresentationFormat>A4 Paper (210x297 mm)</PresentationFormat>
  <Paragraphs>218</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Custom Design</vt:lpstr>
      <vt:lpstr>Equation</vt:lpstr>
      <vt:lpstr>GaAs Process &amp; Devices</vt:lpstr>
      <vt:lpstr>Tutorial 5</vt:lpstr>
      <vt:lpstr>Lab Objectives</vt:lpstr>
      <vt:lpstr>DRC Rules</vt:lpstr>
      <vt:lpstr>Important EL Layer Rules</vt:lpstr>
      <vt:lpstr>Important PEL, N1 &amp; DPC Layer Rules</vt:lpstr>
      <vt:lpstr>Construction of Inductor</vt:lpstr>
      <vt:lpstr>EM Simulation Vs Model for Inductor</vt:lpstr>
      <vt:lpstr>MIM Capacitors in UMS Process</vt:lpstr>
      <vt:lpstr>MIM Capacitor Construction</vt:lpstr>
      <vt:lpstr>Direct Vs. Indirect Bandgap</vt:lpstr>
      <vt:lpstr>Velocity Overshoot</vt:lpstr>
      <vt:lpstr>Pseudomorphic Quantum Well</vt:lpstr>
      <vt:lpstr>Quantum Well at Hetero-junction in PHEMT</vt:lpstr>
      <vt:lpstr>PHEMT Models in UMS PDK</vt:lpstr>
      <vt:lpstr>LNA Circuit Design</vt:lpstr>
      <vt:lpstr>LNA SS-Stability, Return Losses &amp; Gain</vt:lpstr>
    </vt:vector>
  </TitlesOfParts>
  <Company>NatTelMicro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Design using SystemVue</dc:title>
  <dc:creator>Anurag</dc:creator>
  <cp:lastModifiedBy>Anurag</cp:lastModifiedBy>
  <cp:revision>908</cp:revision>
  <dcterms:created xsi:type="dcterms:W3CDTF">2010-05-08T11:39:47Z</dcterms:created>
  <dcterms:modified xsi:type="dcterms:W3CDTF">2012-06-13T13:15:42Z</dcterms:modified>
</cp:coreProperties>
</file>