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8"/>
  </p:notesMasterIdLst>
  <p:sldIdLst>
    <p:sldId id="256" r:id="rId2"/>
    <p:sldId id="281" r:id="rId3"/>
    <p:sldId id="278" r:id="rId4"/>
    <p:sldId id="279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24" r:id="rId16"/>
    <p:sldId id="32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41" r:id="rId33"/>
    <p:sldId id="342" r:id="rId34"/>
    <p:sldId id="315" r:id="rId35"/>
    <p:sldId id="333" r:id="rId36"/>
    <p:sldId id="311" r:id="rId37"/>
    <p:sldId id="312" r:id="rId38"/>
    <p:sldId id="313" r:id="rId39"/>
    <p:sldId id="314" r:id="rId40"/>
    <p:sldId id="316" r:id="rId41"/>
    <p:sldId id="317" r:id="rId42"/>
    <p:sldId id="318" r:id="rId43"/>
    <p:sldId id="319" r:id="rId44"/>
    <p:sldId id="320" r:id="rId45"/>
    <p:sldId id="321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3" r:id="rId54"/>
    <p:sldId id="344" r:id="rId55"/>
    <p:sldId id="345" r:id="rId56"/>
    <p:sldId id="277" r:id="rId57"/>
  </p:sldIdLst>
  <p:sldSz cx="9144000" cy="6858000" type="screen4x3"/>
  <p:notesSz cx="7315200" cy="9601200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FF"/>
    <a:srgbClr val="FFFF99"/>
    <a:srgbClr val="FFCCFF"/>
    <a:srgbClr val="99FFCC"/>
    <a:srgbClr val="990000"/>
    <a:srgbClr val="ECA2EE"/>
    <a:srgbClr val="66FF66"/>
    <a:srgbClr val="0066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79" autoAdjust="0"/>
    <p:restoredTop sz="94366" autoAdjust="0"/>
  </p:normalViewPr>
  <p:slideViewPr>
    <p:cSldViewPr snapToObjects="1">
      <p:cViewPr>
        <p:scale>
          <a:sx n="100" d="100"/>
          <a:sy n="100" d="100"/>
        </p:scale>
        <p:origin x="-648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18" Type="http://schemas.openxmlformats.org/officeDocument/2006/relationships/image" Target="../media/image68.wmf"/><Relationship Id="rId26" Type="http://schemas.openxmlformats.org/officeDocument/2006/relationships/image" Target="../media/image76.wmf"/><Relationship Id="rId3" Type="http://schemas.openxmlformats.org/officeDocument/2006/relationships/image" Target="../media/image53.wmf"/><Relationship Id="rId21" Type="http://schemas.openxmlformats.org/officeDocument/2006/relationships/image" Target="../media/image71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17" Type="http://schemas.openxmlformats.org/officeDocument/2006/relationships/image" Target="../media/image67.wmf"/><Relationship Id="rId25" Type="http://schemas.openxmlformats.org/officeDocument/2006/relationships/image" Target="../media/image75.wmf"/><Relationship Id="rId2" Type="http://schemas.openxmlformats.org/officeDocument/2006/relationships/image" Target="../media/image52.wmf"/><Relationship Id="rId16" Type="http://schemas.openxmlformats.org/officeDocument/2006/relationships/image" Target="../media/image66.wmf"/><Relationship Id="rId20" Type="http://schemas.openxmlformats.org/officeDocument/2006/relationships/image" Target="../media/image70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24" Type="http://schemas.openxmlformats.org/officeDocument/2006/relationships/image" Target="../media/image74.wmf"/><Relationship Id="rId5" Type="http://schemas.openxmlformats.org/officeDocument/2006/relationships/image" Target="../media/image55.wmf"/><Relationship Id="rId15" Type="http://schemas.openxmlformats.org/officeDocument/2006/relationships/image" Target="../media/image65.wmf"/><Relationship Id="rId23" Type="http://schemas.openxmlformats.org/officeDocument/2006/relationships/image" Target="../media/image73.wmf"/><Relationship Id="rId10" Type="http://schemas.openxmlformats.org/officeDocument/2006/relationships/image" Target="../media/image60.wmf"/><Relationship Id="rId19" Type="http://schemas.openxmlformats.org/officeDocument/2006/relationships/image" Target="../media/image69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Relationship Id="rId14" Type="http://schemas.openxmlformats.org/officeDocument/2006/relationships/image" Target="../media/image64.wmf"/><Relationship Id="rId22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945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1" rIns="94741" bIns="4737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MY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548" y="0"/>
            <a:ext cx="3170945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1" rIns="94741" bIns="473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MY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837" y="4559650"/>
            <a:ext cx="5853526" cy="432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1" rIns="94741" bIns="47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Click to edit Master text styles</a:t>
            </a:r>
          </a:p>
          <a:p>
            <a:pPr lvl="1"/>
            <a:r>
              <a:rPr lang="en-MY" smtClean="0"/>
              <a:t>Second level</a:t>
            </a:r>
          </a:p>
          <a:p>
            <a:pPr lvl="2"/>
            <a:r>
              <a:rPr lang="en-MY" smtClean="0"/>
              <a:t>Third level</a:t>
            </a:r>
          </a:p>
          <a:p>
            <a:pPr lvl="3"/>
            <a:r>
              <a:rPr lang="en-MY" smtClean="0"/>
              <a:t>Fourth level</a:t>
            </a:r>
          </a:p>
          <a:p>
            <a:pPr lvl="4"/>
            <a:r>
              <a:rPr lang="en-MY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298"/>
            <a:ext cx="3170945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1" rIns="94741" bIns="4737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MY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548" y="9119298"/>
            <a:ext cx="3170945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1" rIns="94741" bIns="473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57C840-D8FC-4BAB-A4B4-8DC2367CA8E6}" type="slidenum">
              <a:rPr lang="en-MY"/>
              <a:pPr/>
              <a:t>‹#›</a:t>
            </a:fld>
            <a:endParaRPr lang="en-MY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 rot="5400000">
            <a:off x="-1846262" y="2725739"/>
            <a:ext cx="5943600" cy="1406525"/>
          </a:xfrm>
          <a:prstGeom prst="rect">
            <a:avLst/>
          </a:prstGeom>
          <a:gradFill rotWithShape="1">
            <a:gsLst>
              <a:gs pos="0">
                <a:srgbClr val="00CCFF">
                  <a:alpha val="96001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422275" y="2286000"/>
            <a:ext cx="2390775" cy="1295400"/>
          </a:xfrm>
          <a:prstGeom prst="rect">
            <a:avLst/>
          </a:prstGeom>
          <a:gradFill rotWithShape="1">
            <a:gsLst>
              <a:gs pos="0">
                <a:srgbClr val="FF9900">
                  <a:alpha val="87000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45113" y="3371850"/>
            <a:ext cx="35814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MY"/>
              <a:t>Click to edit Master subtitle style</a:t>
            </a: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gray">
          <a:xfrm>
            <a:off x="422276" y="3276600"/>
            <a:ext cx="8440738" cy="76200"/>
          </a:xfrm>
          <a:prstGeom prst="rect">
            <a:avLst/>
          </a:prstGeom>
          <a:gradFill rotWithShape="1">
            <a:gsLst>
              <a:gs pos="0">
                <a:srgbClr val="FFFFFF">
                  <a:alpha val="7001"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dirty="0">
              <a:latin typeface="Tahoma" pitchFamily="34" charset="0"/>
            </a:endParaRPr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849438" y="2695575"/>
            <a:ext cx="7086600" cy="623888"/>
          </a:xfrm>
        </p:spPr>
        <p:txBody>
          <a:bodyPr/>
          <a:lstStyle>
            <a:lvl1pPr>
              <a:defRPr/>
            </a:lvl1pPr>
          </a:lstStyle>
          <a:p>
            <a:r>
              <a:rPr lang="en-MY"/>
              <a:t>Click to edit Master title style</a:t>
            </a:r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>
            <a:off x="442914" y="2320925"/>
            <a:ext cx="1393825" cy="914400"/>
            <a:chOff x="768" y="576"/>
            <a:chExt cx="1117" cy="647"/>
          </a:xfrm>
        </p:grpSpPr>
        <p:pic>
          <p:nvPicPr>
            <p:cNvPr id="315400" name="Picture 8" descr="Log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62" y="824"/>
              <a:ext cx="507" cy="399"/>
            </a:xfrm>
            <a:prstGeom prst="rect">
              <a:avLst/>
            </a:prstGeom>
            <a:noFill/>
          </p:spPr>
        </p:pic>
        <p:pic>
          <p:nvPicPr>
            <p:cNvPr id="315401" name="Picture 9" descr="Log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910"/>
              <a:ext cx="582" cy="306"/>
            </a:xfrm>
            <a:prstGeom prst="rect">
              <a:avLst/>
            </a:prstGeom>
            <a:noFill/>
          </p:spPr>
        </p:pic>
        <p:pic>
          <p:nvPicPr>
            <p:cNvPr id="315402" name="Picture 10" descr="Log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8" y="734"/>
              <a:ext cx="507" cy="420"/>
            </a:xfrm>
            <a:prstGeom prst="rect">
              <a:avLst/>
            </a:prstGeom>
            <a:noFill/>
          </p:spPr>
        </p:pic>
        <p:pic>
          <p:nvPicPr>
            <p:cNvPr id="315403" name="Picture 11" descr="dishhal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3" y="576"/>
              <a:ext cx="669" cy="347"/>
            </a:xfrm>
            <a:prstGeom prst="rect">
              <a:avLst/>
            </a:prstGeom>
            <a:noFill/>
          </p:spPr>
        </p:pic>
      </p:grp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357188" y="3306765"/>
            <a:ext cx="23613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MY" sz="1200" b="1" dirty="0">
                <a:solidFill>
                  <a:srgbClr val="0000FF"/>
                </a:solidFill>
              </a:rPr>
              <a:t>NatTel Microsystems Pvt. Ltd.</a:t>
            </a:r>
          </a:p>
        </p:txBody>
      </p:sp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422276" y="457200"/>
            <a:ext cx="8440738" cy="5943600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DFD28-5810-4372-AA41-8C7B0A17820A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4" y="279400"/>
            <a:ext cx="2135187" cy="5684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9" y="279400"/>
            <a:ext cx="6257925" cy="5684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A572-4B54-47A4-ACB3-54F6DD17D1A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888" y="279400"/>
            <a:ext cx="6659562" cy="928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9" y="1316038"/>
            <a:ext cx="4141787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316038"/>
            <a:ext cx="41433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716338"/>
            <a:ext cx="41433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60375" y="6116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60725" y="6116638"/>
            <a:ext cx="3276600" cy="457200"/>
          </a:xfrm>
        </p:spPr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77050" y="6116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0ADAAA-07B5-4795-B2DF-68E7B996AF44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29A46-D3D3-4F4B-9B27-A96B8B9D65ED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3D8CE-FD3A-4EE1-9328-FD0872C3AC72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9" y="1316038"/>
            <a:ext cx="4141787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16038"/>
            <a:ext cx="4143375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70B3B-609E-46EB-B0B6-5A3BE47D6F8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A4587-C2F1-4914-A046-8D7C662D9223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27466-6FA5-4C51-94D9-A66AC5E1BB38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A67ED-A937-4E92-A139-DFE8840122D9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08B46-BC40-4A53-B0EB-D1E929C04535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>
                <a:solidFill>
                  <a:srgbClr val="0000FF"/>
                </a:solidFill>
                <a:cs typeface="+mn-cs"/>
              </a:defRPr>
            </a:lvl1pPr>
          </a:lstStyle>
          <a:p>
            <a:r>
              <a:rPr lang="en-MY" dirty="0"/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9D21-7990-4ABF-8DC4-79C78685410B}" type="slidenum">
              <a:rPr lang="en-MY"/>
              <a:pPr/>
              <a:t>‹#›</a:t>
            </a:fld>
            <a:endParaRPr lang="en-MY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AutoShape 2"/>
          <p:cNvSpPr>
            <a:spLocks noChangeArrowheads="1"/>
          </p:cNvSpPr>
          <p:nvPr/>
        </p:nvSpPr>
        <p:spPr bwMode="auto">
          <a:xfrm flipV="1">
            <a:off x="231775" y="1206502"/>
            <a:ext cx="304800" cy="269875"/>
          </a:xfrm>
          <a:prstGeom prst="rtTriangle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231775" y="241300"/>
            <a:ext cx="3297238" cy="965200"/>
          </a:xfrm>
          <a:prstGeom prst="rect">
            <a:avLst/>
          </a:prstGeom>
          <a:gradFill rotWithShape="1">
            <a:gsLst>
              <a:gs pos="0">
                <a:srgbClr val="FF9900">
                  <a:alpha val="57001"/>
                </a:srgb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316038"/>
            <a:ext cx="84375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Click to edit Master text styles</a:t>
            </a:r>
          </a:p>
          <a:p>
            <a:pPr lvl="1"/>
            <a:r>
              <a:rPr lang="en-MY" smtClean="0"/>
              <a:t>Second level</a:t>
            </a:r>
          </a:p>
          <a:p>
            <a:pPr lvl="2"/>
            <a:r>
              <a:rPr lang="en-MY" smtClean="0"/>
              <a:t>Third level</a:t>
            </a:r>
          </a:p>
          <a:p>
            <a:pPr lvl="3"/>
            <a:r>
              <a:rPr lang="en-MY" smtClean="0"/>
              <a:t>Fourth level</a:t>
            </a:r>
          </a:p>
          <a:p>
            <a:pPr lvl="4"/>
            <a:r>
              <a:rPr lang="en-MY" smtClean="0"/>
              <a:t>Fifth level</a:t>
            </a: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74888" y="279400"/>
            <a:ext cx="66595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Click to edit Master title style</a:t>
            </a: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116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 dirty="0"/>
          </a:p>
        </p:txBody>
      </p:sp>
      <p:sp>
        <p:nvSpPr>
          <p:cNvPr id="314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60725" y="6116638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800000"/>
                </a:solidFill>
                <a:cs typeface="Times New Roman" pitchFamily="18" charset="0"/>
              </a:defRPr>
            </a:lvl1pPr>
          </a:lstStyle>
          <a:p>
            <a:r>
              <a:rPr lang="en-MY" dirty="0">
                <a:solidFill>
                  <a:srgbClr val="0000FF"/>
                </a:solidFill>
              </a:rPr>
              <a:t>NatTel Microsystems Pvt. Ltd.</a:t>
            </a:r>
          </a:p>
          <a:p>
            <a:r>
              <a:rPr lang="en-MY" dirty="0"/>
              <a:t>Engraving beginning of a New Era in Technologies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116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B5869E-10C0-43CA-BEE9-78D241D8E0B3}" type="slidenum">
              <a:rPr lang="en-MY"/>
              <a:pPr/>
              <a:t>‹#›</a:t>
            </a:fld>
            <a:endParaRPr lang="en-MY" dirty="0"/>
          </a:p>
        </p:txBody>
      </p:sp>
      <p:grpSp>
        <p:nvGrpSpPr>
          <p:cNvPr id="314377" name="Group 9"/>
          <p:cNvGrpSpPr>
            <a:grpSpLocks/>
          </p:cNvGrpSpPr>
          <p:nvPr/>
        </p:nvGrpSpPr>
        <p:grpSpPr bwMode="auto">
          <a:xfrm>
            <a:off x="352426" y="241302"/>
            <a:ext cx="1393825" cy="887413"/>
            <a:chOff x="768" y="576"/>
            <a:chExt cx="1117" cy="647"/>
          </a:xfrm>
        </p:grpSpPr>
        <p:pic>
          <p:nvPicPr>
            <p:cNvPr id="314378" name="Picture 10" descr="Log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62" y="824"/>
              <a:ext cx="507" cy="399"/>
            </a:xfrm>
            <a:prstGeom prst="rect">
              <a:avLst/>
            </a:prstGeom>
            <a:noFill/>
          </p:spPr>
        </p:pic>
        <p:pic>
          <p:nvPicPr>
            <p:cNvPr id="314379" name="Picture 11" descr="Log3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68" y="910"/>
              <a:ext cx="582" cy="306"/>
            </a:xfrm>
            <a:prstGeom prst="rect">
              <a:avLst/>
            </a:prstGeom>
            <a:noFill/>
          </p:spPr>
        </p:pic>
        <p:pic>
          <p:nvPicPr>
            <p:cNvPr id="314380" name="Picture 12" descr="Log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78" y="734"/>
              <a:ext cx="507" cy="420"/>
            </a:xfrm>
            <a:prstGeom prst="rect">
              <a:avLst/>
            </a:prstGeom>
            <a:noFill/>
          </p:spPr>
        </p:pic>
        <p:pic>
          <p:nvPicPr>
            <p:cNvPr id="314381" name="Picture 13" descr="dishhalf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43" y="576"/>
              <a:ext cx="669" cy="347"/>
            </a:xfrm>
            <a:prstGeom prst="rect">
              <a:avLst/>
            </a:prstGeom>
            <a:noFill/>
          </p:spPr>
        </p:pic>
      </p:grpSp>
      <p:sp>
        <p:nvSpPr>
          <p:cNvPr id="314382" name="AutoShape 14"/>
          <p:cNvSpPr>
            <a:spLocks noChangeArrowheads="1"/>
          </p:cNvSpPr>
          <p:nvPr/>
        </p:nvSpPr>
        <p:spPr bwMode="auto">
          <a:xfrm rot="8055937">
            <a:off x="8272463" y="5465764"/>
            <a:ext cx="619125" cy="615950"/>
          </a:xfrm>
          <a:custGeom>
            <a:avLst/>
            <a:gdLst>
              <a:gd name="G0" fmla="+- 8032 0 0"/>
              <a:gd name="G1" fmla="+- -8870831 0 0"/>
              <a:gd name="G2" fmla="+- 0 0 -8870831"/>
              <a:gd name="T0" fmla="*/ 0 256 1"/>
              <a:gd name="T1" fmla="*/ 180 256 1"/>
              <a:gd name="G3" fmla="+- -8870831 T0 T1"/>
              <a:gd name="T2" fmla="*/ 0 256 1"/>
              <a:gd name="T3" fmla="*/ 90 256 1"/>
              <a:gd name="G4" fmla="+- -8870831 T2 T3"/>
              <a:gd name="G5" fmla="*/ G4 2 1"/>
              <a:gd name="T4" fmla="*/ 90 256 1"/>
              <a:gd name="T5" fmla="*/ 0 256 1"/>
              <a:gd name="G6" fmla="+- -8870831 T4 T5"/>
              <a:gd name="G7" fmla="*/ G6 2 1"/>
              <a:gd name="G8" fmla="abs -8870831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8032"/>
              <a:gd name="G18" fmla="*/ 8032 1 2"/>
              <a:gd name="G19" fmla="+- G18 5400 0"/>
              <a:gd name="G20" fmla="cos G19 -8870831"/>
              <a:gd name="G21" fmla="sin G19 -8870831"/>
              <a:gd name="G22" fmla="+- G20 10800 0"/>
              <a:gd name="G23" fmla="+- G21 10800 0"/>
              <a:gd name="G24" fmla="+- 10800 0 G20"/>
              <a:gd name="G25" fmla="+- 8032 10800 0"/>
              <a:gd name="G26" fmla="?: G9 G17 G25"/>
              <a:gd name="G27" fmla="?: G9 0 21600"/>
              <a:gd name="G28" fmla="cos 10800 -8870831"/>
              <a:gd name="G29" fmla="sin 10800 -8870831"/>
              <a:gd name="G30" fmla="sin 8032 -8870831"/>
              <a:gd name="G31" fmla="+- G28 10800 0"/>
              <a:gd name="G32" fmla="+- G29 10800 0"/>
              <a:gd name="G33" fmla="+- G30 10800 0"/>
              <a:gd name="G34" fmla="?: G4 0 G31"/>
              <a:gd name="G35" fmla="?: -8870831 G34 0"/>
              <a:gd name="G36" fmla="?: G6 G35 G31"/>
              <a:gd name="G37" fmla="+- 21600 0 G36"/>
              <a:gd name="G38" fmla="?: G4 0 G33"/>
              <a:gd name="G39" fmla="?: -8870831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100 w 21600"/>
              <a:gd name="T15" fmla="*/ 4183 h 21600"/>
              <a:gd name="T16" fmla="*/ 10800 w 21600"/>
              <a:gd name="T17" fmla="*/ 2768 h 21600"/>
              <a:gd name="T18" fmla="*/ 17500 w 21600"/>
              <a:gd name="T19" fmla="*/ 418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085" y="5156"/>
                </a:moveTo>
                <a:cubicBezTo>
                  <a:pt x="6594" y="3628"/>
                  <a:pt x="8652" y="2767"/>
                  <a:pt x="10800" y="2768"/>
                </a:cubicBezTo>
                <a:cubicBezTo>
                  <a:pt x="12947" y="2768"/>
                  <a:pt x="15005" y="3628"/>
                  <a:pt x="16514" y="5156"/>
                </a:cubicBezTo>
                <a:lnTo>
                  <a:pt x="18484" y="3211"/>
                </a:lnTo>
                <a:cubicBezTo>
                  <a:pt x="16455" y="1156"/>
                  <a:pt x="13687" y="-1"/>
                  <a:pt x="10799" y="0"/>
                </a:cubicBezTo>
                <a:cubicBezTo>
                  <a:pt x="7912" y="0"/>
                  <a:pt x="5144" y="1156"/>
                  <a:pt x="3115" y="3211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383" name="Rectangle 15"/>
          <p:cNvSpPr>
            <a:spLocks noChangeArrowheads="1"/>
          </p:cNvSpPr>
          <p:nvPr/>
        </p:nvSpPr>
        <p:spPr bwMode="gray">
          <a:xfrm>
            <a:off x="352425" y="6005515"/>
            <a:ext cx="8234363" cy="77787"/>
          </a:xfrm>
          <a:prstGeom prst="rect">
            <a:avLst/>
          </a:prstGeom>
          <a:gradFill rotWithShape="1">
            <a:gsLst>
              <a:gs pos="0">
                <a:srgbClr val="FFFFFF">
                  <a:alpha val="27000"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dirty="0">
              <a:latin typeface="Tahoma" pitchFamily="34" charset="0"/>
            </a:endParaRPr>
          </a:p>
        </p:txBody>
      </p:sp>
      <p:sp>
        <p:nvSpPr>
          <p:cNvPr id="314384" name="Rectangle 16"/>
          <p:cNvSpPr>
            <a:spLocks noChangeArrowheads="1"/>
          </p:cNvSpPr>
          <p:nvPr/>
        </p:nvSpPr>
        <p:spPr bwMode="gray">
          <a:xfrm>
            <a:off x="641351" y="1187452"/>
            <a:ext cx="8220075" cy="66675"/>
          </a:xfrm>
          <a:prstGeom prst="rect">
            <a:avLst/>
          </a:prstGeom>
          <a:gradFill rotWithShape="1">
            <a:gsLst>
              <a:gs pos="0">
                <a:srgbClr val="FFFFFF">
                  <a:alpha val="27000"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dirty="0">
              <a:latin typeface="Tahoma" pitchFamily="34" charset="0"/>
            </a:endParaRPr>
          </a:p>
        </p:txBody>
      </p:sp>
      <p:sp>
        <p:nvSpPr>
          <p:cNvPr id="314385" name="AutoShape 17"/>
          <p:cNvSpPr>
            <a:spLocks noChangeArrowheads="1"/>
          </p:cNvSpPr>
          <p:nvPr/>
        </p:nvSpPr>
        <p:spPr bwMode="auto">
          <a:xfrm rot="18934409">
            <a:off x="298451" y="1165225"/>
            <a:ext cx="788988" cy="889000"/>
          </a:xfrm>
          <a:custGeom>
            <a:avLst/>
            <a:gdLst>
              <a:gd name="G0" fmla="+- 9133 0 0"/>
              <a:gd name="G1" fmla="+- -8768284 0 0"/>
              <a:gd name="G2" fmla="+- 0 0 -8768284"/>
              <a:gd name="T0" fmla="*/ 0 256 1"/>
              <a:gd name="T1" fmla="*/ 180 256 1"/>
              <a:gd name="G3" fmla="+- -8768284 T0 T1"/>
              <a:gd name="T2" fmla="*/ 0 256 1"/>
              <a:gd name="T3" fmla="*/ 90 256 1"/>
              <a:gd name="G4" fmla="+- -8768284 T2 T3"/>
              <a:gd name="G5" fmla="*/ G4 2 1"/>
              <a:gd name="T4" fmla="*/ 90 256 1"/>
              <a:gd name="T5" fmla="*/ 0 256 1"/>
              <a:gd name="G6" fmla="+- -8768284 T4 T5"/>
              <a:gd name="G7" fmla="*/ G6 2 1"/>
              <a:gd name="G8" fmla="abs -876828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133"/>
              <a:gd name="G18" fmla="*/ 9133 1 2"/>
              <a:gd name="G19" fmla="+- G18 5400 0"/>
              <a:gd name="G20" fmla="cos G19 -8768284"/>
              <a:gd name="G21" fmla="sin G19 -8768284"/>
              <a:gd name="G22" fmla="+- G20 10800 0"/>
              <a:gd name="G23" fmla="+- G21 10800 0"/>
              <a:gd name="G24" fmla="+- 10800 0 G20"/>
              <a:gd name="G25" fmla="+- 9133 10800 0"/>
              <a:gd name="G26" fmla="?: G9 G17 G25"/>
              <a:gd name="G27" fmla="?: G9 0 21600"/>
              <a:gd name="G28" fmla="cos 10800 -8768284"/>
              <a:gd name="G29" fmla="sin 10800 -8768284"/>
              <a:gd name="G30" fmla="sin 9133 -8768284"/>
              <a:gd name="G31" fmla="+- G28 10800 0"/>
              <a:gd name="G32" fmla="+- G29 10800 0"/>
              <a:gd name="G33" fmla="+- G30 10800 0"/>
              <a:gd name="G34" fmla="?: G4 0 G31"/>
              <a:gd name="G35" fmla="?: -8768284 G34 0"/>
              <a:gd name="G36" fmla="?: G6 G35 G31"/>
              <a:gd name="G37" fmla="+- 21600 0 G36"/>
              <a:gd name="G38" fmla="?: G4 0 G33"/>
              <a:gd name="G39" fmla="?: -876828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902 w 21600"/>
              <a:gd name="T15" fmla="*/ 3605 h 21600"/>
              <a:gd name="T16" fmla="*/ 10800 w 21600"/>
              <a:gd name="T17" fmla="*/ 1667 h 21600"/>
              <a:gd name="T18" fmla="*/ 17698 w 21600"/>
              <a:gd name="T19" fmla="*/ 360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4479" y="4207"/>
                </a:moveTo>
                <a:cubicBezTo>
                  <a:pt x="6179" y="2577"/>
                  <a:pt x="8444" y="1666"/>
                  <a:pt x="10800" y="1667"/>
                </a:cubicBezTo>
                <a:cubicBezTo>
                  <a:pt x="13155" y="1667"/>
                  <a:pt x="15420" y="2577"/>
                  <a:pt x="17120" y="4207"/>
                </a:cubicBezTo>
                <a:lnTo>
                  <a:pt x="18274" y="3004"/>
                </a:lnTo>
                <a:cubicBezTo>
                  <a:pt x="16263" y="1076"/>
                  <a:pt x="13585" y="-1"/>
                  <a:pt x="10799" y="0"/>
                </a:cubicBezTo>
                <a:cubicBezTo>
                  <a:pt x="8014" y="0"/>
                  <a:pt x="5336" y="1076"/>
                  <a:pt x="3325" y="3004"/>
                </a:cubicBez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dt="0"/>
  <p:txStyles>
    <p:titleStyle>
      <a:lvl1pPr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5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Relationship Id="rId27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22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gif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Design &amp; Training Services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008" y="3733800"/>
            <a:ext cx="2733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Phone: 0091 9158580922</a:t>
            </a:r>
          </a:p>
          <a:p>
            <a:pPr algn="r"/>
            <a:r>
              <a:rPr lang="en-US" dirty="0" smtClean="0"/>
              <a:t>0091 9623299070</a:t>
            </a:r>
          </a:p>
          <a:p>
            <a:pPr algn="r"/>
            <a:r>
              <a:rPr lang="en-US" dirty="0" smtClean="0"/>
              <a:t>e-mail: nigam_anurag2011@nattelmicro.com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761" y="5596235"/>
            <a:ext cx="6042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Experience, Capabilities &amp; Business Model</a:t>
            </a:r>
            <a:endParaRPr lang="en-US" sz="2400" dirty="0"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banner4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3300"/>
            <a:ext cx="3038543" cy="20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Accomplished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10</a:t>
            </a:fld>
            <a:endParaRPr lang="en-MY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9100" y="1409381"/>
          <a:ext cx="8362950" cy="445801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20203"/>
                <a:gridCol w="2844156"/>
                <a:gridCol w="2260257"/>
                <a:gridCol w="1318483"/>
                <a:gridCol w="1619851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Projects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Company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Duration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Dual Band (Wi-Fi / WiMAX) multi modulus fractional N PLL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Telecom Malaysia R&amp;D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Silterra 0.13 um CMOS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NADC/PDC SiGe Power Amplifier MMIC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Microelectronics,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Boston Design Center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SiGe 5 HP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WCDMA SiGe Power Amplifier MMIC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Microelectronics,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Boston Design Center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SiGe 5 AM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IS95 CDMA SiGe Power Amplifier MMIC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Microelectronics,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Boston Design Center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SiGe 5 AM C4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SiGe MOSFET Predistorter Linearizer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Microelectronics,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Boston Design Center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SiGe 5 AM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 GHz / 10 GHz Class E Power Amplifier MIC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Indian Institute of Science &amp; LRDE, DRDO (Defense) India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Fujitsu MESFET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WLAN GaAs Power Amplifier/ Low Noise Amplifier/ TR Switch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RF Arrays Systems Pvt. Ltd., Triquint Semiconductors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yr &amp; 4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TQPED GaAs pHEMT Process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12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2.8 GHz SiGe VCO MMIC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Persistent Systems Pvt. Ltd.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SiGe 6 DM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Accomplished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11</a:t>
            </a:fld>
            <a:endParaRPr lang="en-M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409700"/>
          <a:ext cx="8210550" cy="331622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374057"/>
                <a:gridCol w="2732637"/>
                <a:gridCol w="2219068"/>
                <a:gridCol w="1294456"/>
                <a:gridCol w="1590332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Projects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Company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Duration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Process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Wi-Fi SiGe Mixer for Dual Conversion Transceiver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Persistent Systems Pvt. Ltd.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IBM SiGe 6 DM</a:t>
                      </a: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 GHz SiGe Quadrature Mixer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Telecom Malaysia, R&amp;D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IHP SiGe 25H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60 GHz SiGe Low Noise Amplifier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Telecom Malaysia, R&amp;D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IHP SiGe 25H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Zigbee Patch Antenna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Agilent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Board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596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52 W MIC ISM Band Power Amplifier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Agilent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FreeScale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24.12 GHz LNA &amp; PA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Space Application Center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months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UMS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15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cs typeface="+mn-cs"/>
                        </a:rPr>
                        <a:t>5.8 GHz LNA, PA &amp; Switch Design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International University, HCMC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month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WIN pHEMT Process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Experience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12</a:t>
            </a:fld>
            <a:endParaRPr lang="en-MY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93725" y="3733800"/>
            <a:ext cx="567784" cy="30777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Calibri" pitchFamily="34" charset="0"/>
              </a:rPr>
              <a:t>GaAs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736725" y="3733800"/>
            <a:ext cx="1206313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TRIQUINT HBT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754188" y="4191000"/>
            <a:ext cx="1390530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TRIQUINT TQTRX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311650" y="3741738"/>
            <a:ext cx="451299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HBT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265613" y="4191000"/>
            <a:ext cx="737531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MESFET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736725" y="4724400"/>
            <a:ext cx="1407458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TRIQUINT TQPED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265613" y="4714875"/>
            <a:ext cx="747277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P-HEMT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93725" y="1524000"/>
            <a:ext cx="671081" cy="30777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Calibri" pitchFamily="34" charset="0"/>
              </a:rPr>
              <a:t>Silicon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736725" y="1524000"/>
            <a:ext cx="2132315" cy="30777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AMI Semiconductor 0.5um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754188" y="2286000"/>
            <a:ext cx="848309" cy="30777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IBM SiGe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647825" y="2647950"/>
            <a:ext cx="24705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IBM SiGe BiCMOS 5HP 0.5um</a:t>
            </a:r>
          </a:p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IBM SiGe BiCMOS 5PA 0.5um</a:t>
            </a:r>
          </a:p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IBM SiGe BiCMOS 6DM 0.18um</a:t>
            </a:r>
          </a:p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IHP SiGe BiCMOS 25H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311650" y="1531938"/>
            <a:ext cx="655949" cy="30777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CMOS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327525" y="2286000"/>
            <a:ext cx="845681" cy="52322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BiCMOS</a:t>
            </a:r>
          </a:p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SiGe HBT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752600" y="1905000"/>
            <a:ext cx="1793311" cy="30777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9"/>
                </a:solidFill>
                <a:latin typeface="Calibri" pitchFamily="34" charset="0"/>
              </a:rPr>
              <a:t>Silterra 0.13um CMOS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39900" y="5146675"/>
            <a:ext cx="1083908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Calibri" pitchFamily="34" charset="0"/>
              </a:rPr>
              <a:t>UMS PHEMT</a:t>
            </a:r>
            <a:endParaRPr lang="en-US" sz="14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749060" y="5527847"/>
            <a:ext cx="1053451" cy="29413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lIns="77925" tIns="38963" rIns="77925" bIns="38963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  <a:latin typeface="Calibri" pitchFamily="34" charset="0"/>
              </a:rPr>
              <a:t>WIN PHEMT</a:t>
            </a:r>
            <a:endParaRPr lang="en-US" sz="1400" dirty="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13</a:t>
            </a:fld>
            <a:endParaRPr lang="en-M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295400"/>
          <a:ext cx="6705600" cy="2438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781234"/>
                <a:gridCol w="5924366"/>
              </a:tblGrid>
              <a:tr h="2336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RFIC, MMIC &amp; Millimeter wave IC Designs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Power Amplifiers- Linear &amp; Saturated Power Amplifiers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 Noise Amplifiers- CMOS Differential and Single Ended Low Noise Amplifiers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Transmit &amp; Receive Switches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Voltage Controlled Oscillators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Fractional N PLLs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Mixer- Gilbert Cell, Quadrature Balanced, Diode Balanced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High Precision Voltage Reference for Flash Converters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3810000"/>
          <a:ext cx="6705600" cy="2133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781235"/>
                <a:gridCol w="5924365"/>
              </a:tblGrid>
              <a:tr h="1193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Plastic &amp; LTCC Package Design and Modeling for SIP/ MCM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Passive Components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BALUNS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Power Divides/ Combiners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Hybrids &amp; Couplers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Patch Antenna Arrays &amp; Phase Shifters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alibri" pitchFamily="34" charset="0"/>
                        </a:rPr>
                        <a:t>Filters</a:t>
                      </a:r>
                      <a:endParaRPr lang="en-US" sz="1400" dirty="0"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14</a:t>
            </a:fld>
            <a:endParaRPr lang="en-MY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" y="1295400"/>
          <a:ext cx="5791200" cy="21336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674703"/>
                <a:gridCol w="5116497"/>
              </a:tblGrid>
              <a:tr h="2336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Device Benchmarking (Probing) &amp; Modeling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Simulation &amp; Modeling Tools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Agilent ADS, Genesys, EMPro, SystemVue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AWR Microwave studio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Cadence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Ansoft HFSS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Agilent IC Cap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5300" y="3530600"/>
          <a:ext cx="5791200" cy="2438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674703"/>
                <a:gridCol w="5116497"/>
              </a:tblGrid>
              <a:tr h="2336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Measurement &amp; Testing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Maury Load Pull, ATN Load Pull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Noise Figure &amp; Phase Noise Measurements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Linearity Measurements (Connected Solution)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Assembly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Die Attach, Package Attach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Wedge &amp; Ball Bonding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33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Soldering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Expertise- Radio Front End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15</a:t>
            </a:fld>
            <a:endParaRPr lang="en-MY" dirty="0"/>
          </a:p>
        </p:txBody>
      </p:sp>
      <p:grpSp>
        <p:nvGrpSpPr>
          <p:cNvPr id="2" name="Group 61"/>
          <p:cNvGrpSpPr/>
          <p:nvPr/>
        </p:nvGrpSpPr>
        <p:grpSpPr>
          <a:xfrm>
            <a:off x="446088" y="1132818"/>
            <a:ext cx="8160408" cy="4772682"/>
            <a:chOff x="446088" y="1132818"/>
            <a:chExt cx="8160408" cy="4772682"/>
          </a:xfrm>
        </p:grpSpPr>
        <p:grpSp>
          <p:nvGrpSpPr>
            <p:cNvPr id="3" name="Group 56"/>
            <p:cNvGrpSpPr/>
            <p:nvPr/>
          </p:nvGrpSpPr>
          <p:grpSpPr>
            <a:xfrm>
              <a:off x="446088" y="1132818"/>
              <a:ext cx="8160408" cy="4772682"/>
              <a:chOff x="446088" y="1132818"/>
              <a:chExt cx="8160408" cy="4772682"/>
            </a:xfrm>
          </p:grpSpPr>
          <p:sp>
            <p:nvSpPr>
              <p:cNvPr id="56" name="Freeform 55"/>
              <p:cNvSpPr/>
              <p:nvPr/>
            </p:nvSpPr>
            <p:spPr bwMode="auto">
              <a:xfrm>
                <a:off x="4695825" y="2514600"/>
                <a:ext cx="2200275" cy="2475174"/>
              </a:xfrm>
              <a:custGeom>
                <a:avLst/>
                <a:gdLst>
                  <a:gd name="connsiteX0" fmla="*/ 66675 w 2200275"/>
                  <a:gd name="connsiteY0" fmla="*/ 1924050 h 2314575"/>
                  <a:gd name="connsiteX1" fmla="*/ 304800 w 2200275"/>
                  <a:gd name="connsiteY1" fmla="*/ 1876425 h 2314575"/>
                  <a:gd name="connsiteX2" fmla="*/ 561975 w 2200275"/>
                  <a:gd name="connsiteY2" fmla="*/ 1885950 h 2314575"/>
                  <a:gd name="connsiteX3" fmla="*/ 742950 w 2200275"/>
                  <a:gd name="connsiteY3" fmla="*/ 1971675 h 2314575"/>
                  <a:gd name="connsiteX4" fmla="*/ 923925 w 2200275"/>
                  <a:gd name="connsiteY4" fmla="*/ 2162175 h 2314575"/>
                  <a:gd name="connsiteX5" fmla="*/ 981075 w 2200275"/>
                  <a:gd name="connsiteY5" fmla="*/ 2314575 h 2314575"/>
                  <a:gd name="connsiteX6" fmla="*/ 2200275 w 2200275"/>
                  <a:gd name="connsiteY6" fmla="*/ 1485900 h 2314575"/>
                  <a:gd name="connsiteX7" fmla="*/ 1714500 w 2200275"/>
                  <a:gd name="connsiteY7" fmla="*/ 1524000 h 2314575"/>
                  <a:gd name="connsiteX8" fmla="*/ 1219200 w 2200275"/>
                  <a:gd name="connsiteY8" fmla="*/ 1476375 h 2314575"/>
                  <a:gd name="connsiteX9" fmla="*/ 695325 w 2200275"/>
                  <a:gd name="connsiteY9" fmla="*/ 1228725 h 2314575"/>
                  <a:gd name="connsiteX10" fmla="*/ 285750 w 2200275"/>
                  <a:gd name="connsiteY10" fmla="*/ 857250 h 2314575"/>
                  <a:gd name="connsiteX11" fmla="*/ 85725 w 2200275"/>
                  <a:gd name="connsiteY11" fmla="*/ 400050 h 2314575"/>
                  <a:gd name="connsiteX12" fmla="*/ 0 w 2200275"/>
                  <a:gd name="connsiteY12" fmla="*/ 0 h 2314575"/>
                  <a:gd name="connsiteX13" fmla="*/ 66675 w 2200275"/>
                  <a:gd name="connsiteY13" fmla="*/ 1924050 h 23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00275" h="2314575">
                    <a:moveTo>
                      <a:pt x="66675" y="1924050"/>
                    </a:moveTo>
                    <a:lnTo>
                      <a:pt x="304800" y="1876425"/>
                    </a:lnTo>
                    <a:lnTo>
                      <a:pt x="561975" y="1885950"/>
                    </a:lnTo>
                    <a:lnTo>
                      <a:pt x="742950" y="1971675"/>
                    </a:lnTo>
                    <a:lnTo>
                      <a:pt x="923925" y="2162175"/>
                    </a:lnTo>
                    <a:lnTo>
                      <a:pt x="981075" y="2314575"/>
                    </a:lnTo>
                    <a:lnTo>
                      <a:pt x="2200275" y="1485900"/>
                    </a:lnTo>
                    <a:lnTo>
                      <a:pt x="1714500" y="1524000"/>
                    </a:lnTo>
                    <a:lnTo>
                      <a:pt x="1219200" y="1476375"/>
                    </a:lnTo>
                    <a:lnTo>
                      <a:pt x="695325" y="1228725"/>
                    </a:lnTo>
                    <a:lnTo>
                      <a:pt x="285750" y="857250"/>
                    </a:lnTo>
                    <a:lnTo>
                      <a:pt x="85725" y="400050"/>
                    </a:lnTo>
                    <a:lnTo>
                      <a:pt x="0" y="0"/>
                    </a:lnTo>
                    <a:lnTo>
                      <a:pt x="66675" y="192405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" name="Group 52"/>
              <p:cNvGrpSpPr/>
              <p:nvPr/>
            </p:nvGrpSpPr>
            <p:grpSpPr>
              <a:xfrm>
                <a:off x="446088" y="4152900"/>
                <a:ext cx="6385693" cy="1752600"/>
                <a:chOff x="446088" y="3848100"/>
                <a:chExt cx="6385693" cy="1752600"/>
              </a:xfrm>
            </p:grpSpPr>
            <p:sp>
              <p:nvSpPr>
                <p:cNvPr id="42" name="Left-Right Arrow 41"/>
                <p:cNvSpPr/>
                <p:nvPr/>
              </p:nvSpPr>
              <p:spPr bwMode="auto">
                <a:xfrm>
                  <a:off x="5551488" y="4495800"/>
                  <a:ext cx="773112" cy="419100"/>
                </a:xfrm>
                <a:prstGeom prst="leftRightArrow">
                  <a:avLst>
                    <a:gd name="adj1" fmla="val 31818"/>
                    <a:gd name="adj2" fmla="val 65909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0" name="Group 8"/>
                <p:cNvGrpSpPr/>
                <p:nvPr/>
              </p:nvGrpSpPr>
              <p:grpSpPr>
                <a:xfrm>
                  <a:off x="446088" y="3848100"/>
                  <a:ext cx="1192212" cy="1752600"/>
                  <a:chOff x="1866900" y="2628900"/>
                  <a:chExt cx="1192212" cy="1752600"/>
                </a:xfrm>
              </p:grpSpPr>
              <p:sp>
                <p:nvSpPr>
                  <p:cNvPr id="7" name="Rounded Rectangle 6"/>
                  <p:cNvSpPr/>
                  <p:nvPr/>
                </p:nvSpPr>
                <p:spPr bwMode="auto">
                  <a:xfrm>
                    <a:off x="1866900" y="2628900"/>
                    <a:ext cx="1192212" cy="1752600"/>
                  </a:xfrm>
                  <a:prstGeom prst="roundRect">
                    <a:avLst/>
                  </a:prstGeom>
                  <a:ln>
                    <a:solidFill>
                      <a:srgbClr val="00B0F0"/>
                    </a:solidFill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866900" y="3238500"/>
                    <a:ext cx="114299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Calibri" pitchFamily="34" charset="0"/>
                      </a:rPr>
                      <a:t>Digital Baseband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2397919" y="4051696"/>
                  <a:ext cx="1192212" cy="1333500"/>
                  <a:chOff x="2351088" y="2819400"/>
                  <a:chExt cx="1192212" cy="1333500"/>
                </a:xfrm>
              </p:grpSpPr>
              <p:sp>
                <p:nvSpPr>
                  <p:cNvPr id="11" name="Rounded Rectangle 10"/>
                  <p:cNvSpPr/>
                  <p:nvPr/>
                </p:nvSpPr>
                <p:spPr bwMode="auto">
                  <a:xfrm>
                    <a:off x="2351088" y="2819400"/>
                    <a:ext cx="1192212" cy="1333500"/>
                  </a:xfrm>
                  <a:prstGeom prst="roundRect">
                    <a:avLst/>
                  </a:prstGeom>
                  <a:ln>
                    <a:solidFill>
                      <a:srgbClr val="00B0F0"/>
                    </a:solidFill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362200" y="3311723"/>
                    <a:ext cx="1142999" cy="3077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Calibri" pitchFamily="34" charset="0"/>
                      </a:rPr>
                      <a:t>Transceiver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14" name="Left-Right Arrow 13"/>
                <p:cNvSpPr/>
                <p:nvPr/>
              </p:nvSpPr>
              <p:spPr bwMode="auto">
                <a:xfrm>
                  <a:off x="1621632" y="4473773"/>
                  <a:ext cx="773112" cy="419100"/>
                </a:xfrm>
                <a:prstGeom prst="leftRightArrow">
                  <a:avLst>
                    <a:gd name="adj1" fmla="val 31818"/>
                    <a:gd name="adj2" fmla="val 65909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" name="Left-Right Arrow 17"/>
                <p:cNvSpPr/>
                <p:nvPr/>
              </p:nvSpPr>
              <p:spPr bwMode="auto">
                <a:xfrm>
                  <a:off x="3608388" y="4495800"/>
                  <a:ext cx="773112" cy="419100"/>
                </a:xfrm>
                <a:prstGeom prst="leftRightArrow">
                  <a:avLst>
                    <a:gd name="adj1" fmla="val 31818"/>
                    <a:gd name="adj2" fmla="val 65909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7" name="Group 21"/>
                <p:cNvGrpSpPr/>
                <p:nvPr/>
              </p:nvGrpSpPr>
              <p:grpSpPr>
                <a:xfrm>
                  <a:off x="4381500" y="4267200"/>
                  <a:ext cx="1192212" cy="914400"/>
                  <a:chOff x="4446588" y="4338093"/>
                  <a:chExt cx="1192212" cy="914400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 bwMode="auto">
                  <a:xfrm>
                    <a:off x="4446588" y="4338093"/>
                    <a:ext cx="1192212" cy="914400"/>
                  </a:xfrm>
                  <a:prstGeom prst="roundRect">
                    <a:avLst/>
                  </a:prstGeom>
                  <a:ln>
                    <a:solidFill>
                      <a:srgbClr val="00B0F0"/>
                    </a:solidFill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457700" y="4505980"/>
                    <a:ext cx="114299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latin typeface="Calibri" pitchFamily="34" charset="0"/>
                      </a:rPr>
                      <a:t>Radio</a:t>
                    </a:r>
                  </a:p>
                  <a:p>
                    <a:pPr algn="ctr"/>
                    <a:r>
                      <a:rPr lang="en-US" sz="1400" dirty="0" smtClean="0">
                        <a:latin typeface="Calibri" pitchFamily="34" charset="0"/>
                      </a:rPr>
                      <a:t>Front End</a:t>
                    </a:r>
                    <a:endParaRPr lang="en-US" sz="1400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9" name="Group 16"/>
                <p:cNvGrpSpPr/>
                <p:nvPr/>
              </p:nvGrpSpPr>
              <p:grpSpPr>
                <a:xfrm>
                  <a:off x="4457700" y="4171155"/>
                  <a:ext cx="1729066" cy="1429545"/>
                  <a:chOff x="4572000" y="1931192"/>
                  <a:chExt cx="1729066" cy="1429545"/>
                </a:xfrm>
              </p:grpSpPr>
              <p:sp>
                <p:nvSpPr>
                  <p:cNvPr id="16" name="Rounded Rectangle 15"/>
                  <p:cNvSpPr/>
                  <p:nvPr/>
                </p:nvSpPr>
                <p:spPr bwMode="auto">
                  <a:xfrm rot="18771903">
                    <a:off x="5797916" y="2857588"/>
                    <a:ext cx="181195" cy="825104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" name="Donut 14"/>
                  <p:cNvSpPr/>
                  <p:nvPr/>
                </p:nvSpPr>
                <p:spPr bwMode="auto">
                  <a:xfrm>
                    <a:off x="4572000" y="1931192"/>
                    <a:ext cx="1219200" cy="1231108"/>
                  </a:xfrm>
                  <a:prstGeom prst="donut">
                    <a:avLst>
                      <a:gd name="adj" fmla="val 7697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2" name="Group 45"/>
                <p:cNvGrpSpPr/>
                <p:nvPr/>
              </p:nvGrpSpPr>
              <p:grpSpPr>
                <a:xfrm>
                  <a:off x="6324600" y="3848100"/>
                  <a:ext cx="300672" cy="1003696"/>
                  <a:chOff x="6576378" y="3848100"/>
                  <a:chExt cx="300672" cy="1003696"/>
                </a:xfrm>
              </p:grpSpPr>
              <p:sp>
                <p:nvSpPr>
                  <p:cNvPr id="45" name="Isosceles Triangle 44"/>
                  <p:cNvSpPr/>
                  <p:nvPr/>
                </p:nvSpPr>
                <p:spPr bwMode="auto">
                  <a:xfrm>
                    <a:off x="6781800" y="3848100"/>
                    <a:ext cx="95250" cy="914400"/>
                  </a:xfrm>
                  <a:prstGeom prst="triangl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4" name="Rounded Rectangle 43"/>
                  <p:cNvSpPr/>
                  <p:nvPr/>
                </p:nvSpPr>
                <p:spPr bwMode="auto">
                  <a:xfrm>
                    <a:off x="6709728" y="4610100"/>
                    <a:ext cx="167322" cy="152400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3" name="Rounded Rectangle 42"/>
                  <p:cNvSpPr/>
                  <p:nvPr/>
                </p:nvSpPr>
                <p:spPr bwMode="auto">
                  <a:xfrm>
                    <a:off x="6576378" y="4544019"/>
                    <a:ext cx="167322" cy="307777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7" name="TextBox 46"/>
                <p:cNvSpPr txBox="1"/>
                <p:nvPr/>
              </p:nvSpPr>
              <p:spPr>
                <a:xfrm>
                  <a:off x="6025535" y="4835723"/>
                  <a:ext cx="8062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Calibri" pitchFamily="34" charset="0"/>
                    </a:rPr>
                    <a:t>Antenna</a:t>
                  </a:r>
                  <a:endParaRPr lang="en-US" sz="1400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3" name="Group 53"/>
              <p:cNvGrpSpPr/>
              <p:nvPr/>
            </p:nvGrpSpPr>
            <p:grpSpPr>
              <a:xfrm>
                <a:off x="4719773" y="1132818"/>
                <a:ext cx="3886723" cy="3097278"/>
                <a:chOff x="4251694" y="1028700"/>
                <a:chExt cx="3886723" cy="3097278"/>
              </a:xfrm>
            </p:grpSpPr>
            <p:grpSp>
              <p:nvGrpSpPr>
                <p:cNvPr id="26" name="Group 48"/>
                <p:cNvGrpSpPr/>
                <p:nvPr/>
              </p:nvGrpSpPr>
              <p:grpSpPr>
                <a:xfrm>
                  <a:off x="4526618" y="1425177"/>
                  <a:ext cx="2997834" cy="2178845"/>
                  <a:chOff x="4926966" y="1451769"/>
                  <a:chExt cx="2997834" cy="2178845"/>
                </a:xfrm>
              </p:grpSpPr>
              <p:sp>
                <p:nvSpPr>
                  <p:cNvPr id="36" name="Rounded Rectangle 35"/>
                  <p:cNvSpPr/>
                  <p:nvPr/>
                </p:nvSpPr>
                <p:spPr bwMode="auto">
                  <a:xfrm>
                    <a:off x="7048500" y="2209800"/>
                    <a:ext cx="571500" cy="648695"/>
                  </a:xfrm>
                  <a:prstGeom prst="round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24" name="Straight Arrow Connector 23"/>
                  <p:cNvCxnSpPr/>
                  <p:nvPr/>
                </p:nvCxnSpPr>
                <p:spPr bwMode="auto">
                  <a:xfrm>
                    <a:off x="4938078" y="1952626"/>
                    <a:ext cx="762000" cy="1588"/>
                  </a:xfrm>
                  <a:prstGeom prst="straightConnector1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25" name="Isosceles Triangle 24"/>
                  <p:cNvSpPr/>
                  <p:nvPr/>
                </p:nvSpPr>
                <p:spPr bwMode="auto">
                  <a:xfrm rot="5400000">
                    <a:off x="5637371" y="1514476"/>
                    <a:ext cx="1001714" cy="876300"/>
                  </a:xfrm>
                  <a:prstGeom prst="triangl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28" name="Elbow Connector 27"/>
                  <p:cNvCxnSpPr>
                    <a:stCxn id="25" idx="0"/>
                  </p:cNvCxnSpPr>
                  <p:nvPr/>
                </p:nvCxnSpPr>
                <p:spPr bwMode="auto">
                  <a:xfrm>
                    <a:off x="6576378" y="1952626"/>
                    <a:ext cx="669925" cy="500857"/>
                  </a:xfrm>
                  <a:prstGeom prst="bentConnector3">
                    <a:avLst>
                      <a:gd name="adj1" fmla="val 50000"/>
                    </a:avLst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29" name="Isosceles Triangle 28"/>
                  <p:cNvSpPr/>
                  <p:nvPr/>
                </p:nvSpPr>
                <p:spPr bwMode="auto">
                  <a:xfrm rot="16200000">
                    <a:off x="5637371" y="2691607"/>
                    <a:ext cx="1001714" cy="876300"/>
                  </a:xfrm>
                  <a:prstGeom prst="triangle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cxnSp>
                <p:nvCxnSpPr>
                  <p:cNvPr id="30" name="Elbow Connector 29"/>
                  <p:cNvCxnSpPr/>
                  <p:nvPr/>
                </p:nvCxnSpPr>
                <p:spPr bwMode="auto">
                  <a:xfrm flipV="1">
                    <a:off x="6576378" y="2591795"/>
                    <a:ext cx="669925" cy="543519"/>
                  </a:xfrm>
                  <a:prstGeom prst="bentConnector3">
                    <a:avLst>
                      <a:gd name="adj1" fmla="val 50000"/>
                    </a:avLst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34" name="Straight Arrow Connector 33"/>
                  <p:cNvCxnSpPr/>
                  <p:nvPr/>
                </p:nvCxnSpPr>
                <p:spPr bwMode="auto">
                  <a:xfrm rot="10800000" flipV="1">
                    <a:off x="4926966" y="3133726"/>
                    <a:ext cx="773112" cy="1588"/>
                  </a:xfrm>
                  <a:prstGeom prst="straightConnector1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37" name="Straight Arrow Connector 36"/>
                  <p:cNvCxnSpPr/>
                  <p:nvPr/>
                </p:nvCxnSpPr>
                <p:spPr bwMode="auto">
                  <a:xfrm>
                    <a:off x="7429500" y="2514600"/>
                    <a:ext cx="495300" cy="1588"/>
                  </a:xfrm>
                  <a:prstGeom prst="straightConnector1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2857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40" name="Straight Connector 39"/>
                  <p:cNvCxnSpPr/>
                  <p:nvPr/>
                </p:nvCxnSpPr>
                <p:spPr bwMode="auto">
                  <a:xfrm rot="10800000">
                    <a:off x="7246306" y="2453485"/>
                    <a:ext cx="183195" cy="62704"/>
                  </a:xfrm>
                  <a:prstGeom prst="line">
                    <a:avLst/>
                  </a:pr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19050" cap="flat" cmpd="sng" algn="ctr">
                    <a:solidFill>
                      <a:srgbClr val="99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1" name="Rounded Rectangle 50"/>
                <p:cNvSpPr/>
                <p:nvPr/>
              </p:nvSpPr>
              <p:spPr bwMode="auto">
                <a:xfrm rot="18771903">
                  <a:off x="7295929" y="3283489"/>
                  <a:ext cx="506614" cy="1178363"/>
                </a:xfrm>
                <a:prstGeom prst="round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2" name="Donut 51"/>
                <p:cNvSpPr/>
                <p:nvPr/>
              </p:nvSpPr>
              <p:spPr bwMode="auto">
                <a:xfrm>
                  <a:off x="4251694" y="1028700"/>
                  <a:ext cx="3418094" cy="2992150"/>
                </a:xfrm>
                <a:prstGeom prst="donut">
                  <a:avLst>
                    <a:gd name="adj" fmla="val 387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6134100" y="1295400"/>
              <a:ext cx="881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Power</a:t>
              </a:r>
            </a:p>
            <a:p>
              <a:pPr algn="ctr"/>
              <a:r>
                <a:rPr lang="en-US" sz="1400" dirty="0" smtClean="0">
                  <a:latin typeface="Calibri" pitchFamily="34" charset="0"/>
                </a:rPr>
                <a:t>Amplifier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03166" y="3324880"/>
              <a:ext cx="934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Low Noise</a:t>
              </a:r>
            </a:p>
            <a:p>
              <a:pPr algn="ctr"/>
              <a:r>
                <a:rPr lang="en-US" sz="1400" dirty="0" smtClean="0">
                  <a:latin typeface="Calibri" pitchFamily="34" charset="0"/>
                </a:rPr>
                <a:t>Amplifier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56322" y="2936021"/>
              <a:ext cx="663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Calibri" pitchFamily="34" charset="0"/>
                </a:rPr>
                <a:t>Switch</a:t>
              </a:r>
              <a:endParaRPr lang="en-US" sz="1400" dirty="0">
                <a:latin typeface="Calibri" pitchFamily="34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304800" y="2033707"/>
            <a:ext cx="441968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Functionality</a:t>
            </a:r>
          </a:p>
          <a:p>
            <a:endParaRPr lang="en-US" sz="1400" dirty="0" smtClean="0">
              <a:solidFill>
                <a:srgbClr val="99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Amplifies signal  to be transmitted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Amplifies received signal with least noise addition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Switches between transmitted and received signal</a:t>
            </a:r>
            <a:endParaRPr lang="en-US" sz="14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74888" y="3648610"/>
            <a:ext cx="1524776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05000" y="1311414"/>
            <a:ext cx="3919663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Front End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Expertise- Transceiver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16</a:t>
            </a:fld>
            <a:endParaRPr lang="en-MY" dirty="0"/>
          </a:p>
        </p:txBody>
      </p:sp>
      <p:grpSp>
        <p:nvGrpSpPr>
          <p:cNvPr id="5" name="Group 169"/>
          <p:cNvGrpSpPr/>
          <p:nvPr/>
        </p:nvGrpSpPr>
        <p:grpSpPr>
          <a:xfrm>
            <a:off x="2781300" y="1318712"/>
            <a:ext cx="6012631" cy="4662988"/>
            <a:chOff x="446088" y="800100"/>
            <a:chExt cx="6385693" cy="5105400"/>
          </a:xfrm>
        </p:grpSpPr>
        <p:sp>
          <p:nvSpPr>
            <p:cNvPr id="25" name="Left-Right Arrow 24"/>
            <p:cNvSpPr/>
            <p:nvPr/>
          </p:nvSpPr>
          <p:spPr bwMode="auto">
            <a:xfrm>
              <a:off x="5551488" y="4800600"/>
              <a:ext cx="773112" cy="419100"/>
            </a:xfrm>
            <a:prstGeom prst="leftRightArrow">
              <a:avLst>
                <a:gd name="adj1" fmla="val 31818"/>
                <a:gd name="adj2" fmla="val 6590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6" name="Group 8"/>
            <p:cNvGrpSpPr/>
            <p:nvPr/>
          </p:nvGrpSpPr>
          <p:grpSpPr>
            <a:xfrm>
              <a:off x="446088" y="4152900"/>
              <a:ext cx="1192212" cy="1752600"/>
              <a:chOff x="1866900" y="2628900"/>
              <a:chExt cx="1192212" cy="1752600"/>
            </a:xfrm>
          </p:grpSpPr>
          <p:sp>
            <p:nvSpPr>
              <p:cNvPr id="43" name="Rounded Rectangle 42"/>
              <p:cNvSpPr/>
              <p:nvPr/>
            </p:nvSpPr>
            <p:spPr bwMode="auto">
              <a:xfrm>
                <a:off x="1866900" y="2628900"/>
                <a:ext cx="1192212" cy="1752600"/>
              </a:xfrm>
              <a:prstGeom prst="roundRect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TextBox 7"/>
              <p:cNvSpPr txBox="1"/>
              <p:nvPr/>
            </p:nvSpPr>
            <p:spPr>
              <a:xfrm>
                <a:off x="1866900" y="3238500"/>
                <a:ext cx="114299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itchFamily="34" charset="0"/>
                  </a:rPr>
                  <a:t>Digital Baseband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2397919" y="4356496"/>
              <a:ext cx="1192212" cy="1333500"/>
              <a:chOff x="2351088" y="2819400"/>
              <a:chExt cx="1192212" cy="1333500"/>
            </a:xfrm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2351088" y="2819400"/>
                <a:ext cx="1192212" cy="1333500"/>
              </a:xfrm>
              <a:prstGeom prst="roundRect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62200" y="3311723"/>
                <a:ext cx="114299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itchFamily="34" charset="0"/>
                  </a:rPr>
                  <a:t>Transceiver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sp>
          <p:nvSpPr>
            <p:cNvPr id="28" name="Left-Right Arrow 27"/>
            <p:cNvSpPr/>
            <p:nvPr/>
          </p:nvSpPr>
          <p:spPr bwMode="auto">
            <a:xfrm>
              <a:off x="1621632" y="4778573"/>
              <a:ext cx="773112" cy="419100"/>
            </a:xfrm>
            <a:prstGeom prst="leftRightArrow">
              <a:avLst>
                <a:gd name="adj1" fmla="val 31818"/>
                <a:gd name="adj2" fmla="val 6590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9" name="Left-Right Arrow 28"/>
            <p:cNvSpPr/>
            <p:nvPr/>
          </p:nvSpPr>
          <p:spPr bwMode="auto">
            <a:xfrm>
              <a:off x="3608388" y="4800600"/>
              <a:ext cx="773112" cy="419100"/>
            </a:xfrm>
            <a:prstGeom prst="leftRightArrow">
              <a:avLst>
                <a:gd name="adj1" fmla="val 31818"/>
                <a:gd name="adj2" fmla="val 65909"/>
              </a:avLst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4381500" y="4572000"/>
              <a:ext cx="1192212" cy="914400"/>
              <a:chOff x="4446588" y="4338093"/>
              <a:chExt cx="1192212" cy="914400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4446588" y="4338093"/>
                <a:ext cx="1192212" cy="914400"/>
              </a:xfrm>
              <a:prstGeom prst="roundRect">
                <a:avLst/>
              </a:pr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57700" y="4505980"/>
                <a:ext cx="1142999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latin typeface="Calibri" pitchFamily="34" charset="0"/>
                  </a:rPr>
                  <a:t>Radio</a:t>
                </a:r>
              </a:p>
              <a:p>
                <a:pPr algn="ctr"/>
                <a:r>
                  <a:rPr lang="en-US" sz="1400" dirty="0" smtClean="0">
                    <a:latin typeface="Calibri" pitchFamily="34" charset="0"/>
                  </a:rPr>
                  <a:t>Front End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grpSp>
          <p:nvGrpSpPr>
            <p:cNvPr id="9" name="Group 45"/>
            <p:cNvGrpSpPr/>
            <p:nvPr/>
          </p:nvGrpSpPr>
          <p:grpSpPr>
            <a:xfrm>
              <a:off x="6324600" y="4152900"/>
              <a:ext cx="300672" cy="1003696"/>
              <a:chOff x="6576378" y="3848100"/>
              <a:chExt cx="300672" cy="1003696"/>
            </a:xfrm>
          </p:grpSpPr>
          <p:sp>
            <p:nvSpPr>
              <p:cNvPr id="34" name="Isosceles Triangle 33"/>
              <p:cNvSpPr/>
              <p:nvPr/>
            </p:nvSpPr>
            <p:spPr bwMode="auto">
              <a:xfrm>
                <a:off x="6781800" y="3848100"/>
                <a:ext cx="95250" cy="914400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6709728" y="4610100"/>
                <a:ext cx="167322" cy="152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6576378" y="4544019"/>
                <a:ext cx="167322" cy="30777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025535" y="5140523"/>
              <a:ext cx="8062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itchFamily="34" charset="0"/>
                </a:rPr>
                <a:t>Antenna</a:t>
              </a:r>
              <a:endParaRPr lang="en-US" sz="1400" dirty="0">
                <a:latin typeface="Calibri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2705100" y="3525840"/>
              <a:ext cx="1562100" cy="1198560"/>
            </a:xfrm>
            <a:custGeom>
              <a:avLst/>
              <a:gdLst>
                <a:gd name="connsiteX0" fmla="*/ 66675 w 2200275"/>
                <a:gd name="connsiteY0" fmla="*/ 1924050 h 2314575"/>
                <a:gd name="connsiteX1" fmla="*/ 304800 w 2200275"/>
                <a:gd name="connsiteY1" fmla="*/ 1876425 h 2314575"/>
                <a:gd name="connsiteX2" fmla="*/ 561975 w 2200275"/>
                <a:gd name="connsiteY2" fmla="*/ 1885950 h 2314575"/>
                <a:gd name="connsiteX3" fmla="*/ 742950 w 2200275"/>
                <a:gd name="connsiteY3" fmla="*/ 1971675 h 2314575"/>
                <a:gd name="connsiteX4" fmla="*/ 923925 w 2200275"/>
                <a:gd name="connsiteY4" fmla="*/ 2162175 h 2314575"/>
                <a:gd name="connsiteX5" fmla="*/ 981075 w 2200275"/>
                <a:gd name="connsiteY5" fmla="*/ 2314575 h 2314575"/>
                <a:gd name="connsiteX6" fmla="*/ 2200275 w 2200275"/>
                <a:gd name="connsiteY6" fmla="*/ 1485900 h 2314575"/>
                <a:gd name="connsiteX7" fmla="*/ 1714500 w 2200275"/>
                <a:gd name="connsiteY7" fmla="*/ 1524000 h 2314575"/>
                <a:gd name="connsiteX8" fmla="*/ 1219200 w 2200275"/>
                <a:gd name="connsiteY8" fmla="*/ 1476375 h 2314575"/>
                <a:gd name="connsiteX9" fmla="*/ 695325 w 2200275"/>
                <a:gd name="connsiteY9" fmla="*/ 1228725 h 2314575"/>
                <a:gd name="connsiteX10" fmla="*/ 285750 w 2200275"/>
                <a:gd name="connsiteY10" fmla="*/ 857250 h 2314575"/>
                <a:gd name="connsiteX11" fmla="*/ 85725 w 2200275"/>
                <a:gd name="connsiteY11" fmla="*/ 400050 h 2314575"/>
                <a:gd name="connsiteX12" fmla="*/ 0 w 2200275"/>
                <a:gd name="connsiteY12" fmla="*/ 0 h 2314575"/>
                <a:gd name="connsiteX13" fmla="*/ 66675 w 2200275"/>
                <a:gd name="connsiteY13" fmla="*/ 1924050 h 231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0275" h="2314575">
                  <a:moveTo>
                    <a:pt x="66675" y="1924050"/>
                  </a:moveTo>
                  <a:lnTo>
                    <a:pt x="304800" y="1876425"/>
                  </a:lnTo>
                  <a:lnTo>
                    <a:pt x="561975" y="1885950"/>
                  </a:lnTo>
                  <a:lnTo>
                    <a:pt x="742950" y="1971675"/>
                  </a:lnTo>
                  <a:lnTo>
                    <a:pt x="923925" y="2162175"/>
                  </a:lnTo>
                  <a:lnTo>
                    <a:pt x="981075" y="2314575"/>
                  </a:lnTo>
                  <a:lnTo>
                    <a:pt x="2200275" y="1485900"/>
                  </a:lnTo>
                  <a:lnTo>
                    <a:pt x="1714500" y="1524000"/>
                  </a:lnTo>
                  <a:lnTo>
                    <a:pt x="1219200" y="1476375"/>
                  </a:lnTo>
                  <a:lnTo>
                    <a:pt x="695325" y="1228725"/>
                  </a:lnTo>
                  <a:lnTo>
                    <a:pt x="285750" y="857250"/>
                  </a:lnTo>
                  <a:lnTo>
                    <a:pt x="85725" y="400050"/>
                  </a:lnTo>
                  <a:lnTo>
                    <a:pt x="0" y="0"/>
                  </a:lnTo>
                  <a:lnTo>
                    <a:pt x="66675" y="192405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  <a:alpha val="5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1" name="Group 16"/>
            <p:cNvGrpSpPr/>
            <p:nvPr/>
          </p:nvGrpSpPr>
          <p:grpSpPr>
            <a:xfrm>
              <a:off x="2396172" y="4381500"/>
              <a:ext cx="1729066" cy="1429545"/>
              <a:chOff x="2510472" y="1836737"/>
              <a:chExt cx="1729066" cy="1429545"/>
            </a:xfrm>
          </p:grpSpPr>
          <p:sp>
            <p:nvSpPr>
              <p:cNvPr id="37" name="Rounded Rectangle 36"/>
              <p:cNvSpPr/>
              <p:nvPr/>
            </p:nvSpPr>
            <p:spPr bwMode="auto">
              <a:xfrm rot="18771903">
                <a:off x="3736388" y="2763133"/>
                <a:ext cx="181195" cy="82510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Donut 37"/>
              <p:cNvSpPr/>
              <p:nvPr/>
            </p:nvSpPr>
            <p:spPr bwMode="auto">
              <a:xfrm>
                <a:off x="2510472" y="1836737"/>
                <a:ext cx="1219200" cy="1231108"/>
              </a:xfrm>
              <a:prstGeom prst="donut">
                <a:avLst>
                  <a:gd name="adj" fmla="val 769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2" name="Group 168"/>
            <p:cNvGrpSpPr/>
            <p:nvPr/>
          </p:nvGrpSpPr>
          <p:grpSpPr>
            <a:xfrm>
              <a:off x="2175332" y="800100"/>
              <a:ext cx="4415968" cy="3563425"/>
              <a:chOff x="2095500" y="1045076"/>
              <a:chExt cx="4415968" cy="3563425"/>
            </a:xfrm>
          </p:grpSpPr>
          <p:sp>
            <p:nvSpPr>
              <p:cNvPr id="14" name="Rounded Rectangle 13"/>
              <p:cNvSpPr/>
              <p:nvPr/>
            </p:nvSpPr>
            <p:spPr bwMode="auto">
              <a:xfrm rot="18771903">
                <a:off x="5668980" y="3766012"/>
                <a:ext cx="506614" cy="1178363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Donut 14"/>
              <p:cNvSpPr/>
              <p:nvPr/>
            </p:nvSpPr>
            <p:spPr bwMode="auto">
              <a:xfrm>
                <a:off x="2095500" y="1045076"/>
                <a:ext cx="3973196" cy="3526924"/>
              </a:xfrm>
              <a:prstGeom prst="donut">
                <a:avLst>
                  <a:gd name="adj" fmla="val 387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3" name="Group 167"/>
              <p:cNvGrpSpPr/>
              <p:nvPr/>
            </p:nvGrpSpPr>
            <p:grpSpPr>
              <a:xfrm>
                <a:off x="2415718" y="1219200"/>
                <a:ext cx="3135621" cy="3149602"/>
                <a:chOff x="2522079" y="1360489"/>
                <a:chExt cx="3135621" cy="3149602"/>
              </a:xfrm>
            </p:grpSpPr>
            <p:sp>
              <p:nvSpPr>
                <p:cNvPr id="48" name="Oval 6"/>
                <p:cNvSpPr>
                  <a:spLocks noChangeArrowheads="1"/>
                </p:cNvSpPr>
                <p:nvPr/>
              </p:nvSpPr>
              <p:spPr bwMode="auto">
                <a:xfrm rot="10800000">
                  <a:off x="4778374" y="2168527"/>
                  <a:ext cx="536575" cy="536575"/>
                </a:xfrm>
                <a:prstGeom prst="ellipse">
                  <a:avLst/>
                </a:prstGeom>
                <a:solidFill>
                  <a:srgbClr val="C0C0C0"/>
                </a:solidFill>
                <a:ln w="9525" algn="ctr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6" name="Group 7"/>
                <p:cNvGrpSpPr>
                  <a:grpSpLocks/>
                </p:cNvGrpSpPr>
                <p:nvPr/>
              </p:nvGrpSpPr>
              <p:grpSpPr bwMode="auto">
                <a:xfrm>
                  <a:off x="4117974" y="4011616"/>
                  <a:ext cx="500063" cy="498475"/>
                  <a:chOff x="2781" y="2233"/>
                  <a:chExt cx="315" cy="314"/>
                </a:xfrm>
              </p:grpSpPr>
              <p:sp>
                <p:nvSpPr>
                  <p:cNvPr id="163" name="Oval 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806" y="2257"/>
                    <a:ext cx="290" cy="29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781" y="2233"/>
                    <a:ext cx="290" cy="290"/>
                    <a:chOff x="3143" y="2620"/>
                    <a:chExt cx="338" cy="338"/>
                  </a:xfrm>
                </p:grpSpPr>
                <p:sp>
                  <p:nvSpPr>
                    <p:cNvPr id="165" name="Oval 10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143" y="2620"/>
                      <a:ext cx="338" cy="338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6" name="Line 11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7" name="Line 12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18" name="Group 13"/>
                <p:cNvGrpSpPr>
                  <a:grpSpLocks/>
                </p:cNvGrpSpPr>
                <p:nvPr/>
              </p:nvGrpSpPr>
              <p:grpSpPr bwMode="auto">
                <a:xfrm>
                  <a:off x="4117974" y="3205165"/>
                  <a:ext cx="500063" cy="498475"/>
                  <a:chOff x="2781" y="2233"/>
                  <a:chExt cx="315" cy="314"/>
                </a:xfrm>
              </p:grpSpPr>
              <p:sp>
                <p:nvSpPr>
                  <p:cNvPr id="158" name="Oval 1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806" y="2257"/>
                    <a:ext cx="290" cy="29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9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781" y="2233"/>
                    <a:ext cx="290" cy="290"/>
                    <a:chOff x="3143" y="2620"/>
                    <a:chExt cx="338" cy="338"/>
                  </a:xfrm>
                </p:grpSpPr>
                <p:sp>
                  <p:nvSpPr>
                    <p:cNvPr id="160" name="Oval 16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143" y="2620"/>
                      <a:ext cx="338" cy="338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1" name="Line 17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" name="Line 18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73" name="Line 47"/>
                <p:cNvSpPr>
                  <a:spLocks noChangeShapeType="1"/>
                </p:cNvSpPr>
                <p:nvPr/>
              </p:nvSpPr>
              <p:spPr bwMode="auto">
                <a:xfrm>
                  <a:off x="5276849" y="2397127"/>
                  <a:ext cx="30638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0" name="Group 48"/>
                <p:cNvGrpSpPr>
                  <a:grpSpLocks/>
                </p:cNvGrpSpPr>
                <p:nvPr/>
              </p:nvGrpSpPr>
              <p:grpSpPr bwMode="auto">
                <a:xfrm>
                  <a:off x="5116511" y="3281365"/>
                  <a:ext cx="346075" cy="344488"/>
                  <a:chOff x="3314" y="2280"/>
                  <a:chExt cx="218" cy="195"/>
                </a:xfrm>
              </p:grpSpPr>
              <p:sp>
                <p:nvSpPr>
                  <p:cNvPr id="150" name="Freeform 49"/>
                  <p:cNvSpPr>
                    <a:spLocks/>
                  </p:cNvSpPr>
                  <p:nvPr/>
                </p:nvSpPr>
                <p:spPr bwMode="auto">
                  <a:xfrm>
                    <a:off x="3338" y="2305"/>
                    <a:ext cx="194" cy="17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66" y="0"/>
                      </a:cxn>
                      <a:cxn ang="0">
                        <a:pos x="339" y="24"/>
                      </a:cxn>
                      <a:cxn ang="0">
                        <a:pos x="411" y="97"/>
                      </a:cxn>
                      <a:cxn ang="0">
                        <a:pos x="436" y="169"/>
                      </a:cxn>
                      <a:cxn ang="0">
                        <a:pos x="605" y="169"/>
                      </a:cxn>
                      <a:cxn ang="0">
                        <a:pos x="774" y="169"/>
                      </a:cxn>
                      <a:cxn ang="0">
                        <a:pos x="774" y="290"/>
                      </a:cxn>
                      <a:cxn ang="0">
                        <a:pos x="436" y="290"/>
                      </a:cxn>
                      <a:cxn ang="0">
                        <a:pos x="411" y="363"/>
                      </a:cxn>
                      <a:cxn ang="0">
                        <a:pos x="339" y="435"/>
                      </a:cxn>
                      <a:cxn ang="0">
                        <a:pos x="254" y="463"/>
                      </a:cxn>
                      <a:cxn ang="0">
                        <a:pos x="0" y="460"/>
                      </a:cxn>
                      <a:cxn ang="0">
                        <a:pos x="0" y="363"/>
                      </a:cxn>
                      <a:cxn ang="0">
                        <a:pos x="266" y="363"/>
                      </a:cxn>
                      <a:cxn ang="0">
                        <a:pos x="315" y="339"/>
                      </a:cxn>
                      <a:cxn ang="0">
                        <a:pos x="363" y="266"/>
                      </a:cxn>
                      <a:cxn ang="0">
                        <a:pos x="363" y="193"/>
                      </a:cxn>
                      <a:cxn ang="0">
                        <a:pos x="315" y="145"/>
                      </a:cxn>
                      <a:cxn ang="0">
                        <a:pos x="242" y="97"/>
                      </a:cxn>
                      <a:cxn ang="0">
                        <a:pos x="24" y="97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774" h="463">
                        <a:moveTo>
                          <a:pt x="24" y="0"/>
                        </a:moveTo>
                        <a:lnTo>
                          <a:pt x="266" y="0"/>
                        </a:lnTo>
                        <a:lnTo>
                          <a:pt x="339" y="24"/>
                        </a:lnTo>
                        <a:lnTo>
                          <a:pt x="411" y="97"/>
                        </a:lnTo>
                        <a:lnTo>
                          <a:pt x="436" y="169"/>
                        </a:lnTo>
                        <a:lnTo>
                          <a:pt x="605" y="169"/>
                        </a:lnTo>
                        <a:lnTo>
                          <a:pt x="774" y="169"/>
                        </a:lnTo>
                        <a:lnTo>
                          <a:pt x="774" y="290"/>
                        </a:lnTo>
                        <a:lnTo>
                          <a:pt x="436" y="290"/>
                        </a:lnTo>
                        <a:lnTo>
                          <a:pt x="411" y="363"/>
                        </a:lnTo>
                        <a:lnTo>
                          <a:pt x="339" y="435"/>
                        </a:lnTo>
                        <a:cubicBezTo>
                          <a:pt x="262" y="461"/>
                          <a:pt x="291" y="454"/>
                          <a:pt x="254" y="463"/>
                        </a:cubicBezTo>
                        <a:lnTo>
                          <a:pt x="0" y="460"/>
                        </a:lnTo>
                        <a:lnTo>
                          <a:pt x="0" y="363"/>
                        </a:lnTo>
                        <a:lnTo>
                          <a:pt x="266" y="363"/>
                        </a:lnTo>
                        <a:lnTo>
                          <a:pt x="315" y="339"/>
                        </a:lnTo>
                        <a:lnTo>
                          <a:pt x="363" y="266"/>
                        </a:lnTo>
                        <a:lnTo>
                          <a:pt x="363" y="193"/>
                        </a:lnTo>
                        <a:lnTo>
                          <a:pt x="315" y="145"/>
                        </a:lnTo>
                        <a:lnTo>
                          <a:pt x="242" y="97"/>
                        </a:lnTo>
                        <a:lnTo>
                          <a:pt x="24" y="9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1" name="Freeform 50"/>
                  <p:cNvSpPr>
                    <a:spLocks/>
                  </p:cNvSpPr>
                  <p:nvPr/>
                </p:nvSpPr>
                <p:spPr bwMode="auto">
                  <a:xfrm>
                    <a:off x="3314" y="2280"/>
                    <a:ext cx="194" cy="170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66" y="0"/>
                      </a:cxn>
                      <a:cxn ang="0">
                        <a:pos x="339" y="24"/>
                      </a:cxn>
                      <a:cxn ang="0">
                        <a:pos x="411" y="97"/>
                      </a:cxn>
                      <a:cxn ang="0">
                        <a:pos x="436" y="169"/>
                      </a:cxn>
                      <a:cxn ang="0">
                        <a:pos x="605" y="169"/>
                      </a:cxn>
                      <a:cxn ang="0">
                        <a:pos x="774" y="169"/>
                      </a:cxn>
                      <a:cxn ang="0">
                        <a:pos x="774" y="290"/>
                      </a:cxn>
                      <a:cxn ang="0">
                        <a:pos x="436" y="290"/>
                      </a:cxn>
                      <a:cxn ang="0">
                        <a:pos x="411" y="363"/>
                      </a:cxn>
                      <a:cxn ang="0">
                        <a:pos x="339" y="435"/>
                      </a:cxn>
                      <a:cxn ang="0">
                        <a:pos x="254" y="463"/>
                      </a:cxn>
                      <a:cxn ang="0">
                        <a:pos x="0" y="460"/>
                      </a:cxn>
                      <a:cxn ang="0">
                        <a:pos x="0" y="363"/>
                      </a:cxn>
                      <a:cxn ang="0">
                        <a:pos x="266" y="363"/>
                      </a:cxn>
                      <a:cxn ang="0">
                        <a:pos x="315" y="339"/>
                      </a:cxn>
                      <a:cxn ang="0">
                        <a:pos x="363" y="266"/>
                      </a:cxn>
                      <a:cxn ang="0">
                        <a:pos x="363" y="193"/>
                      </a:cxn>
                      <a:cxn ang="0">
                        <a:pos x="315" y="145"/>
                      </a:cxn>
                      <a:cxn ang="0">
                        <a:pos x="242" y="97"/>
                      </a:cxn>
                      <a:cxn ang="0">
                        <a:pos x="24" y="97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774" h="463">
                        <a:moveTo>
                          <a:pt x="24" y="0"/>
                        </a:moveTo>
                        <a:lnTo>
                          <a:pt x="266" y="0"/>
                        </a:lnTo>
                        <a:lnTo>
                          <a:pt x="339" y="24"/>
                        </a:lnTo>
                        <a:lnTo>
                          <a:pt x="411" y="97"/>
                        </a:lnTo>
                        <a:lnTo>
                          <a:pt x="436" y="169"/>
                        </a:lnTo>
                        <a:lnTo>
                          <a:pt x="605" y="169"/>
                        </a:lnTo>
                        <a:lnTo>
                          <a:pt x="774" y="169"/>
                        </a:lnTo>
                        <a:lnTo>
                          <a:pt x="774" y="290"/>
                        </a:lnTo>
                        <a:lnTo>
                          <a:pt x="436" y="290"/>
                        </a:lnTo>
                        <a:lnTo>
                          <a:pt x="411" y="363"/>
                        </a:lnTo>
                        <a:lnTo>
                          <a:pt x="339" y="435"/>
                        </a:lnTo>
                        <a:cubicBezTo>
                          <a:pt x="262" y="461"/>
                          <a:pt x="291" y="454"/>
                          <a:pt x="254" y="463"/>
                        </a:cubicBezTo>
                        <a:lnTo>
                          <a:pt x="0" y="460"/>
                        </a:lnTo>
                        <a:lnTo>
                          <a:pt x="0" y="363"/>
                        </a:lnTo>
                        <a:lnTo>
                          <a:pt x="266" y="363"/>
                        </a:lnTo>
                        <a:lnTo>
                          <a:pt x="315" y="339"/>
                        </a:lnTo>
                        <a:lnTo>
                          <a:pt x="363" y="266"/>
                        </a:lnTo>
                        <a:lnTo>
                          <a:pt x="363" y="193"/>
                        </a:lnTo>
                        <a:lnTo>
                          <a:pt x="315" y="145"/>
                        </a:lnTo>
                        <a:lnTo>
                          <a:pt x="242" y="97"/>
                        </a:lnTo>
                        <a:lnTo>
                          <a:pt x="24" y="9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6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4579936" y="3319465"/>
                  <a:ext cx="5048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970461" y="3665540"/>
                  <a:ext cx="687239" cy="30777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</a:rPr>
                    <a:t>BALUN</a:t>
                  </a:r>
                </a:p>
              </p:txBody>
            </p:sp>
            <p:sp>
              <p:nvSpPr>
                <p:cNvPr id="78" name="Line 54"/>
                <p:cNvSpPr>
                  <a:spLocks noChangeShapeType="1"/>
                </p:cNvSpPr>
                <p:nvPr/>
              </p:nvSpPr>
              <p:spPr bwMode="auto">
                <a:xfrm>
                  <a:off x="4930774" y="3549653"/>
                  <a:ext cx="0" cy="8064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9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4579936" y="3549653"/>
                  <a:ext cx="5365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4362449" y="3727453"/>
                  <a:ext cx="369888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90º</a:t>
                  </a:r>
                </a:p>
              </p:txBody>
            </p:sp>
            <p:sp>
              <p:nvSpPr>
                <p:cNvPr id="81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356099" y="2767015"/>
                  <a:ext cx="300038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0º</a:t>
                  </a:r>
                </a:p>
              </p:txBody>
            </p:sp>
            <p:sp>
              <p:nvSpPr>
                <p:cNvPr id="82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522079" y="2705102"/>
                  <a:ext cx="854721" cy="52322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alibri" pitchFamily="34" charset="0"/>
                    </a:rPr>
                    <a:t>Channel</a:t>
                  </a:r>
                </a:p>
                <a:p>
                  <a:r>
                    <a:rPr lang="en-US" sz="1400" dirty="0">
                      <a:latin typeface="Calibri" pitchFamily="34" charset="0"/>
                    </a:rPr>
                    <a:t>Selection</a:t>
                  </a:r>
                </a:p>
              </p:txBody>
            </p:sp>
            <p:sp>
              <p:nvSpPr>
                <p:cNvPr id="83" name="Line 59"/>
                <p:cNvSpPr>
                  <a:spLocks noChangeShapeType="1"/>
                </p:cNvSpPr>
                <p:nvPr/>
              </p:nvSpPr>
              <p:spPr bwMode="auto">
                <a:xfrm>
                  <a:off x="4816474" y="3319465"/>
                  <a:ext cx="0" cy="80645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4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4579936" y="4125916"/>
                  <a:ext cx="2365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85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4579936" y="4356103"/>
                  <a:ext cx="3508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1" name="Group 62"/>
                <p:cNvGrpSpPr>
                  <a:grpSpLocks/>
                </p:cNvGrpSpPr>
                <p:nvPr/>
              </p:nvGrpSpPr>
              <p:grpSpPr bwMode="auto">
                <a:xfrm>
                  <a:off x="4117974" y="2168527"/>
                  <a:ext cx="500063" cy="498475"/>
                  <a:chOff x="2781" y="2233"/>
                  <a:chExt cx="315" cy="314"/>
                </a:xfrm>
              </p:grpSpPr>
              <p:sp>
                <p:nvSpPr>
                  <p:cNvPr id="145" name="Oval 6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806" y="2257"/>
                    <a:ext cx="290" cy="29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2781" y="2233"/>
                    <a:ext cx="290" cy="290"/>
                    <a:chOff x="3143" y="2620"/>
                    <a:chExt cx="338" cy="338"/>
                  </a:xfrm>
                </p:grpSpPr>
                <p:sp>
                  <p:nvSpPr>
                    <p:cNvPr id="147" name="Oval 65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143" y="2620"/>
                      <a:ext cx="338" cy="338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8" name="Line 66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9" name="Line 67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23" name="Group 68"/>
                <p:cNvGrpSpPr>
                  <a:grpSpLocks/>
                </p:cNvGrpSpPr>
                <p:nvPr/>
              </p:nvGrpSpPr>
              <p:grpSpPr bwMode="auto">
                <a:xfrm>
                  <a:off x="3963986" y="1400177"/>
                  <a:ext cx="500063" cy="498475"/>
                  <a:chOff x="2781" y="2233"/>
                  <a:chExt cx="315" cy="314"/>
                </a:xfrm>
              </p:grpSpPr>
              <p:sp>
                <p:nvSpPr>
                  <p:cNvPr id="140" name="Oval 6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806" y="2257"/>
                    <a:ext cx="290" cy="290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 algn="ctr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4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2781" y="2233"/>
                    <a:ext cx="290" cy="290"/>
                    <a:chOff x="3143" y="2620"/>
                    <a:chExt cx="338" cy="338"/>
                  </a:xfrm>
                </p:grpSpPr>
                <p:sp>
                  <p:nvSpPr>
                    <p:cNvPr id="142" name="Oval 71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143" y="2620"/>
                      <a:ext cx="338" cy="338"/>
                    </a:xfrm>
                    <a:prstGeom prst="ellips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3" name="Line 72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4" name="Line 73"/>
                    <p:cNvSpPr>
                      <a:spLocks noChangeShapeType="1"/>
                    </p:cNvSpPr>
                    <p:nvPr/>
                  </p:nvSpPr>
                  <p:spPr bwMode="auto">
                    <a:xfrm rot="10800000" flipH="1">
                      <a:off x="3191" y="2668"/>
                      <a:ext cx="242" cy="24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grpSp>
              <p:nvGrpSpPr>
                <p:cNvPr id="26" name="Group 74"/>
                <p:cNvGrpSpPr>
                  <a:grpSpLocks/>
                </p:cNvGrpSpPr>
                <p:nvPr/>
              </p:nvGrpSpPr>
              <p:grpSpPr bwMode="auto">
                <a:xfrm>
                  <a:off x="4738686" y="2128839"/>
                  <a:ext cx="536575" cy="536575"/>
                  <a:chOff x="3096" y="3079"/>
                  <a:chExt cx="338" cy="338"/>
                </a:xfrm>
              </p:grpSpPr>
              <p:sp>
                <p:nvSpPr>
                  <p:cNvPr id="135" name="Oval 7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096" y="3079"/>
                    <a:ext cx="338" cy="33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6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3" y="3152"/>
                    <a:ext cx="14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7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3" y="3345"/>
                    <a:ext cx="14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192" y="3152"/>
                    <a:ext cx="97" cy="97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9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93" y="3249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9" name="Line 80"/>
                <p:cNvSpPr>
                  <a:spLocks noChangeShapeType="1"/>
                </p:cNvSpPr>
                <p:nvPr/>
              </p:nvSpPr>
              <p:spPr bwMode="auto">
                <a:xfrm>
                  <a:off x="4578349" y="2397127"/>
                  <a:ext cx="160338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7" name="Group 85"/>
                <p:cNvGrpSpPr>
                  <a:grpSpLocks/>
                </p:cNvGrpSpPr>
                <p:nvPr/>
              </p:nvGrpSpPr>
              <p:grpSpPr bwMode="auto">
                <a:xfrm>
                  <a:off x="3387724" y="2743202"/>
                  <a:ext cx="692150" cy="384175"/>
                  <a:chOff x="3144" y="1531"/>
                  <a:chExt cx="436" cy="242"/>
                </a:xfrm>
              </p:grpSpPr>
              <p:sp>
                <p:nvSpPr>
                  <p:cNvPr id="133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3193" y="1555"/>
                    <a:ext cx="387" cy="21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C0C0C0"/>
                  </a:solidFill>
                  <a:ln w="9525" algn="ctr">
                    <a:solidFill>
                      <a:srgbClr val="C0C0C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4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3144" y="1531"/>
                    <a:ext cx="411" cy="218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wrap="none" anchor="ctr"/>
                  <a:lstStyle/>
                  <a:p>
                    <a:pPr algn="ctr"/>
                    <a:r>
                      <a:rPr lang="en-US" dirty="0">
                        <a:solidFill>
                          <a:srgbClr val="C00000"/>
                        </a:solidFill>
                      </a:rPr>
                      <a:t>VCO/PLL</a:t>
                    </a:r>
                  </a:p>
                </p:txBody>
              </p:sp>
            </p:grpSp>
            <p:sp>
              <p:nvSpPr>
                <p:cNvPr id="91" name="Line 88"/>
                <p:cNvSpPr>
                  <a:spLocks noChangeShapeType="1"/>
                </p:cNvSpPr>
                <p:nvPr/>
              </p:nvSpPr>
              <p:spPr bwMode="auto">
                <a:xfrm>
                  <a:off x="4041774" y="2859090"/>
                  <a:ext cx="268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2" name="Line 89"/>
                <p:cNvSpPr>
                  <a:spLocks noChangeShapeType="1"/>
                </p:cNvSpPr>
                <p:nvPr/>
              </p:nvSpPr>
              <p:spPr bwMode="auto">
                <a:xfrm>
                  <a:off x="4041774" y="2973390"/>
                  <a:ext cx="3841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3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425949" y="2627315"/>
                  <a:ext cx="0" cy="3460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4" name="Line 91"/>
                <p:cNvSpPr>
                  <a:spLocks noChangeShapeType="1"/>
                </p:cNvSpPr>
                <p:nvPr/>
              </p:nvSpPr>
              <p:spPr bwMode="auto">
                <a:xfrm>
                  <a:off x="4425949" y="2973390"/>
                  <a:ext cx="0" cy="2301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5" name="Line 92"/>
                <p:cNvSpPr>
                  <a:spLocks noChangeShapeType="1"/>
                </p:cNvSpPr>
                <p:nvPr/>
              </p:nvSpPr>
              <p:spPr bwMode="auto">
                <a:xfrm>
                  <a:off x="4310061" y="2859090"/>
                  <a:ext cx="0" cy="3444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310061" y="2627315"/>
                  <a:ext cx="0" cy="23177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7" name="Line 94"/>
                <p:cNvSpPr>
                  <a:spLocks noChangeShapeType="1"/>
                </p:cNvSpPr>
                <p:nvPr/>
              </p:nvSpPr>
              <p:spPr bwMode="auto">
                <a:xfrm>
                  <a:off x="3965574" y="3089278"/>
                  <a:ext cx="0" cy="6524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8" name="Line 95"/>
                <p:cNvSpPr>
                  <a:spLocks noChangeShapeType="1"/>
                </p:cNvSpPr>
                <p:nvPr/>
              </p:nvSpPr>
              <p:spPr bwMode="auto">
                <a:xfrm>
                  <a:off x="3965574" y="3741741"/>
                  <a:ext cx="4603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99" name="Line 96"/>
                <p:cNvSpPr>
                  <a:spLocks noChangeShapeType="1"/>
                </p:cNvSpPr>
                <p:nvPr/>
              </p:nvSpPr>
              <p:spPr bwMode="auto">
                <a:xfrm>
                  <a:off x="3811586" y="3089278"/>
                  <a:ext cx="0" cy="728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0" name="Line 97"/>
                <p:cNvSpPr>
                  <a:spLocks noChangeShapeType="1"/>
                </p:cNvSpPr>
                <p:nvPr/>
              </p:nvSpPr>
              <p:spPr bwMode="auto">
                <a:xfrm>
                  <a:off x="3811586" y="3817941"/>
                  <a:ext cx="4603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1" name="Line 98"/>
                <p:cNvSpPr>
                  <a:spLocks noChangeShapeType="1"/>
                </p:cNvSpPr>
                <p:nvPr/>
              </p:nvSpPr>
              <p:spPr bwMode="auto">
                <a:xfrm>
                  <a:off x="4425949" y="3741741"/>
                  <a:ext cx="0" cy="268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2" name="Line 99"/>
                <p:cNvSpPr>
                  <a:spLocks noChangeShapeType="1"/>
                </p:cNvSpPr>
                <p:nvPr/>
              </p:nvSpPr>
              <p:spPr bwMode="auto">
                <a:xfrm>
                  <a:off x="4271961" y="3817941"/>
                  <a:ext cx="0" cy="1920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3" name="Line 100"/>
                <p:cNvSpPr>
                  <a:spLocks noChangeShapeType="1"/>
                </p:cNvSpPr>
                <p:nvPr/>
              </p:nvSpPr>
              <p:spPr bwMode="auto">
                <a:xfrm>
                  <a:off x="3887786" y="2090739"/>
                  <a:ext cx="0" cy="6524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4" name="Line 101"/>
                <p:cNvSpPr>
                  <a:spLocks noChangeShapeType="1"/>
                </p:cNvSpPr>
                <p:nvPr/>
              </p:nvSpPr>
              <p:spPr bwMode="auto">
                <a:xfrm>
                  <a:off x="3733799" y="2012952"/>
                  <a:ext cx="0" cy="7286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5" name="Line 102"/>
                <p:cNvSpPr>
                  <a:spLocks noChangeShapeType="1"/>
                </p:cNvSpPr>
                <p:nvPr/>
              </p:nvSpPr>
              <p:spPr bwMode="auto">
                <a:xfrm>
                  <a:off x="3887786" y="2090739"/>
                  <a:ext cx="3841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6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4271961" y="1860552"/>
                  <a:ext cx="0" cy="2301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7" name="Line 104"/>
                <p:cNvSpPr>
                  <a:spLocks noChangeShapeType="1"/>
                </p:cNvSpPr>
                <p:nvPr/>
              </p:nvSpPr>
              <p:spPr bwMode="auto">
                <a:xfrm>
                  <a:off x="3733799" y="2012952"/>
                  <a:ext cx="3841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8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117974" y="1860552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09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210049" y="1884364"/>
                  <a:ext cx="369888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90º</a:t>
                  </a:r>
                </a:p>
              </p:txBody>
            </p:sp>
            <p:sp>
              <p:nvSpPr>
                <p:cNvPr id="110" name="Line 107"/>
                <p:cNvSpPr>
                  <a:spLocks noChangeShapeType="1"/>
                </p:cNvSpPr>
                <p:nvPr/>
              </p:nvSpPr>
              <p:spPr bwMode="auto">
                <a:xfrm>
                  <a:off x="3427411" y="2320927"/>
                  <a:ext cx="690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Line 108"/>
                <p:cNvSpPr>
                  <a:spLocks noChangeShapeType="1"/>
                </p:cNvSpPr>
                <p:nvPr/>
              </p:nvSpPr>
              <p:spPr bwMode="auto">
                <a:xfrm>
                  <a:off x="3427411" y="2513015"/>
                  <a:ext cx="690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2" name="Line 109"/>
                <p:cNvSpPr>
                  <a:spLocks noChangeShapeType="1"/>
                </p:cNvSpPr>
                <p:nvPr/>
              </p:nvSpPr>
              <p:spPr bwMode="auto">
                <a:xfrm>
                  <a:off x="3465511" y="1552577"/>
                  <a:ext cx="4984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3" name="Line 110"/>
                <p:cNvSpPr>
                  <a:spLocks noChangeShapeType="1"/>
                </p:cNvSpPr>
                <p:nvPr/>
              </p:nvSpPr>
              <p:spPr bwMode="auto">
                <a:xfrm>
                  <a:off x="3465511" y="1744664"/>
                  <a:ext cx="4984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286124" y="1514477"/>
                  <a:ext cx="219075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I</a:t>
                  </a:r>
                </a:p>
              </p:txBody>
            </p:sp>
            <p:sp>
              <p:nvSpPr>
                <p:cNvPr id="115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235324" y="2282827"/>
                  <a:ext cx="282575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Q</a:t>
                  </a:r>
                </a:p>
              </p:txBody>
            </p:sp>
            <p:sp>
              <p:nvSpPr>
                <p:cNvPr id="116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360736" y="1360489"/>
                  <a:ext cx="258763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17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365499" y="1514477"/>
                  <a:ext cx="254000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_</a:t>
                  </a:r>
                </a:p>
              </p:txBody>
            </p:sp>
            <p:sp>
              <p:nvSpPr>
                <p:cNvPr id="118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3360736" y="2128839"/>
                  <a:ext cx="258763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19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3365499" y="2282827"/>
                  <a:ext cx="254000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_</a:t>
                  </a:r>
                </a:p>
              </p:txBody>
            </p:sp>
            <p:sp>
              <p:nvSpPr>
                <p:cNvPr id="121" name="Line 118"/>
                <p:cNvSpPr>
                  <a:spLocks noChangeShapeType="1"/>
                </p:cNvSpPr>
                <p:nvPr/>
              </p:nvSpPr>
              <p:spPr bwMode="auto">
                <a:xfrm>
                  <a:off x="4432299" y="1628777"/>
                  <a:ext cx="5762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Line 119"/>
                <p:cNvSpPr>
                  <a:spLocks noChangeShapeType="1"/>
                </p:cNvSpPr>
                <p:nvPr/>
              </p:nvSpPr>
              <p:spPr bwMode="auto">
                <a:xfrm>
                  <a:off x="5008561" y="1628777"/>
                  <a:ext cx="0" cy="50006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3427411" y="3357565"/>
                  <a:ext cx="690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3279774" y="3343278"/>
                  <a:ext cx="219075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I</a:t>
                  </a:r>
                </a:p>
              </p:txBody>
            </p:sp>
            <p:sp>
              <p:nvSpPr>
                <p:cNvPr id="125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3433761" y="3549653"/>
                  <a:ext cx="690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6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3419474" y="3165478"/>
                  <a:ext cx="258763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27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438524" y="3319465"/>
                  <a:ext cx="254000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_</a:t>
                  </a:r>
                </a:p>
              </p:txBody>
            </p:sp>
            <p:sp>
              <p:nvSpPr>
                <p:cNvPr id="128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3427411" y="4173541"/>
                  <a:ext cx="690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9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3433761" y="4365628"/>
                  <a:ext cx="69056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457574" y="3981453"/>
                  <a:ext cx="258763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+</a:t>
                  </a:r>
                </a:p>
              </p:txBody>
            </p:sp>
            <p:sp>
              <p:nvSpPr>
                <p:cNvPr id="131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3462336" y="4135441"/>
                  <a:ext cx="254000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_</a:t>
                  </a:r>
                </a:p>
              </p:txBody>
            </p:sp>
            <p:sp>
              <p:nvSpPr>
                <p:cNvPr id="132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227386" y="4149728"/>
                  <a:ext cx="282575" cy="24447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Q</a:t>
                  </a:r>
                </a:p>
              </p:txBody>
            </p:sp>
          </p:grpSp>
        </p:grpSp>
      </p:grpSp>
      <p:sp>
        <p:nvSpPr>
          <p:cNvPr id="171" name="TextBox 170"/>
          <p:cNvSpPr txBox="1"/>
          <p:nvPr/>
        </p:nvSpPr>
        <p:spPr>
          <a:xfrm>
            <a:off x="203200" y="1638300"/>
            <a:ext cx="5120146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Conversion Transceiver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199624" y="3561920"/>
            <a:ext cx="1524776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04800" y="2211050"/>
            <a:ext cx="40663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Functionality</a:t>
            </a:r>
          </a:p>
          <a:p>
            <a:endParaRPr lang="en-US" sz="1400" dirty="0" smtClean="0">
              <a:solidFill>
                <a:srgbClr val="99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Up converts baseband to RF and  Down converts RF to baseband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Selects channel of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Design Examples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008" y="3733800"/>
            <a:ext cx="2733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Phone: 0091 9158580922</a:t>
            </a:r>
          </a:p>
          <a:p>
            <a:pPr algn="r"/>
            <a:r>
              <a:rPr lang="en-US" dirty="0" smtClean="0"/>
              <a:t>0091 9623299070</a:t>
            </a:r>
          </a:p>
          <a:p>
            <a:pPr algn="r"/>
            <a:r>
              <a:rPr lang="en-US" dirty="0" smtClean="0"/>
              <a:t>e-mail: nigam_anurag2011@nattelmicro.com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05100" y="4762500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MMIC, RFIC &amp; MIC Designs</a:t>
            </a:r>
            <a:endParaRPr lang="en-US" sz="2400" dirty="0"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" y="1371600"/>
            <a:ext cx="5334000" cy="4691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F:\LenovoBackup\Deskback\Backup\images\ClassE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371600"/>
            <a:ext cx="2485213" cy="208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279400"/>
            <a:ext cx="7143750" cy="928688"/>
          </a:xfrm>
        </p:spPr>
        <p:txBody>
          <a:bodyPr/>
          <a:lstStyle/>
          <a:p>
            <a:r>
              <a:rPr lang="en-US" dirty="0" smtClean="0"/>
              <a:t>High Efficiency Class E Power Amplifier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18</a:t>
            </a:fld>
            <a:endParaRPr lang="en-MY" dirty="0"/>
          </a:p>
        </p:txBody>
      </p:sp>
      <p:graphicFrame>
        <p:nvGraphicFramePr>
          <p:cNvPr id="10" name="Group 399"/>
          <p:cNvGraphicFramePr>
            <a:graphicFrameLocks/>
          </p:cNvGraphicFramePr>
          <p:nvPr/>
        </p:nvGraphicFramePr>
        <p:xfrm>
          <a:off x="5829300" y="1943100"/>
          <a:ext cx="2952750" cy="347663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04999"/>
                <a:gridCol w="1047751"/>
              </a:tblGrid>
              <a:tr h="347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Frequency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 GHz</a:t>
                      </a:r>
                    </a:p>
                  </a:txBody>
                  <a:tcPr horzOverflow="overflow"/>
                </a:tc>
              </a:tr>
              <a:tr h="347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input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18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94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output ( I Harm. 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output ( II Harm. 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output ( III Harm. 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27.5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-19.3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9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-30.3 dBm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4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Ids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80 mA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 dc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760 mW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Drain Efficiency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73.99 %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Gain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9.5 dB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P.A.E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68.32 %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753100" y="1524000"/>
            <a:ext cx="1440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Measurements</a:t>
            </a:r>
            <a:endParaRPr lang="en-US" sz="1600" dirty="0">
              <a:ln>
                <a:solidFill>
                  <a:srgbClr val="00B0F0"/>
                </a:solidFill>
              </a:ln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2"/>
          <p:cNvGraphicFramePr>
            <a:graphicFrameLocks noChangeAspect="1"/>
          </p:cNvGraphicFramePr>
          <p:nvPr/>
        </p:nvGraphicFramePr>
        <p:xfrm>
          <a:off x="723900" y="1278745"/>
          <a:ext cx="7676056" cy="4702955"/>
        </p:xfrm>
        <a:graphic>
          <a:graphicData uri="http://schemas.openxmlformats.org/presentationml/2006/ole">
            <p:oleObj spid="_x0000_s29698" name="Bitmap Image" r:id="rId3" imgW="8952381" imgH="5180952" progId="PBrush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WCDMA 3GPP SiGe PA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19</a:t>
            </a:fld>
            <a:endParaRPr lang="en-MY" dirty="0"/>
          </a:p>
        </p:txBody>
      </p:sp>
      <p:pic>
        <p:nvPicPr>
          <p:cNvPr id="5" name="Picture 2" descr="F:\LenovoBackup\Deskback\Backup\images\WNAT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0108" y="1289793"/>
            <a:ext cx="2129992" cy="1072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RTF001b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7986" y="2103863"/>
            <a:ext cx="1352873" cy="126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Genesys2011EAP3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629150"/>
            <a:ext cx="1276350" cy="127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2</a:t>
            </a:fld>
            <a:endParaRPr lang="en-MY" dirty="0"/>
          </a:p>
        </p:txBody>
      </p:sp>
      <p:pic>
        <p:nvPicPr>
          <p:cNvPr id="7" name="Picture 6" descr="NatTel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33501"/>
            <a:ext cx="5867400" cy="88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1000" y="2344579"/>
            <a:ext cx="2888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Calibri" pitchFamily="34" charset="0"/>
              </a:rPr>
              <a:t>NatTel Microsystems Private Limited</a:t>
            </a:r>
            <a:endParaRPr lang="en-US" sz="14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740" y="1333500"/>
            <a:ext cx="1904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Technical Education</a:t>
            </a:r>
          </a:p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&amp; Consultancy Services</a:t>
            </a:r>
            <a:endParaRPr 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535079"/>
            <a:ext cx="14013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www.nattelmicro.com</a:t>
            </a:r>
            <a:endParaRPr lang="en-US" dirty="0"/>
          </a:p>
        </p:txBody>
      </p:sp>
      <p:pic>
        <p:nvPicPr>
          <p:cNvPr id="11" name="Picture 10" descr="agilentlogo-hom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656081"/>
            <a:ext cx="2476500" cy="67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81000" y="4457700"/>
            <a:ext cx="1151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www.agilent.com</a:t>
            </a:r>
            <a:endParaRPr lang="en-US" dirty="0"/>
          </a:p>
        </p:txBody>
      </p:sp>
      <p:pic>
        <p:nvPicPr>
          <p:cNvPr id="14" name="Picture 13" descr="imagesCA5BGWJ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828" y="4457700"/>
            <a:ext cx="1454264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7"/>
          <a:srcRect l="18572" t="10000" r="18571" b="10000"/>
          <a:stretch>
            <a:fillRect/>
          </a:stretch>
        </p:blipFill>
        <p:spPr>
          <a:xfrm>
            <a:off x="3086100" y="3513892"/>
            <a:ext cx="12573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SystemVue2011_web175x22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9325" y="3513892"/>
            <a:ext cx="11112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472136" y="3200400"/>
            <a:ext cx="174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</a:rPr>
              <a:t>Design Software</a:t>
            </a:r>
            <a:endParaRPr lang="en-US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" name="Picture 20" descr="Agilent-E4418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0879" y="4028491"/>
            <a:ext cx="1672891" cy="1350860"/>
          </a:xfrm>
          <a:prstGeom prst="rect">
            <a:avLst/>
          </a:prstGeom>
        </p:spPr>
      </p:pic>
      <p:pic>
        <p:nvPicPr>
          <p:cNvPr id="20" name="Picture 19" descr="agilent-ena-series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0940" y="3933825"/>
            <a:ext cx="1689919" cy="1047750"/>
          </a:xfrm>
          <a:prstGeom prst="rect">
            <a:avLst/>
          </a:prstGeom>
        </p:spPr>
      </p:pic>
      <p:pic>
        <p:nvPicPr>
          <p:cNvPr id="19" name="Picture 18" descr="1922897_agilente4440a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0700" y="4818009"/>
            <a:ext cx="2235200" cy="11474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20372" y="3513892"/>
            <a:ext cx="2175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</a:rPr>
              <a:t>Test &amp; Measurement</a:t>
            </a:r>
          </a:p>
        </p:txBody>
      </p:sp>
      <p:pic>
        <p:nvPicPr>
          <p:cNvPr id="23" name="Picture 6" descr="FEMbg"/>
          <p:cNvPicPr>
            <a:picLocks noChangeAspect="1" noChangeArrowheads="1"/>
          </p:cNvPicPr>
          <p:nvPr/>
        </p:nvPicPr>
        <p:blipFill>
          <a:blip r:embed="rId1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375455" y="1870034"/>
            <a:ext cx="1326290" cy="133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lum contrast="10000"/>
          </a:blip>
          <a:srcRect/>
          <a:stretch>
            <a:fillRect/>
          </a:stretch>
        </p:blipFill>
        <p:spPr bwMode="auto">
          <a:xfrm>
            <a:off x="4566964" y="1870034"/>
            <a:ext cx="1295400" cy="113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406" descr="Layout"/>
          <p:cNvPicPr>
            <a:picLocks noChangeAspect="1" noChangeArrowheads="1"/>
          </p:cNvPicPr>
          <p:nvPr/>
        </p:nvPicPr>
        <p:blipFill>
          <a:blip r:embed="rId14">
            <a:lum contrast="20000"/>
          </a:blip>
          <a:srcRect/>
          <a:stretch>
            <a:fillRect/>
          </a:stretch>
        </p:blipFill>
        <p:spPr bwMode="auto">
          <a:xfrm>
            <a:off x="5700879" y="2172284"/>
            <a:ext cx="1555371" cy="119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5" descr="RTPB08"/>
          <p:cNvPicPr>
            <a:picLocks noChangeAspect="1" noChangeArrowheads="1"/>
          </p:cNvPicPr>
          <p:nvPr/>
        </p:nvPicPr>
        <p:blipFill>
          <a:blip r:embed="rId15">
            <a:lum bright="-26000" contrast="24000"/>
          </a:blip>
          <a:srcRect/>
          <a:stretch>
            <a:fillRect/>
          </a:stretch>
        </p:blipFill>
        <p:spPr bwMode="auto">
          <a:xfrm>
            <a:off x="6324600" y="1333500"/>
            <a:ext cx="1645571" cy="83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43805" y="1553617"/>
            <a:ext cx="8690645" cy="4284935"/>
            <a:chOff x="387" y="1075"/>
            <a:chExt cx="5277" cy="2477"/>
          </a:xfrm>
        </p:grpSpPr>
        <p:pic>
          <p:nvPicPr>
            <p:cNvPr id="7" name="Picture 7" descr="HBCWpw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" y="1421"/>
              <a:ext cx="2640" cy="2112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87" y="1075"/>
              <a:ext cx="487" cy="366"/>
              <a:chOff x="288" y="3523"/>
              <a:chExt cx="487" cy="366"/>
            </a:xfrm>
          </p:grpSpPr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432" y="3523"/>
                <a:ext cx="34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200" dirty="0">
                    <a:solidFill>
                      <a:srgbClr val="008000"/>
                    </a:solidFill>
                    <a:cs typeface="Arial" charset="0"/>
                  </a:rPr>
                  <a:t>2.9 V</a:t>
                </a:r>
              </a:p>
            </p:txBody>
          </p:sp>
          <p:grpSp>
            <p:nvGrpSpPr>
              <p:cNvPr id="11" name="Group 18"/>
              <p:cNvGrpSpPr>
                <a:grpSpLocks/>
              </p:cNvGrpSpPr>
              <p:nvPr/>
            </p:nvGrpSpPr>
            <p:grpSpPr bwMode="auto">
              <a:xfrm>
                <a:off x="288" y="3619"/>
                <a:ext cx="487" cy="270"/>
                <a:chOff x="96" y="3523"/>
                <a:chExt cx="487" cy="270"/>
              </a:xfrm>
            </p:grpSpPr>
            <p:sp>
              <p:nvSpPr>
                <p:cNvPr id="12" name="Line 8"/>
                <p:cNvSpPr>
                  <a:spLocks noChangeShapeType="1"/>
                </p:cNvSpPr>
                <p:nvPr/>
              </p:nvSpPr>
              <p:spPr bwMode="auto">
                <a:xfrm>
                  <a:off x="96" y="3523"/>
                  <a:ext cx="192" cy="0"/>
                </a:xfrm>
                <a:prstGeom prst="line">
                  <a:avLst/>
                </a:prstGeom>
                <a:noFill/>
                <a:ln w="3492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Line 9"/>
                <p:cNvSpPr>
                  <a:spLocks noChangeShapeType="1"/>
                </p:cNvSpPr>
                <p:nvPr/>
              </p:nvSpPr>
              <p:spPr bwMode="auto">
                <a:xfrm>
                  <a:off x="96" y="3619"/>
                  <a:ext cx="192" cy="0"/>
                </a:xfrm>
                <a:prstGeom prst="line">
                  <a:avLst/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" name="Line 10"/>
                <p:cNvSpPr>
                  <a:spLocks noChangeShapeType="1"/>
                </p:cNvSpPr>
                <p:nvPr/>
              </p:nvSpPr>
              <p:spPr bwMode="auto">
                <a:xfrm>
                  <a:off x="96" y="3715"/>
                  <a:ext cx="192" cy="0"/>
                </a:xfrm>
                <a:prstGeom prst="line">
                  <a:avLst/>
                </a:prstGeom>
                <a:noFill/>
                <a:ln w="349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40" y="3523"/>
                  <a:ext cx="343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chemeClr val="hlink"/>
                      </a:solidFill>
                      <a:cs typeface="Arial" charset="0"/>
                    </a:rPr>
                    <a:t>3.6 V</a:t>
                  </a:r>
                </a:p>
              </p:txBody>
            </p:sp>
            <p:sp>
              <p:nvSpPr>
                <p:cNvPr id="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40" y="3619"/>
                  <a:ext cx="343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200" dirty="0">
                      <a:solidFill>
                        <a:srgbClr val="0000FF"/>
                      </a:solidFill>
                      <a:cs typeface="Arial" charset="0"/>
                    </a:rPr>
                    <a:t>4.5 V</a:t>
                  </a:r>
                </a:p>
              </p:txBody>
            </p:sp>
          </p:grpSp>
        </p:grpSp>
        <p:pic>
          <p:nvPicPr>
            <p:cNvPr id="9" name="Picture 14" descr="EVMvol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72" y="1419"/>
              <a:ext cx="2592" cy="2133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802.11 b/g Three Stage PA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20</a:t>
            </a:fld>
            <a:endParaRPr lang="en-MY" dirty="0"/>
          </a:p>
        </p:txBody>
      </p:sp>
      <p:pic>
        <p:nvPicPr>
          <p:cNvPr id="5" name="Picture 15" descr="RTPB08"/>
          <p:cNvPicPr>
            <a:picLocks noChangeAspect="1" noChangeArrowheads="1"/>
          </p:cNvPicPr>
          <p:nvPr/>
        </p:nvPicPr>
        <p:blipFill>
          <a:blip r:embed="rId4">
            <a:lum bright="-26000" contrast="24000"/>
          </a:blip>
          <a:srcRect/>
          <a:stretch>
            <a:fillRect/>
          </a:stretch>
        </p:blipFill>
        <p:spPr bwMode="auto">
          <a:xfrm>
            <a:off x="6096000" y="1335204"/>
            <a:ext cx="2686050" cy="136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CPSpec"/>
          <p:cNvPicPr>
            <a:picLocks noChangeAspect="1" noChangeArrowheads="1"/>
          </p:cNvPicPr>
          <p:nvPr/>
        </p:nvPicPr>
        <p:blipFill>
          <a:blip r:embed="rId5"/>
          <a:srcRect b="21195"/>
          <a:stretch>
            <a:fillRect/>
          </a:stretch>
        </p:blipFill>
        <p:spPr bwMode="auto">
          <a:xfrm>
            <a:off x="1524000" y="1208088"/>
            <a:ext cx="3149538" cy="200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9400"/>
            <a:ext cx="7486650" cy="928688"/>
          </a:xfrm>
        </p:spPr>
        <p:txBody>
          <a:bodyPr/>
          <a:lstStyle/>
          <a:p>
            <a:r>
              <a:rPr lang="en-US" dirty="0" smtClean="0"/>
              <a:t>Wi-Fi 802.11 b/g Cascode LNA &amp; TR Switch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21</a:t>
            </a:fld>
            <a:endParaRPr lang="en-MY" dirty="0"/>
          </a:p>
        </p:txBody>
      </p:sp>
      <p:pic>
        <p:nvPicPr>
          <p:cNvPr id="5" name="Picture 6" descr="F:\LenovoBackup\Deskback\Backup\images\LNA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371599"/>
            <a:ext cx="2159672" cy="144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8" descr="LNASWSPA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268" y="1371599"/>
            <a:ext cx="5995782" cy="370644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" name="Picture 9" descr="SWS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9196" y="4152900"/>
            <a:ext cx="2592854" cy="164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NAS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893" y="3619500"/>
            <a:ext cx="230507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802.11 b/g Radio Front End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22</a:t>
            </a:fld>
            <a:endParaRPr lang="en-MY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68388" y="1371600"/>
            <a:ext cx="6288087" cy="4419600"/>
            <a:chOff x="1056" y="1200"/>
            <a:chExt cx="3961" cy="2784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3264" y="1728"/>
              <a:ext cx="336" cy="240"/>
            </a:xfrm>
            <a:prstGeom prst="line">
              <a:avLst/>
            </a:prstGeom>
            <a:noFill/>
            <a:ln w="28575">
              <a:solidFill>
                <a:srgbClr val="82188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400" y="3936"/>
              <a:ext cx="129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04" y="3936"/>
              <a:ext cx="1536" cy="0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56" y="369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696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2208" y="3792"/>
              <a:ext cx="4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990000"/>
                  </a:solidFill>
                  <a:latin typeface="Calibri" pitchFamily="34" charset="0"/>
                </a:rPr>
                <a:t>1.5 mm</a:t>
              </a: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4033" y="2208"/>
              <a:ext cx="0" cy="1632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552" y="38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4033" y="1200"/>
              <a:ext cx="0" cy="1056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600" y="120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6200000">
              <a:off x="3701" y="2379"/>
              <a:ext cx="4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990000"/>
                  </a:solidFill>
                  <a:latin typeface="Calibri" pitchFamily="34" charset="0"/>
                </a:rPr>
                <a:t>1.5 mm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454" y="1748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dirty="0"/>
            </a:p>
          </p:txBody>
        </p:sp>
        <p:pic>
          <p:nvPicPr>
            <p:cNvPr id="18" name="Picture 19" descr="RTF001"/>
            <p:cNvPicPr>
              <a:picLocks noChangeAspect="1" noChangeArrowheads="1"/>
            </p:cNvPicPr>
            <p:nvPr/>
          </p:nvPicPr>
          <p:blipFill>
            <a:blip r:embed="rId2">
              <a:lum bright="20000" contrast="10000"/>
            </a:blip>
            <a:srcRect/>
            <a:stretch>
              <a:fillRect/>
            </a:stretch>
          </p:blipFill>
          <p:spPr bwMode="auto">
            <a:xfrm>
              <a:off x="1056" y="1200"/>
              <a:ext cx="2640" cy="26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166" y="1687"/>
              <a:ext cx="851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400" b="1" dirty="0">
                  <a:solidFill>
                    <a:srgbClr val="C00000"/>
                  </a:solidFill>
                  <a:latin typeface="Calibri" pitchFamily="34" charset="0"/>
                </a:rPr>
                <a:t>Full FEM</a:t>
              </a:r>
            </a:p>
            <a:p>
              <a:pPr eaLnBrk="0" hangingPunct="0">
                <a:buFontTx/>
                <a:buChar char="•"/>
                <a:defRPr/>
              </a:pPr>
              <a:r>
                <a:rPr lang="en-US" sz="1400" dirty="0">
                  <a:latin typeface="Calibri" pitchFamily="34" charset="0"/>
                </a:rPr>
                <a:t> PA</a:t>
              </a:r>
            </a:p>
            <a:p>
              <a:pPr eaLnBrk="0" hangingPunct="0">
                <a:buFontTx/>
                <a:buChar char="•"/>
                <a:defRPr/>
              </a:pPr>
              <a:r>
                <a:rPr lang="en-US" sz="1400" dirty="0">
                  <a:latin typeface="Calibri" pitchFamily="34" charset="0"/>
                </a:rPr>
                <a:t> SPTT Switch</a:t>
              </a:r>
            </a:p>
            <a:p>
              <a:pPr eaLnBrk="0" hangingPunct="0">
                <a:buFontTx/>
                <a:buChar char="•"/>
                <a:defRPr/>
              </a:pPr>
              <a:r>
                <a:rPr lang="en-US" sz="1400" dirty="0">
                  <a:latin typeface="Calibri" pitchFamily="34" charset="0"/>
                </a:rPr>
                <a:t> LNA</a:t>
              </a:r>
            </a:p>
            <a:p>
              <a:pPr eaLnBrk="0" hangingPunct="0">
                <a:buFontTx/>
                <a:buChar char="•"/>
                <a:defRPr/>
              </a:pPr>
              <a:r>
                <a:rPr lang="en-US" sz="1400" dirty="0">
                  <a:latin typeface="Calibri" pitchFamily="34" charset="0"/>
                </a:rPr>
                <a:t> Bias Networks</a:t>
              </a:r>
            </a:p>
            <a:p>
              <a:pPr eaLnBrk="0" hangingPunct="0">
                <a:buFontTx/>
                <a:buChar char="•"/>
                <a:defRPr/>
              </a:pPr>
              <a:r>
                <a:rPr lang="en-US" sz="1400" dirty="0">
                  <a:latin typeface="Calibri" pitchFamily="34" charset="0"/>
                </a:rPr>
                <a:t> ESD</a:t>
              </a:r>
            </a:p>
          </p:txBody>
        </p:sp>
      </p:grpSp>
      <p:sp>
        <p:nvSpPr>
          <p:cNvPr id="20" name="Text Box 22"/>
          <p:cNvSpPr txBox="1">
            <a:spLocks noChangeArrowheads="1"/>
          </p:cNvSpPr>
          <p:nvPr/>
        </p:nvSpPr>
        <p:spPr bwMode="auto">
          <a:xfrm rot="16200000">
            <a:off x="14449" y="4380012"/>
            <a:ext cx="16475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Low Noise Amplifier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 rot="16200000">
            <a:off x="269696" y="2614712"/>
            <a:ext cx="11401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TR/BT Switch</a:t>
            </a:r>
          </a:p>
        </p:txBody>
      </p:sp>
      <p:pic>
        <p:nvPicPr>
          <p:cNvPr id="22" name="Picture 6" descr="RTF001b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512" y="3935411"/>
            <a:ext cx="2147887" cy="200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905500" y="3619500"/>
            <a:ext cx="207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Evaluation Board for FEM</a:t>
            </a:r>
            <a:endParaRPr lang="en-US" sz="14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crossVC"/>
          <p:cNvPicPr>
            <a:picLocks noChangeAspect="1" noChangeArrowheads="1"/>
          </p:cNvPicPr>
          <p:nvPr/>
        </p:nvPicPr>
        <p:blipFill>
          <a:blip r:embed="rId2"/>
          <a:srcRect t="45299"/>
          <a:stretch>
            <a:fillRect/>
          </a:stretch>
        </p:blipFill>
        <p:spPr bwMode="auto">
          <a:xfrm>
            <a:off x="390213" y="1371601"/>
            <a:ext cx="4707249" cy="2438399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graphicFrame>
        <p:nvGraphicFramePr>
          <p:cNvPr id="6" name="Group 183"/>
          <p:cNvGraphicFramePr>
            <a:graphicFrameLocks noGrp="1"/>
          </p:cNvGraphicFramePr>
          <p:nvPr/>
        </p:nvGraphicFramePr>
        <p:xfrm>
          <a:off x="4400550" y="2590800"/>
          <a:ext cx="4381500" cy="32918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943100"/>
                <a:gridCol w="1295400"/>
                <a:gridCol w="1143000"/>
              </a:tblGrid>
              <a:tr h="206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Electrical Parameters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Target Specs.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Simulated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Frequency of Operation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2.55GHz-2.94GHz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2.6GHz-2.9GHz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Supply Voltage (Vcc)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2.9-4.5V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2.9-4.5V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5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Power Dissipation (Core)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&lt;3mW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2.95mW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Power Dissipation (Total)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&lt;18mW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7.74mW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Phase Noise @ 100 KHz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-95dBc/Hz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-88dBc/Hz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Phase Noise @ 1 MHz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-110dBc/Hz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-109dBc/Hz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Phase Noise @ 10 MHz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-126dBc/Hz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-131dBc/Hz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Harmonic Distortion (II)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-22dBc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-25dBc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Harmonic Distortion (III)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-28dBc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-32dBc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Thermal Stability(-40/80 C)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10KHz/C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8KHz/C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Bias Circuit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Present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Present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/ WiMax VCO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23</a:t>
            </a:fld>
            <a:endParaRPr lang="en-MY" dirty="0"/>
          </a:p>
        </p:txBody>
      </p:sp>
      <p:pic>
        <p:nvPicPr>
          <p:cNvPr id="5" name="Picture 4" descr="VCOFinalLay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390213" y="4000500"/>
            <a:ext cx="1779588" cy="176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Mixer Design for Wi-Fi Transceiver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24</a:t>
            </a:fld>
            <a:endParaRPr lang="en-MY" dirty="0"/>
          </a:p>
        </p:txBody>
      </p:sp>
      <p:pic>
        <p:nvPicPr>
          <p:cNvPr id="5" name="Picture 5" descr="LinearMix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725" y="1600200"/>
            <a:ext cx="6096000" cy="372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ilbOut"/>
          <p:cNvPicPr>
            <a:picLocks noChangeAspect="1" noChangeArrowheads="1"/>
          </p:cNvPicPr>
          <p:nvPr/>
        </p:nvPicPr>
        <p:blipFill>
          <a:blip r:embed="rId3"/>
          <a:srcRect l="55506" b="52458"/>
          <a:stretch>
            <a:fillRect/>
          </a:stretch>
        </p:blipFill>
        <p:spPr bwMode="auto">
          <a:xfrm>
            <a:off x="4934847" y="3162300"/>
            <a:ext cx="388440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GHz Quadrature Mixer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25</a:t>
            </a:fld>
            <a:endParaRPr lang="en-MY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9100" y="1383797"/>
            <a:ext cx="4305300" cy="2880932"/>
            <a:chOff x="1549" y="878"/>
            <a:chExt cx="4065" cy="2837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549" y="878"/>
              <a:ext cx="4065" cy="2837"/>
              <a:chOff x="1549" y="878"/>
              <a:chExt cx="4065" cy="2837"/>
            </a:xfrm>
          </p:grpSpPr>
          <p:pic>
            <p:nvPicPr>
              <p:cNvPr id="9" name="Picture 6" descr="Mixer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549" y="878"/>
                <a:ext cx="4065" cy="283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 Box 7"/>
              <p:cNvSpPr txBox="1">
                <a:spLocks noChangeArrowheads="1"/>
              </p:cNvSpPr>
              <p:nvPr/>
            </p:nvSpPr>
            <p:spPr bwMode="auto">
              <a:xfrm>
                <a:off x="1888" y="1096"/>
                <a:ext cx="668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  <a:latin typeface="Calibri" pitchFamily="34" charset="0"/>
                  </a:rPr>
                  <a:t>GSGSG</a:t>
                </a: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2251" y="1216"/>
                <a:ext cx="218" cy="29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4670" y="3249"/>
                <a:ext cx="656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  <a:latin typeface="Calibri" pitchFamily="34" charset="0"/>
                  </a:rPr>
                  <a:t>GSGSG</a:t>
                </a: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H="1" flipV="1">
                <a:off x="4598" y="3007"/>
                <a:ext cx="169" cy="242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2556" y="1186"/>
                <a:ext cx="368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  <a:latin typeface="Calibri" pitchFamily="34" charset="0"/>
                  </a:rPr>
                  <a:t>RF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2089" y="1541"/>
                <a:ext cx="363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  <a:latin typeface="Calibri" pitchFamily="34" charset="0"/>
                  </a:rPr>
                  <a:t>LO</a:t>
                </a:r>
              </a:p>
            </p:txBody>
          </p:sp>
          <p:sp>
            <p:nvSpPr>
              <p:cNvPr id="16" name="Text Box 13"/>
              <p:cNvSpPr txBox="1">
                <a:spLocks noChangeArrowheads="1"/>
              </p:cNvSpPr>
              <p:nvPr/>
            </p:nvSpPr>
            <p:spPr bwMode="auto">
              <a:xfrm>
                <a:off x="4719" y="2813"/>
                <a:ext cx="450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  <a:latin typeface="Calibri" pitchFamily="34" charset="0"/>
                  </a:rPr>
                  <a:t>IF+</a:t>
                </a: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4243" y="3200"/>
                <a:ext cx="355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0000FF"/>
                    </a:solidFill>
                    <a:latin typeface="Calibri" pitchFamily="34" charset="0"/>
                  </a:rPr>
                  <a:t>IF-</a:t>
                </a:r>
              </a:p>
            </p:txBody>
          </p:sp>
        </p:grp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4840" y="1265"/>
              <a:ext cx="59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Calibri" pitchFamily="34" charset="0"/>
                </a:rPr>
                <a:t>VDC1</a:t>
              </a: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162" y="878"/>
              <a:ext cx="508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  <a:latin typeface="Calibri" pitchFamily="34" charset="0"/>
                </a:rPr>
                <a:t>VDC2</a:t>
              </a: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24400" y="2925901"/>
            <a:ext cx="421004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Die Size 900 um x 700 um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Two DC Supplies- 1.8 V and 3.3 V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Quiescent Current of 6 mA from 1.8 V supply and </a:t>
            </a:r>
            <a:r>
              <a:rPr lang="en-US" sz="1400" b="0" dirty="0" smtClean="0">
                <a:latin typeface="Calibri" pitchFamily="34" charset="0"/>
              </a:rPr>
              <a:t>1.7 </a:t>
            </a:r>
            <a:r>
              <a:rPr lang="en-US" sz="1400" b="0" dirty="0">
                <a:latin typeface="Calibri" pitchFamily="34" charset="0"/>
              </a:rPr>
              <a:t>mA from 3.3 V supply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Across band conversion loss better than 1 dB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-1 dB Input Compression at -3.6 dBm RF input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LO is 57 GHz and 0 dBm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RF is 61.8 to 63.5 GHz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IF is 4.8 to 6.5 GHz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Noise Figure better than 12 dB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Temperature Compensated Bias Circuit (-40 to 85 Degree Celsius )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Phase Balance better than 3 degrees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Gain Balance better than 0.5 dB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GHz LNA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26</a:t>
            </a:fld>
            <a:endParaRPr lang="en-MY" dirty="0"/>
          </a:p>
        </p:txBody>
      </p:sp>
      <p:pic>
        <p:nvPicPr>
          <p:cNvPr id="5" name="Picture 5" descr="LNAFull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333500"/>
            <a:ext cx="4217987" cy="281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48100" y="3886200"/>
            <a:ext cx="510396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Die Size 440 um x 430 um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DC Supplies- 3 - 3.6 V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Quiescent Current of 17 mA 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Gain &gt; 7.6 dB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Return Losses &lt; -10 dB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Noise Figure 7.2 dB</a:t>
            </a:r>
          </a:p>
          <a:p>
            <a:pPr>
              <a:buFontTx/>
              <a:buChar char="•"/>
            </a:pPr>
            <a:r>
              <a:rPr lang="en-US" sz="1400" b="0" dirty="0">
                <a:latin typeface="Calibri" pitchFamily="34" charset="0"/>
              </a:rPr>
              <a:t> Temperature Compensated Bias Circuit (-40 to 85 Degree Celsius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Band Multi-Modulus Fractional N PLL for Wi-Fi / WiMAX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27</a:t>
            </a:fld>
            <a:endParaRPr lang="en-MY" dirty="0"/>
          </a:p>
        </p:txBody>
      </p:sp>
      <p:grpSp>
        <p:nvGrpSpPr>
          <p:cNvPr id="5" name="Group 277"/>
          <p:cNvGrpSpPr>
            <a:grpSpLocks/>
          </p:cNvGrpSpPr>
          <p:nvPr/>
        </p:nvGrpSpPr>
        <p:grpSpPr bwMode="auto">
          <a:xfrm>
            <a:off x="304800" y="1355725"/>
            <a:ext cx="8696325" cy="4152900"/>
            <a:chOff x="437" y="854"/>
            <a:chExt cx="5056" cy="26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276"/>
            <p:cNvSpPr>
              <a:spLocks noChangeArrowheads="1"/>
            </p:cNvSpPr>
            <p:nvPr/>
          </p:nvSpPr>
          <p:spPr bwMode="auto">
            <a:xfrm>
              <a:off x="437" y="878"/>
              <a:ext cx="5056" cy="25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" name="Group 275"/>
            <p:cNvGrpSpPr>
              <a:grpSpLocks/>
            </p:cNvGrpSpPr>
            <p:nvPr/>
          </p:nvGrpSpPr>
          <p:grpSpPr bwMode="auto">
            <a:xfrm>
              <a:off x="509" y="854"/>
              <a:ext cx="4911" cy="2616"/>
              <a:chOff x="437" y="854"/>
              <a:chExt cx="4911" cy="2616"/>
            </a:xfrm>
          </p:grpSpPr>
          <p:sp>
            <p:nvSpPr>
              <p:cNvPr id="8" name="Line 269"/>
              <p:cNvSpPr>
                <a:spLocks noChangeShapeType="1"/>
              </p:cNvSpPr>
              <p:nvPr/>
            </p:nvSpPr>
            <p:spPr bwMode="auto">
              <a:xfrm>
                <a:off x="3412" y="1386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" name="Group 234"/>
              <p:cNvGrpSpPr>
                <a:grpSpLocks/>
              </p:cNvGrpSpPr>
              <p:nvPr/>
            </p:nvGrpSpPr>
            <p:grpSpPr bwMode="auto">
              <a:xfrm>
                <a:off x="4453" y="1095"/>
                <a:ext cx="242" cy="170"/>
                <a:chOff x="3775" y="975"/>
                <a:chExt cx="242" cy="170"/>
              </a:xfrm>
            </p:grpSpPr>
            <p:sp>
              <p:nvSpPr>
                <p:cNvPr id="216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944" y="975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7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3848" y="975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8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3775" y="975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9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4017" y="975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233"/>
              <p:cNvGrpSpPr>
                <a:grpSpLocks/>
              </p:cNvGrpSpPr>
              <p:nvPr/>
            </p:nvGrpSpPr>
            <p:grpSpPr bwMode="auto">
              <a:xfrm>
                <a:off x="3824" y="1072"/>
                <a:ext cx="242" cy="170"/>
                <a:chOff x="3775" y="975"/>
                <a:chExt cx="242" cy="170"/>
              </a:xfrm>
            </p:grpSpPr>
            <p:sp>
              <p:nvSpPr>
                <p:cNvPr id="212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3944" y="975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3848" y="975"/>
                  <a:ext cx="0" cy="146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4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3775" y="975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5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4017" y="975"/>
                  <a:ext cx="0" cy="17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25"/>
              <p:cNvGrpSpPr>
                <a:grpSpLocks/>
              </p:cNvGrpSpPr>
              <p:nvPr/>
            </p:nvGrpSpPr>
            <p:grpSpPr bwMode="auto">
              <a:xfrm>
                <a:off x="2324" y="2378"/>
                <a:ext cx="604" cy="194"/>
                <a:chOff x="3096" y="2692"/>
                <a:chExt cx="604" cy="194"/>
              </a:xfrm>
            </p:grpSpPr>
            <p:sp>
              <p:nvSpPr>
                <p:cNvPr id="206" name="Line 126"/>
                <p:cNvSpPr>
                  <a:spLocks noChangeShapeType="1"/>
                </p:cNvSpPr>
                <p:nvPr/>
              </p:nvSpPr>
              <p:spPr bwMode="auto">
                <a:xfrm>
                  <a:off x="3096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Line 127"/>
                <p:cNvSpPr>
                  <a:spLocks noChangeShapeType="1"/>
                </p:cNvSpPr>
                <p:nvPr/>
              </p:nvSpPr>
              <p:spPr bwMode="auto">
                <a:xfrm>
                  <a:off x="3217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Line 128"/>
                <p:cNvSpPr>
                  <a:spLocks noChangeShapeType="1"/>
                </p:cNvSpPr>
                <p:nvPr/>
              </p:nvSpPr>
              <p:spPr bwMode="auto">
                <a:xfrm>
                  <a:off x="3338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9" name="Line 129"/>
                <p:cNvSpPr>
                  <a:spLocks noChangeShapeType="1"/>
                </p:cNvSpPr>
                <p:nvPr/>
              </p:nvSpPr>
              <p:spPr bwMode="auto">
                <a:xfrm>
                  <a:off x="3459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" name="Line 130"/>
                <p:cNvSpPr>
                  <a:spLocks noChangeShapeType="1"/>
                </p:cNvSpPr>
                <p:nvPr/>
              </p:nvSpPr>
              <p:spPr bwMode="auto">
                <a:xfrm>
                  <a:off x="3579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" name="Line 131"/>
                <p:cNvSpPr>
                  <a:spLocks noChangeShapeType="1"/>
                </p:cNvSpPr>
                <p:nvPr/>
              </p:nvSpPr>
              <p:spPr bwMode="auto">
                <a:xfrm>
                  <a:off x="3700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502" y="1713"/>
                <a:ext cx="315" cy="29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2373" y="1168"/>
                <a:ext cx="436" cy="412"/>
                <a:chOff x="3265" y="1313"/>
                <a:chExt cx="436" cy="412"/>
              </a:xfrm>
            </p:grpSpPr>
            <p:sp>
              <p:nvSpPr>
                <p:cNvPr id="198" name="Rectangle 10"/>
                <p:cNvSpPr>
                  <a:spLocks noChangeArrowheads="1"/>
                </p:cNvSpPr>
                <p:nvPr/>
              </p:nvSpPr>
              <p:spPr bwMode="auto">
                <a:xfrm>
                  <a:off x="3289" y="1362"/>
                  <a:ext cx="412" cy="363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99" name="Group 11"/>
                <p:cNvGrpSpPr>
                  <a:grpSpLocks/>
                </p:cNvGrpSpPr>
                <p:nvPr/>
              </p:nvGrpSpPr>
              <p:grpSpPr bwMode="auto">
                <a:xfrm>
                  <a:off x="3265" y="1313"/>
                  <a:ext cx="414" cy="387"/>
                  <a:chOff x="3555" y="1372"/>
                  <a:chExt cx="391" cy="377"/>
                </a:xfrm>
              </p:grpSpPr>
              <p:grpSp>
                <p:nvGrpSpPr>
                  <p:cNvPr id="200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55" y="1386"/>
                    <a:ext cx="387" cy="363"/>
                    <a:chOff x="2493" y="1192"/>
                    <a:chExt cx="387" cy="363"/>
                  </a:xfrm>
                </p:grpSpPr>
                <p:sp>
                  <p:nvSpPr>
                    <p:cNvPr id="202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1192"/>
                      <a:ext cx="387" cy="363"/>
                    </a:xfrm>
                    <a:prstGeom prst="rect">
                      <a:avLst/>
                    </a:prstGeom>
                    <a:solidFill>
                      <a:srgbClr val="CC99FF"/>
                    </a:solidFill>
                    <a:ln w="9525">
                      <a:solidFill>
                        <a:srgbClr val="0000FF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2541" y="1281"/>
                      <a:ext cx="266" cy="250"/>
                    </a:xfrm>
                    <a:custGeom>
                      <a:avLst/>
                      <a:gdLst>
                        <a:gd name="T0" fmla="*/ 0 w 581"/>
                        <a:gd name="T1" fmla="*/ 4 h 250"/>
                        <a:gd name="T2" fmla="*/ 24 w 581"/>
                        <a:gd name="T3" fmla="*/ 28 h 250"/>
                        <a:gd name="T4" fmla="*/ 73 w 581"/>
                        <a:gd name="T5" fmla="*/ 28 h 250"/>
                        <a:gd name="T6" fmla="*/ 121 w 581"/>
                        <a:gd name="T7" fmla="*/ 4 h 250"/>
                        <a:gd name="T8" fmla="*/ 194 w 581"/>
                        <a:gd name="T9" fmla="*/ 28 h 250"/>
                        <a:gd name="T10" fmla="*/ 242 w 581"/>
                        <a:gd name="T11" fmla="*/ 4 h 250"/>
                        <a:gd name="T12" fmla="*/ 266 w 581"/>
                        <a:gd name="T13" fmla="*/ 52 h 250"/>
                        <a:gd name="T14" fmla="*/ 291 w 581"/>
                        <a:gd name="T15" fmla="*/ 173 h 250"/>
                        <a:gd name="T16" fmla="*/ 315 w 581"/>
                        <a:gd name="T17" fmla="*/ 222 h 250"/>
                        <a:gd name="T18" fmla="*/ 363 w 581"/>
                        <a:gd name="T19" fmla="*/ 173 h 250"/>
                        <a:gd name="T20" fmla="*/ 436 w 581"/>
                        <a:gd name="T21" fmla="*/ 198 h 250"/>
                        <a:gd name="T22" fmla="*/ 460 w 581"/>
                        <a:gd name="T23" fmla="*/ 246 h 250"/>
                        <a:gd name="T24" fmla="*/ 533 w 581"/>
                        <a:gd name="T25" fmla="*/ 222 h 250"/>
                        <a:gd name="T26" fmla="*/ 581 w 581"/>
                        <a:gd name="T27" fmla="*/ 246 h 25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581"/>
                        <a:gd name="T43" fmla="*/ 0 h 250"/>
                        <a:gd name="T44" fmla="*/ 581 w 581"/>
                        <a:gd name="T45" fmla="*/ 250 h 250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581" h="250">
                          <a:moveTo>
                            <a:pt x="0" y="4"/>
                          </a:moveTo>
                          <a:cubicBezTo>
                            <a:pt x="6" y="14"/>
                            <a:pt x="12" y="24"/>
                            <a:pt x="24" y="28"/>
                          </a:cubicBezTo>
                          <a:cubicBezTo>
                            <a:pt x="36" y="32"/>
                            <a:pt x="57" y="32"/>
                            <a:pt x="73" y="28"/>
                          </a:cubicBezTo>
                          <a:cubicBezTo>
                            <a:pt x="89" y="24"/>
                            <a:pt x="101" y="4"/>
                            <a:pt x="121" y="4"/>
                          </a:cubicBezTo>
                          <a:cubicBezTo>
                            <a:pt x="141" y="4"/>
                            <a:pt x="174" y="28"/>
                            <a:pt x="194" y="28"/>
                          </a:cubicBezTo>
                          <a:cubicBezTo>
                            <a:pt x="214" y="28"/>
                            <a:pt x="230" y="0"/>
                            <a:pt x="242" y="4"/>
                          </a:cubicBezTo>
                          <a:cubicBezTo>
                            <a:pt x="254" y="8"/>
                            <a:pt x="258" y="24"/>
                            <a:pt x="266" y="52"/>
                          </a:cubicBezTo>
                          <a:cubicBezTo>
                            <a:pt x="274" y="80"/>
                            <a:pt x="283" y="145"/>
                            <a:pt x="291" y="173"/>
                          </a:cubicBezTo>
                          <a:cubicBezTo>
                            <a:pt x="299" y="201"/>
                            <a:pt x="303" y="222"/>
                            <a:pt x="315" y="222"/>
                          </a:cubicBezTo>
                          <a:cubicBezTo>
                            <a:pt x="327" y="222"/>
                            <a:pt x="343" y="177"/>
                            <a:pt x="363" y="173"/>
                          </a:cubicBezTo>
                          <a:cubicBezTo>
                            <a:pt x="383" y="169"/>
                            <a:pt x="420" y="186"/>
                            <a:pt x="436" y="198"/>
                          </a:cubicBezTo>
                          <a:cubicBezTo>
                            <a:pt x="452" y="210"/>
                            <a:pt x="444" y="242"/>
                            <a:pt x="460" y="246"/>
                          </a:cubicBezTo>
                          <a:cubicBezTo>
                            <a:pt x="476" y="250"/>
                            <a:pt x="513" y="222"/>
                            <a:pt x="533" y="222"/>
                          </a:cubicBezTo>
                          <a:cubicBezTo>
                            <a:pt x="553" y="222"/>
                            <a:pt x="567" y="234"/>
                            <a:pt x="581" y="246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8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4" name="Line 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1" y="1192"/>
                      <a:ext cx="0" cy="339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0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1" y="1531"/>
                      <a:ext cx="339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0" y="1372"/>
                    <a:ext cx="366" cy="1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800" dirty="0"/>
                      <a:t>Loop Filter</a:t>
                    </a:r>
                  </a:p>
                </p:txBody>
              </p:sp>
            </p:grpSp>
          </p:grpSp>
          <p:grpSp>
            <p:nvGrpSpPr>
              <p:cNvPr id="14" name="Group 18"/>
              <p:cNvGrpSpPr>
                <a:grpSpLocks/>
              </p:cNvGrpSpPr>
              <p:nvPr/>
            </p:nvGrpSpPr>
            <p:grpSpPr bwMode="auto">
              <a:xfrm>
                <a:off x="3122" y="1241"/>
                <a:ext cx="315" cy="315"/>
                <a:chOff x="991" y="1579"/>
                <a:chExt cx="436" cy="436"/>
              </a:xfrm>
            </p:grpSpPr>
            <p:sp>
              <p:nvSpPr>
                <p:cNvPr id="194" name="Oval 19"/>
                <p:cNvSpPr>
                  <a:spLocks noChangeArrowheads="1"/>
                </p:cNvSpPr>
                <p:nvPr/>
              </p:nvSpPr>
              <p:spPr bwMode="auto">
                <a:xfrm>
                  <a:off x="1015" y="1604"/>
                  <a:ext cx="412" cy="41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95" name="Group 20"/>
                <p:cNvGrpSpPr>
                  <a:grpSpLocks/>
                </p:cNvGrpSpPr>
                <p:nvPr/>
              </p:nvGrpSpPr>
              <p:grpSpPr bwMode="auto">
                <a:xfrm>
                  <a:off x="991" y="1579"/>
                  <a:ext cx="412" cy="411"/>
                  <a:chOff x="1015" y="1604"/>
                  <a:chExt cx="412" cy="411"/>
                </a:xfrm>
              </p:grpSpPr>
              <p:sp>
                <p:nvSpPr>
                  <p:cNvPr id="19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1604"/>
                    <a:ext cx="412" cy="4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7" name="Freeform 22"/>
                  <p:cNvSpPr>
                    <a:spLocks/>
                  </p:cNvSpPr>
                  <p:nvPr/>
                </p:nvSpPr>
                <p:spPr bwMode="auto">
                  <a:xfrm>
                    <a:off x="1112" y="1700"/>
                    <a:ext cx="218" cy="250"/>
                  </a:xfrm>
                  <a:custGeom>
                    <a:avLst/>
                    <a:gdLst>
                      <a:gd name="T0" fmla="*/ 0 w 339"/>
                      <a:gd name="T1" fmla="*/ 249 h 475"/>
                      <a:gd name="T2" fmla="*/ 97 w 339"/>
                      <a:gd name="T3" fmla="*/ 32 h 475"/>
                      <a:gd name="T4" fmla="*/ 242 w 339"/>
                      <a:gd name="T5" fmla="*/ 443 h 475"/>
                      <a:gd name="T6" fmla="*/ 339 w 339"/>
                      <a:gd name="T7" fmla="*/ 225 h 4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9"/>
                      <a:gd name="T13" fmla="*/ 0 h 475"/>
                      <a:gd name="T14" fmla="*/ 339 w 339"/>
                      <a:gd name="T15" fmla="*/ 475 h 4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9" h="475">
                        <a:moveTo>
                          <a:pt x="0" y="249"/>
                        </a:moveTo>
                        <a:cubicBezTo>
                          <a:pt x="28" y="124"/>
                          <a:pt x="57" y="0"/>
                          <a:pt x="97" y="32"/>
                        </a:cubicBezTo>
                        <a:cubicBezTo>
                          <a:pt x="137" y="64"/>
                          <a:pt x="202" y="411"/>
                          <a:pt x="242" y="443"/>
                        </a:cubicBezTo>
                        <a:cubicBezTo>
                          <a:pt x="282" y="475"/>
                          <a:pt x="310" y="350"/>
                          <a:pt x="339" y="2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3654" y="1483"/>
                <a:ext cx="0" cy="507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1066" y="1218"/>
                <a:ext cx="338" cy="315"/>
                <a:chOff x="2951" y="2595"/>
                <a:chExt cx="338" cy="315"/>
              </a:xfrm>
            </p:grpSpPr>
            <p:sp>
              <p:nvSpPr>
                <p:cNvPr id="192" name="Rectangle 26"/>
                <p:cNvSpPr>
                  <a:spLocks noChangeArrowheads="1"/>
                </p:cNvSpPr>
                <p:nvPr/>
              </p:nvSpPr>
              <p:spPr bwMode="auto">
                <a:xfrm>
                  <a:off x="2974" y="2620"/>
                  <a:ext cx="315" cy="29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3" name="Rectangle 27"/>
                <p:cNvSpPr>
                  <a:spLocks noChangeArrowheads="1"/>
                </p:cNvSpPr>
                <p:nvPr/>
              </p:nvSpPr>
              <p:spPr bwMode="auto">
                <a:xfrm>
                  <a:off x="2951" y="2595"/>
                  <a:ext cx="315" cy="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00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/>
                    <a:t>PFD</a:t>
                  </a:r>
                </a:p>
              </p:txBody>
            </p:sp>
          </p:grpSp>
          <p:sp>
            <p:nvSpPr>
              <p:cNvPr id="17" name="Line 28"/>
              <p:cNvSpPr>
                <a:spLocks noChangeShapeType="1"/>
              </p:cNvSpPr>
              <p:nvPr/>
            </p:nvSpPr>
            <p:spPr bwMode="auto">
              <a:xfrm>
                <a:off x="824" y="1434"/>
                <a:ext cx="241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1719" y="1218"/>
                <a:ext cx="339" cy="314"/>
                <a:chOff x="1837" y="1507"/>
                <a:chExt cx="339" cy="314"/>
              </a:xfrm>
            </p:grpSpPr>
            <p:sp>
              <p:nvSpPr>
                <p:cNvPr id="190" name="Rectangle 30"/>
                <p:cNvSpPr>
                  <a:spLocks noChangeArrowheads="1"/>
                </p:cNvSpPr>
                <p:nvPr/>
              </p:nvSpPr>
              <p:spPr bwMode="auto">
                <a:xfrm>
                  <a:off x="1861" y="1531"/>
                  <a:ext cx="315" cy="29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91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7" y="1507"/>
                  <a:ext cx="315" cy="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/>
                    <a:t>CP</a:t>
                  </a:r>
                </a:p>
              </p:txBody>
            </p:sp>
          </p:grpSp>
          <p:sp>
            <p:nvSpPr>
              <p:cNvPr id="19" name="Line 32"/>
              <p:cNvSpPr>
                <a:spLocks noChangeShapeType="1"/>
              </p:cNvSpPr>
              <p:nvPr/>
            </p:nvSpPr>
            <p:spPr bwMode="auto">
              <a:xfrm>
                <a:off x="2785" y="1374"/>
                <a:ext cx="339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Line 33"/>
              <p:cNvSpPr>
                <a:spLocks noChangeShapeType="1"/>
              </p:cNvSpPr>
              <p:nvPr/>
            </p:nvSpPr>
            <p:spPr bwMode="auto">
              <a:xfrm>
                <a:off x="1381" y="1434"/>
                <a:ext cx="339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graphicFrame>
            <p:nvGraphicFramePr>
              <p:cNvPr id="21" name="Object 34"/>
              <p:cNvGraphicFramePr>
                <a:graphicFrameLocks noChangeAspect="1"/>
              </p:cNvGraphicFramePr>
              <p:nvPr/>
            </p:nvGraphicFramePr>
            <p:xfrm>
              <a:off x="824" y="1072"/>
              <a:ext cx="194" cy="184"/>
            </p:xfrm>
            <a:graphic>
              <a:graphicData uri="http://schemas.openxmlformats.org/presentationml/2006/ole">
                <p:oleObj spid="_x0000_s30722" name="Equation" r:id="rId3" imgW="253800" imgH="241200" progId="Equation.3">
                  <p:embed/>
                </p:oleObj>
              </a:graphicData>
            </a:graphic>
          </p:graphicFrame>
          <p:graphicFrame>
            <p:nvGraphicFramePr>
              <p:cNvPr id="22" name="Object 35"/>
              <p:cNvGraphicFramePr>
                <a:graphicFrameLocks noChangeAspect="1"/>
              </p:cNvGraphicFramePr>
              <p:nvPr/>
            </p:nvGraphicFramePr>
            <p:xfrm>
              <a:off x="3534" y="1120"/>
              <a:ext cx="194" cy="174"/>
            </p:xfrm>
            <a:graphic>
              <a:graphicData uri="http://schemas.openxmlformats.org/presentationml/2006/ole">
                <p:oleObj spid="_x0000_s30723" name="Equation" r:id="rId4" imgW="253800" imgH="228600" progId="Equation.3">
                  <p:embed/>
                </p:oleObj>
              </a:graphicData>
            </a:graphic>
          </p:graphicFrame>
          <p:graphicFrame>
            <p:nvGraphicFramePr>
              <p:cNvPr id="23" name="Object 36"/>
              <p:cNvGraphicFramePr>
                <a:graphicFrameLocks noChangeAspect="1"/>
              </p:cNvGraphicFramePr>
              <p:nvPr/>
            </p:nvGraphicFramePr>
            <p:xfrm>
              <a:off x="2883" y="1232"/>
              <a:ext cx="178" cy="153"/>
            </p:xfrm>
            <a:graphic>
              <a:graphicData uri="http://schemas.openxmlformats.org/presentationml/2006/ole">
                <p:oleObj spid="_x0000_s30724" name="Equation" r:id="rId5" imgW="266400" imgH="228600" progId="Equation.3">
                  <p:embed/>
                </p:oleObj>
              </a:graphicData>
            </a:graphic>
          </p:graphicFrame>
          <p:graphicFrame>
            <p:nvGraphicFramePr>
              <p:cNvPr id="24" name="Object 37"/>
              <p:cNvGraphicFramePr>
                <a:graphicFrameLocks noChangeAspect="1"/>
              </p:cNvGraphicFramePr>
              <p:nvPr/>
            </p:nvGraphicFramePr>
            <p:xfrm>
              <a:off x="1090" y="1946"/>
              <a:ext cx="363" cy="166"/>
            </p:xfrm>
            <a:graphic>
              <a:graphicData uri="http://schemas.openxmlformats.org/presentationml/2006/ole">
                <p:oleObj spid="_x0000_s30725" name="Equation" r:id="rId6" imgW="558720" imgH="241200" progId="Equation.3">
                  <p:embed/>
                </p:oleObj>
              </a:graphicData>
            </a:graphic>
          </p:graphicFrame>
          <p:grpSp>
            <p:nvGrpSpPr>
              <p:cNvPr id="25" name="Group 38"/>
              <p:cNvGrpSpPr>
                <a:grpSpLocks/>
              </p:cNvGrpSpPr>
              <p:nvPr/>
            </p:nvGrpSpPr>
            <p:grpSpPr bwMode="auto">
              <a:xfrm>
                <a:off x="2034" y="1689"/>
                <a:ext cx="1190" cy="323"/>
                <a:chOff x="2491" y="1918"/>
                <a:chExt cx="1165" cy="323"/>
              </a:xfrm>
            </p:grpSpPr>
            <p:sp>
              <p:nvSpPr>
                <p:cNvPr id="188" name="Rectangle 39"/>
                <p:cNvSpPr>
                  <a:spLocks noChangeArrowheads="1"/>
                </p:cNvSpPr>
                <p:nvPr/>
              </p:nvSpPr>
              <p:spPr bwMode="auto">
                <a:xfrm>
                  <a:off x="2515" y="1942"/>
                  <a:ext cx="1141" cy="29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89" name="Rectangle 40"/>
                <p:cNvSpPr>
                  <a:spLocks noChangeArrowheads="1"/>
                </p:cNvSpPr>
                <p:nvPr/>
              </p:nvSpPr>
              <p:spPr bwMode="auto">
                <a:xfrm>
                  <a:off x="2491" y="1918"/>
                  <a:ext cx="1141" cy="29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FF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/>
                    <a:t>5/6-bit MMFD</a:t>
                  </a:r>
                </a:p>
              </p:txBody>
            </p:sp>
          </p:grpSp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2034" y="2571"/>
                <a:ext cx="1165" cy="173"/>
                <a:chOff x="2660" y="3249"/>
                <a:chExt cx="1165" cy="173"/>
              </a:xfrm>
            </p:grpSpPr>
            <p:sp>
              <p:nvSpPr>
                <p:cNvPr id="186" name="Rectangle 42"/>
                <p:cNvSpPr>
                  <a:spLocks noChangeArrowheads="1"/>
                </p:cNvSpPr>
                <p:nvPr/>
              </p:nvSpPr>
              <p:spPr bwMode="auto">
                <a:xfrm>
                  <a:off x="2684" y="3273"/>
                  <a:ext cx="1141" cy="1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87" name="Rectangle 43"/>
                <p:cNvSpPr>
                  <a:spLocks noChangeArrowheads="1"/>
                </p:cNvSpPr>
                <p:nvPr/>
              </p:nvSpPr>
              <p:spPr bwMode="auto">
                <a:xfrm>
                  <a:off x="2660" y="3249"/>
                  <a:ext cx="1141" cy="149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FF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/>
                    <a:t>5/6-bit Register</a:t>
                  </a:r>
                </a:p>
              </p:txBody>
            </p:sp>
          </p:grpSp>
          <p:sp>
            <p:nvSpPr>
              <p:cNvPr id="27" name="Text Box 44"/>
              <p:cNvSpPr txBox="1">
                <a:spLocks noChangeArrowheads="1"/>
              </p:cNvSpPr>
              <p:nvPr/>
            </p:nvSpPr>
            <p:spPr bwMode="auto">
              <a:xfrm>
                <a:off x="1605" y="2571"/>
                <a:ext cx="240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Load</a:t>
                </a: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>
                <a:off x="1817" y="2644"/>
                <a:ext cx="217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Line 47"/>
              <p:cNvSpPr>
                <a:spLocks noChangeShapeType="1"/>
              </p:cNvSpPr>
              <p:nvPr/>
            </p:nvSpPr>
            <p:spPr bwMode="auto">
              <a:xfrm>
                <a:off x="2034" y="1374"/>
                <a:ext cx="339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48"/>
              <p:cNvSpPr>
                <a:spLocks noChangeShapeType="1"/>
              </p:cNvSpPr>
              <p:nvPr/>
            </p:nvSpPr>
            <p:spPr bwMode="auto">
              <a:xfrm flipH="1">
                <a:off x="3195" y="1918"/>
                <a:ext cx="290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49"/>
              <p:cNvSpPr>
                <a:spLocks noChangeShapeType="1"/>
              </p:cNvSpPr>
              <p:nvPr/>
            </p:nvSpPr>
            <p:spPr bwMode="auto">
              <a:xfrm flipH="1">
                <a:off x="1187" y="1894"/>
                <a:ext cx="291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32" name="Group 50"/>
              <p:cNvGrpSpPr>
                <a:grpSpLocks/>
              </p:cNvGrpSpPr>
              <p:nvPr/>
            </p:nvGrpSpPr>
            <p:grpSpPr bwMode="auto">
              <a:xfrm>
                <a:off x="535" y="1205"/>
                <a:ext cx="315" cy="315"/>
                <a:chOff x="991" y="1579"/>
                <a:chExt cx="436" cy="436"/>
              </a:xfrm>
            </p:grpSpPr>
            <p:sp>
              <p:nvSpPr>
                <p:cNvPr id="182" name="Oval 51"/>
                <p:cNvSpPr>
                  <a:spLocks noChangeArrowheads="1"/>
                </p:cNvSpPr>
                <p:nvPr/>
              </p:nvSpPr>
              <p:spPr bwMode="auto">
                <a:xfrm>
                  <a:off x="1015" y="1604"/>
                  <a:ext cx="412" cy="411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83" name="Group 52"/>
                <p:cNvGrpSpPr>
                  <a:grpSpLocks/>
                </p:cNvGrpSpPr>
                <p:nvPr/>
              </p:nvGrpSpPr>
              <p:grpSpPr bwMode="auto">
                <a:xfrm>
                  <a:off x="991" y="1579"/>
                  <a:ext cx="412" cy="411"/>
                  <a:chOff x="1015" y="1604"/>
                  <a:chExt cx="412" cy="411"/>
                </a:xfrm>
              </p:grpSpPr>
              <p:sp>
                <p:nvSpPr>
                  <p:cNvPr id="18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015" y="1604"/>
                    <a:ext cx="412" cy="41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99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5" name="Freeform 54"/>
                  <p:cNvSpPr>
                    <a:spLocks/>
                  </p:cNvSpPr>
                  <p:nvPr/>
                </p:nvSpPr>
                <p:spPr bwMode="auto">
                  <a:xfrm>
                    <a:off x="1112" y="1700"/>
                    <a:ext cx="218" cy="250"/>
                  </a:xfrm>
                  <a:custGeom>
                    <a:avLst/>
                    <a:gdLst>
                      <a:gd name="T0" fmla="*/ 0 w 339"/>
                      <a:gd name="T1" fmla="*/ 249 h 475"/>
                      <a:gd name="T2" fmla="*/ 97 w 339"/>
                      <a:gd name="T3" fmla="*/ 32 h 475"/>
                      <a:gd name="T4" fmla="*/ 242 w 339"/>
                      <a:gd name="T5" fmla="*/ 443 h 475"/>
                      <a:gd name="T6" fmla="*/ 339 w 339"/>
                      <a:gd name="T7" fmla="*/ 225 h 4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39"/>
                      <a:gd name="T13" fmla="*/ 0 h 475"/>
                      <a:gd name="T14" fmla="*/ 339 w 339"/>
                      <a:gd name="T15" fmla="*/ 475 h 4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39" h="475">
                        <a:moveTo>
                          <a:pt x="0" y="249"/>
                        </a:moveTo>
                        <a:cubicBezTo>
                          <a:pt x="28" y="124"/>
                          <a:pt x="57" y="0"/>
                          <a:pt x="97" y="32"/>
                        </a:cubicBezTo>
                        <a:cubicBezTo>
                          <a:pt x="137" y="64"/>
                          <a:pt x="202" y="411"/>
                          <a:pt x="242" y="443"/>
                        </a:cubicBezTo>
                        <a:cubicBezTo>
                          <a:pt x="282" y="475"/>
                          <a:pt x="310" y="350"/>
                          <a:pt x="339" y="2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33" name="Group 55"/>
              <p:cNvGrpSpPr>
                <a:grpSpLocks/>
              </p:cNvGrpSpPr>
              <p:nvPr/>
            </p:nvGrpSpPr>
            <p:grpSpPr bwMode="auto">
              <a:xfrm>
                <a:off x="437" y="1275"/>
                <a:ext cx="120" cy="168"/>
                <a:chOff x="388" y="1313"/>
                <a:chExt cx="218" cy="508"/>
              </a:xfrm>
            </p:grpSpPr>
            <p:grpSp>
              <p:nvGrpSpPr>
                <p:cNvPr id="174" name="Group 56"/>
                <p:cNvGrpSpPr>
                  <a:grpSpLocks/>
                </p:cNvGrpSpPr>
                <p:nvPr/>
              </p:nvGrpSpPr>
              <p:grpSpPr bwMode="auto">
                <a:xfrm>
                  <a:off x="388" y="1438"/>
                  <a:ext cx="145" cy="266"/>
                  <a:chOff x="461" y="1580"/>
                  <a:chExt cx="290" cy="338"/>
                </a:xfrm>
              </p:grpSpPr>
              <p:sp>
                <p:nvSpPr>
                  <p:cNvPr id="17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09" y="1628"/>
                    <a:ext cx="194" cy="24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C0C0C0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0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61" y="1580"/>
                    <a:ext cx="290" cy="48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8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461" y="1870"/>
                    <a:ext cx="290" cy="48"/>
                  </a:xfrm>
                  <a:prstGeom prst="rect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7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461" y="1313"/>
                  <a:ext cx="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61" y="1700"/>
                  <a:ext cx="0" cy="12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Line 62"/>
                <p:cNvSpPr>
                  <a:spLocks noChangeShapeType="1"/>
                </p:cNvSpPr>
                <p:nvPr/>
              </p:nvSpPr>
              <p:spPr bwMode="auto">
                <a:xfrm>
                  <a:off x="461" y="1313"/>
                  <a:ext cx="1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Line 63"/>
                <p:cNvSpPr>
                  <a:spLocks noChangeShapeType="1"/>
                </p:cNvSpPr>
                <p:nvPr/>
              </p:nvSpPr>
              <p:spPr bwMode="auto">
                <a:xfrm>
                  <a:off x="461" y="1821"/>
                  <a:ext cx="1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4" name="Rectangle 64"/>
              <p:cNvSpPr>
                <a:spLocks noChangeArrowheads="1"/>
              </p:cNvSpPr>
              <p:nvPr/>
            </p:nvSpPr>
            <p:spPr bwMode="auto">
              <a:xfrm>
                <a:off x="2034" y="2028"/>
                <a:ext cx="1162" cy="9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5" name="Rectangle 65"/>
              <p:cNvSpPr>
                <a:spLocks noChangeArrowheads="1"/>
              </p:cNvSpPr>
              <p:nvPr/>
            </p:nvSpPr>
            <p:spPr bwMode="auto">
              <a:xfrm>
                <a:off x="1478" y="1689"/>
                <a:ext cx="315" cy="290"/>
              </a:xfrm>
              <a:prstGeom prst="rect">
                <a:avLst/>
              </a:prstGeom>
              <a:gradFill rotWithShape="1">
                <a:gsLst>
                  <a:gs pos="0">
                    <a:srgbClr val="CC99FF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 dirty="0"/>
                  <a:t>CML to </a:t>
                </a:r>
              </a:p>
              <a:p>
                <a:pPr algn="ctr"/>
                <a:r>
                  <a:rPr lang="en-US" sz="1000" dirty="0"/>
                  <a:t>CMOS</a:t>
                </a:r>
              </a:p>
            </p:txBody>
          </p:sp>
          <p:sp>
            <p:nvSpPr>
              <p:cNvPr id="36" name="Line 66"/>
              <p:cNvSpPr>
                <a:spLocks noChangeShapeType="1"/>
              </p:cNvSpPr>
              <p:nvPr/>
            </p:nvSpPr>
            <p:spPr bwMode="auto">
              <a:xfrm flipH="1">
                <a:off x="1792" y="1870"/>
                <a:ext cx="241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Line 67"/>
              <p:cNvSpPr>
                <a:spLocks noChangeShapeType="1"/>
              </p:cNvSpPr>
              <p:nvPr/>
            </p:nvSpPr>
            <p:spPr bwMode="auto">
              <a:xfrm flipH="1">
                <a:off x="1914" y="1931"/>
                <a:ext cx="120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Line 68"/>
              <p:cNvSpPr>
                <a:spLocks noChangeShapeType="1"/>
              </p:cNvSpPr>
              <p:nvPr/>
            </p:nvSpPr>
            <p:spPr bwMode="auto">
              <a:xfrm>
                <a:off x="1914" y="1931"/>
                <a:ext cx="0" cy="242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90"/>
              <p:cNvSpPr>
                <a:spLocks/>
              </p:cNvSpPr>
              <p:nvPr/>
            </p:nvSpPr>
            <p:spPr bwMode="auto">
              <a:xfrm>
                <a:off x="3123" y="2015"/>
                <a:ext cx="49" cy="290"/>
              </a:xfrm>
              <a:custGeom>
                <a:avLst/>
                <a:gdLst>
                  <a:gd name="T0" fmla="*/ 0 w 49"/>
                  <a:gd name="T1" fmla="*/ 0 h 363"/>
                  <a:gd name="T2" fmla="*/ 0 w 49"/>
                  <a:gd name="T3" fmla="*/ 73 h 363"/>
                  <a:gd name="T4" fmla="*/ 25 w 49"/>
                  <a:gd name="T5" fmla="*/ 97 h 363"/>
                  <a:gd name="T6" fmla="*/ 49 w 49"/>
                  <a:gd name="T7" fmla="*/ 73 h 363"/>
                  <a:gd name="T8" fmla="*/ 49 w 49"/>
                  <a:gd name="T9" fmla="*/ 0 h 363"/>
                  <a:gd name="T10" fmla="*/ 49 w 49"/>
                  <a:gd name="T11" fmla="*/ 73 h 363"/>
                  <a:gd name="T12" fmla="*/ 25 w 49"/>
                  <a:gd name="T13" fmla="*/ 97 h 363"/>
                  <a:gd name="T14" fmla="*/ 25 w 49"/>
                  <a:gd name="T15" fmla="*/ 36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63"/>
                  <a:gd name="T26" fmla="*/ 49 w 49"/>
                  <a:gd name="T27" fmla="*/ 363 h 3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63">
                    <a:moveTo>
                      <a:pt x="0" y="0"/>
                    </a:moveTo>
                    <a:lnTo>
                      <a:pt x="0" y="73"/>
                    </a:lnTo>
                    <a:lnTo>
                      <a:pt x="25" y="97"/>
                    </a:lnTo>
                    <a:lnTo>
                      <a:pt x="49" y="73"/>
                    </a:lnTo>
                    <a:lnTo>
                      <a:pt x="49" y="0"/>
                    </a:lnTo>
                    <a:lnTo>
                      <a:pt x="49" y="73"/>
                    </a:lnTo>
                    <a:lnTo>
                      <a:pt x="25" y="97"/>
                    </a:lnTo>
                    <a:lnTo>
                      <a:pt x="25" y="3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Text Box 101"/>
              <p:cNvSpPr txBox="1">
                <a:spLocks noChangeArrowheads="1"/>
              </p:cNvSpPr>
              <p:nvPr/>
            </p:nvSpPr>
            <p:spPr bwMode="auto">
              <a:xfrm>
                <a:off x="2059" y="2014"/>
                <a:ext cx="49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dirty="0"/>
                  <a:t>CMOS to CML</a:t>
                </a:r>
              </a:p>
            </p:txBody>
          </p:sp>
          <p:sp>
            <p:nvSpPr>
              <p:cNvPr id="41" name="Line 102"/>
              <p:cNvSpPr>
                <a:spLocks noChangeShapeType="1"/>
              </p:cNvSpPr>
              <p:nvPr/>
            </p:nvSpPr>
            <p:spPr bwMode="auto">
              <a:xfrm>
                <a:off x="969" y="1289"/>
                <a:ext cx="0" cy="1524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104"/>
              <p:cNvGrpSpPr>
                <a:grpSpLocks/>
              </p:cNvGrpSpPr>
              <p:nvPr/>
            </p:nvGrpSpPr>
            <p:grpSpPr bwMode="auto">
              <a:xfrm>
                <a:off x="2325" y="2716"/>
                <a:ext cx="604" cy="194"/>
                <a:chOff x="3096" y="2692"/>
                <a:chExt cx="604" cy="194"/>
              </a:xfrm>
            </p:grpSpPr>
            <p:sp>
              <p:nvSpPr>
                <p:cNvPr id="168" name="Line 105"/>
                <p:cNvSpPr>
                  <a:spLocks noChangeShapeType="1"/>
                </p:cNvSpPr>
                <p:nvPr/>
              </p:nvSpPr>
              <p:spPr bwMode="auto">
                <a:xfrm>
                  <a:off x="3096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Line 106"/>
                <p:cNvSpPr>
                  <a:spLocks noChangeShapeType="1"/>
                </p:cNvSpPr>
                <p:nvPr/>
              </p:nvSpPr>
              <p:spPr bwMode="auto">
                <a:xfrm>
                  <a:off x="3217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0" name="Line 107"/>
                <p:cNvSpPr>
                  <a:spLocks noChangeShapeType="1"/>
                </p:cNvSpPr>
                <p:nvPr/>
              </p:nvSpPr>
              <p:spPr bwMode="auto">
                <a:xfrm>
                  <a:off x="3338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Line 108"/>
                <p:cNvSpPr>
                  <a:spLocks noChangeShapeType="1"/>
                </p:cNvSpPr>
                <p:nvPr/>
              </p:nvSpPr>
              <p:spPr bwMode="auto">
                <a:xfrm>
                  <a:off x="3459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Line 109"/>
                <p:cNvSpPr>
                  <a:spLocks noChangeShapeType="1"/>
                </p:cNvSpPr>
                <p:nvPr/>
              </p:nvSpPr>
              <p:spPr bwMode="auto">
                <a:xfrm>
                  <a:off x="3579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Line 110"/>
                <p:cNvSpPr>
                  <a:spLocks noChangeShapeType="1"/>
                </p:cNvSpPr>
                <p:nvPr/>
              </p:nvSpPr>
              <p:spPr bwMode="auto">
                <a:xfrm>
                  <a:off x="3700" y="2692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43" name="Group 111"/>
              <p:cNvGrpSpPr>
                <a:grpSpLocks/>
              </p:cNvGrpSpPr>
              <p:nvPr/>
            </p:nvGrpSpPr>
            <p:grpSpPr bwMode="auto">
              <a:xfrm>
                <a:off x="2276" y="2910"/>
                <a:ext cx="702" cy="145"/>
                <a:chOff x="3047" y="2886"/>
                <a:chExt cx="702" cy="145"/>
              </a:xfrm>
            </p:grpSpPr>
            <p:graphicFrame>
              <p:nvGraphicFramePr>
                <p:cNvPr id="162" name="Object 112"/>
                <p:cNvGraphicFramePr>
                  <a:graphicFrameLocks noChangeAspect="1"/>
                </p:cNvGraphicFramePr>
                <p:nvPr/>
              </p:nvGraphicFramePr>
              <p:xfrm>
                <a:off x="3645" y="2887"/>
                <a:ext cx="104" cy="144"/>
              </p:xfrm>
              <a:graphic>
                <a:graphicData uri="http://schemas.openxmlformats.org/presentationml/2006/ole">
                  <p:oleObj spid="_x0000_s30726" name="Equation" r:id="rId7" imgW="1648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63" name="Object 113"/>
                <p:cNvGraphicFramePr>
                  <a:graphicFrameLocks noChangeAspect="1"/>
                </p:cNvGraphicFramePr>
                <p:nvPr/>
              </p:nvGraphicFramePr>
              <p:xfrm>
                <a:off x="3531" y="2890"/>
                <a:ext cx="96" cy="136"/>
              </p:xfrm>
              <a:graphic>
                <a:graphicData uri="http://schemas.openxmlformats.org/presentationml/2006/ole">
                  <p:oleObj spid="_x0000_s30727" name="Equation" r:id="rId8" imgW="1522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64" name="Object 114"/>
                <p:cNvGraphicFramePr>
                  <a:graphicFrameLocks noChangeAspect="1"/>
                </p:cNvGraphicFramePr>
                <p:nvPr/>
              </p:nvGraphicFramePr>
              <p:xfrm>
                <a:off x="3403" y="2890"/>
                <a:ext cx="104" cy="136"/>
              </p:xfrm>
              <a:graphic>
                <a:graphicData uri="http://schemas.openxmlformats.org/presentationml/2006/ole">
                  <p:oleObj spid="_x0000_s30728" name="Equation" r:id="rId9" imgW="1648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65" name="Object 115"/>
                <p:cNvGraphicFramePr>
                  <a:graphicFrameLocks noChangeAspect="1"/>
                </p:cNvGraphicFramePr>
                <p:nvPr/>
              </p:nvGraphicFramePr>
              <p:xfrm>
                <a:off x="3285" y="2887"/>
                <a:ext cx="104" cy="144"/>
              </p:xfrm>
              <a:graphic>
                <a:graphicData uri="http://schemas.openxmlformats.org/presentationml/2006/ole">
                  <p:oleObj spid="_x0000_s30729" name="Equation" r:id="rId10" imgW="1648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66" name="Object 116"/>
                <p:cNvGraphicFramePr>
                  <a:graphicFrameLocks noChangeAspect="1"/>
                </p:cNvGraphicFramePr>
                <p:nvPr/>
              </p:nvGraphicFramePr>
              <p:xfrm>
                <a:off x="3161" y="2890"/>
                <a:ext cx="104" cy="136"/>
              </p:xfrm>
              <a:graphic>
                <a:graphicData uri="http://schemas.openxmlformats.org/presentationml/2006/ole">
                  <p:oleObj spid="_x0000_s30730" name="Equation" r:id="rId11" imgW="1648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67" name="Object 117"/>
                <p:cNvGraphicFramePr>
                  <a:graphicFrameLocks noChangeAspect="1"/>
                </p:cNvGraphicFramePr>
                <p:nvPr/>
              </p:nvGraphicFramePr>
              <p:xfrm>
                <a:off x="3047" y="2886"/>
                <a:ext cx="104" cy="144"/>
              </p:xfrm>
              <a:graphic>
                <a:graphicData uri="http://schemas.openxmlformats.org/presentationml/2006/ole">
                  <p:oleObj spid="_x0000_s30731" name="Equation" r:id="rId12" imgW="164880" imgH="228600" progId="Equation.3">
                    <p:embed/>
                  </p:oleObj>
                </a:graphicData>
              </a:graphic>
            </p:graphicFrame>
          </p:grpSp>
          <p:grpSp>
            <p:nvGrpSpPr>
              <p:cNvPr id="44" name="Group 118"/>
              <p:cNvGrpSpPr>
                <a:grpSpLocks/>
              </p:cNvGrpSpPr>
              <p:nvPr/>
            </p:nvGrpSpPr>
            <p:grpSpPr bwMode="auto">
              <a:xfrm>
                <a:off x="4090" y="2983"/>
                <a:ext cx="218" cy="242"/>
                <a:chOff x="4281" y="2789"/>
                <a:chExt cx="218" cy="242"/>
              </a:xfrm>
            </p:grpSpPr>
            <p:sp>
              <p:nvSpPr>
                <p:cNvPr id="160" name="AutoShape 119"/>
                <p:cNvSpPr>
                  <a:spLocks noChangeArrowheads="1"/>
                </p:cNvSpPr>
                <p:nvPr/>
              </p:nvSpPr>
              <p:spPr bwMode="auto">
                <a:xfrm>
                  <a:off x="4305" y="2789"/>
                  <a:ext cx="194" cy="242"/>
                </a:xfrm>
                <a:prstGeom prst="upArrow">
                  <a:avLst>
                    <a:gd name="adj1" fmla="val 43296"/>
                    <a:gd name="adj2" fmla="val 76428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1" name="AutoShape 120"/>
                <p:cNvSpPr>
                  <a:spLocks noChangeArrowheads="1"/>
                </p:cNvSpPr>
                <p:nvPr/>
              </p:nvSpPr>
              <p:spPr bwMode="auto">
                <a:xfrm>
                  <a:off x="4281" y="2789"/>
                  <a:ext cx="194" cy="242"/>
                </a:xfrm>
                <a:prstGeom prst="upArrow">
                  <a:avLst>
                    <a:gd name="adj1" fmla="val 43296"/>
                    <a:gd name="adj2" fmla="val 76428"/>
                  </a:avLst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5" name="Text Box 121"/>
              <p:cNvSpPr txBox="1">
                <a:spLocks noChangeArrowheads="1"/>
              </p:cNvSpPr>
              <p:nvPr/>
            </p:nvSpPr>
            <p:spPr bwMode="auto">
              <a:xfrm>
                <a:off x="3830" y="3201"/>
                <a:ext cx="68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Fraction Count</a:t>
                </a:r>
              </a:p>
            </p:txBody>
          </p:sp>
          <p:grpSp>
            <p:nvGrpSpPr>
              <p:cNvPr id="46" name="Group 122"/>
              <p:cNvGrpSpPr>
                <a:grpSpLocks/>
              </p:cNvGrpSpPr>
              <p:nvPr/>
            </p:nvGrpSpPr>
            <p:grpSpPr bwMode="auto">
              <a:xfrm>
                <a:off x="2034" y="2305"/>
                <a:ext cx="1165" cy="173"/>
                <a:chOff x="2660" y="3249"/>
                <a:chExt cx="1165" cy="173"/>
              </a:xfrm>
            </p:grpSpPr>
            <p:sp>
              <p:nvSpPr>
                <p:cNvPr id="158" name="Rectangle 123"/>
                <p:cNvSpPr>
                  <a:spLocks noChangeArrowheads="1"/>
                </p:cNvSpPr>
                <p:nvPr/>
              </p:nvSpPr>
              <p:spPr bwMode="auto">
                <a:xfrm>
                  <a:off x="2684" y="3273"/>
                  <a:ext cx="1141" cy="1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2660" y="3249"/>
                  <a:ext cx="1141" cy="149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/>
                    <a:t>6-bit Adder</a:t>
                  </a:r>
                </a:p>
              </p:txBody>
            </p:sp>
          </p:grpSp>
          <p:sp>
            <p:nvSpPr>
              <p:cNvPr id="47" name="Freeform 132"/>
              <p:cNvSpPr>
                <a:spLocks/>
              </p:cNvSpPr>
              <p:nvPr/>
            </p:nvSpPr>
            <p:spPr bwMode="auto">
              <a:xfrm>
                <a:off x="3026" y="2015"/>
                <a:ext cx="49" cy="290"/>
              </a:xfrm>
              <a:custGeom>
                <a:avLst/>
                <a:gdLst>
                  <a:gd name="T0" fmla="*/ 0 w 49"/>
                  <a:gd name="T1" fmla="*/ 0 h 363"/>
                  <a:gd name="T2" fmla="*/ 0 w 49"/>
                  <a:gd name="T3" fmla="*/ 73 h 363"/>
                  <a:gd name="T4" fmla="*/ 25 w 49"/>
                  <a:gd name="T5" fmla="*/ 97 h 363"/>
                  <a:gd name="T6" fmla="*/ 49 w 49"/>
                  <a:gd name="T7" fmla="*/ 73 h 363"/>
                  <a:gd name="T8" fmla="*/ 49 w 49"/>
                  <a:gd name="T9" fmla="*/ 0 h 363"/>
                  <a:gd name="T10" fmla="*/ 49 w 49"/>
                  <a:gd name="T11" fmla="*/ 73 h 363"/>
                  <a:gd name="T12" fmla="*/ 25 w 49"/>
                  <a:gd name="T13" fmla="*/ 97 h 363"/>
                  <a:gd name="T14" fmla="*/ 25 w 49"/>
                  <a:gd name="T15" fmla="*/ 36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63"/>
                  <a:gd name="T26" fmla="*/ 49 w 49"/>
                  <a:gd name="T27" fmla="*/ 363 h 3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63">
                    <a:moveTo>
                      <a:pt x="0" y="0"/>
                    </a:moveTo>
                    <a:lnTo>
                      <a:pt x="0" y="73"/>
                    </a:lnTo>
                    <a:lnTo>
                      <a:pt x="25" y="97"/>
                    </a:lnTo>
                    <a:lnTo>
                      <a:pt x="49" y="73"/>
                    </a:lnTo>
                    <a:lnTo>
                      <a:pt x="49" y="0"/>
                    </a:lnTo>
                    <a:lnTo>
                      <a:pt x="49" y="73"/>
                    </a:lnTo>
                    <a:lnTo>
                      <a:pt x="25" y="97"/>
                    </a:lnTo>
                    <a:lnTo>
                      <a:pt x="25" y="3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 133"/>
              <p:cNvSpPr>
                <a:spLocks/>
              </p:cNvSpPr>
              <p:nvPr/>
            </p:nvSpPr>
            <p:spPr bwMode="auto">
              <a:xfrm>
                <a:off x="2930" y="2015"/>
                <a:ext cx="49" cy="290"/>
              </a:xfrm>
              <a:custGeom>
                <a:avLst/>
                <a:gdLst>
                  <a:gd name="T0" fmla="*/ 0 w 49"/>
                  <a:gd name="T1" fmla="*/ 0 h 363"/>
                  <a:gd name="T2" fmla="*/ 0 w 49"/>
                  <a:gd name="T3" fmla="*/ 73 h 363"/>
                  <a:gd name="T4" fmla="*/ 25 w 49"/>
                  <a:gd name="T5" fmla="*/ 97 h 363"/>
                  <a:gd name="T6" fmla="*/ 49 w 49"/>
                  <a:gd name="T7" fmla="*/ 73 h 363"/>
                  <a:gd name="T8" fmla="*/ 49 w 49"/>
                  <a:gd name="T9" fmla="*/ 0 h 363"/>
                  <a:gd name="T10" fmla="*/ 49 w 49"/>
                  <a:gd name="T11" fmla="*/ 73 h 363"/>
                  <a:gd name="T12" fmla="*/ 25 w 49"/>
                  <a:gd name="T13" fmla="*/ 97 h 363"/>
                  <a:gd name="T14" fmla="*/ 25 w 49"/>
                  <a:gd name="T15" fmla="*/ 36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63"/>
                  <a:gd name="T26" fmla="*/ 49 w 49"/>
                  <a:gd name="T27" fmla="*/ 363 h 3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63">
                    <a:moveTo>
                      <a:pt x="0" y="0"/>
                    </a:moveTo>
                    <a:lnTo>
                      <a:pt x="0" y="73"/>
                    </a:lnTo>
                    <a:lnTo>
                      <a:pt x="25" y="97"/>
                    </a:lnTo>
                    <a:lnTo>
                      <a:pt x="49" y="73"/>
                    </a:lnTo>
                    <a:lnTo>
                      <a:pt x="49" y="0"/>
                    </a:lnTo>
                    <a:lnTo>
                      <a:pt x="49" y="73"/>
                    </a:lnTo>
                    <a:lnTo>
                      <a:pt x="25" y="97"/>
                    </a:lnTo>
                    <a:lnTo>
                      <a:pt x="25" y="3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Freeform 134"/>
              <p:cNvSpPr>
                <a:spLocks/>
              </p:cNvSpPr>
              <p:nvPr/>
            </p:nvSpPr>
            <p:spPr bwMode="auto">
              <a:xfrm>
                <a:off x="2833" y="2015"/>
                <a:ext cx="49" cy="290"/>
              </a:xfrm>
              <a:custGeom>
                <a:avLst/>
                <a:gdLst>
                  <a:gd name="T0" fmla="*/ 0 w 49"/>
                  <a:gd name="T1" fmla="*/ 0 h 363"/>
                  <a:gd name="T2" fmla="*/ 0 w 49"/>
                  <a:gd name="T3" fmla="*/ 73 h 363"/>
                  <a:gd name="T4" fmla="*/ 25 w 49"/>
                  <a:gd name="T5" fmla="*/ 97 h 363"/>
                  <a:gd name="T6" fmla="*/ 49 w 49"/>
                  <a:gd name="T7" fmla="*/ 73 h 363"/>
                  <a:gd name="T8" fmla="*/ 49 w 49"/>
                  <a:gd name="T9" fmla="*/ 0 h 363"/>
                  <a:gd name="T10" fmla="*/ 49 w 49"/>
                  <a:gd name="T11" fmla="*/ 73 h 363"/>
                  <a:gd name="T12" fmla="*/ 25 w 49"/>
                  <a:gd name="T13" fmla="*/ 97 h 363"/>
                  <a:gd name="T14" fmla="*/ 25 w 49"/>
                  <a:gd name="T15" fmla="*/ 36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63"/>
                  <a:gd name="T26" fmla="*/ 49 w 49"/>
                  <a:gd name="T27" fmla="*/ 363 h 3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63">
                    <a:moveTo>
                      <a:pt x="0" y="0"/>
                    </a:moveTo>
                    <a:lnTo>
                      <a:pt x="0" y="73"/>
                    </a:lnTo>
                    <a:lnTo>
                      <a:pt x="25" y="97"/>
                    </a:lnTo>
                    <a:lnTo>
                      <a:pt x="49" y="73"/>
                    </a:lnTo>
                    <a:lnTo>
                      <a:pt x="49" y="0"/>
                    </a:lnTo>
                    <a:lnTo>
                      <a:pt x="49" y="73"/>
                    </a:lnTo>
                    <a:lnTo>
                      <a:pt x="25" y="97"/>
                    </a:lnTo>
                    <a:lnTo>
                      <a:pt x="25" y="3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Freeform 135"/>
              <p:cNvSpPr>
                <a:spLocks/>
              </p:cNvSpPr>
              <p:nvPr/>
            </p:nvSpPr>
            <p:spPr bwMode="auto">
              <a:xfrm>
                <a:off x="2735" y="2015"/>
                <a:ext cx="49" cy="290"/>
              </a:xfrm>
              <a:custGeom>
                <a:avLst/>
                <a:gdLst>
                  <a:gd name="T0" fmla="*/ 0 w 49"/>
                  <a:gd name="T1" fmla="*/ 0 h 363"/>
                  <a:gd name="T2" fmla="*/ 0 w 49"/>
                  <a:gd name="T3" fmla="*/ 73 h 363"/>
                  <a:gd name="T4" fmla="*/ 25 w 49"/>
                  <a:gd name="T5" fmla="*/ 97 h 363"/>
                  <a:gd name="T6" fmla="*/ 49 w 49"/>
                  <a:gd name="T7" fmla="*/ 73 h 363"/>
                  <a:gd name="T8" fmla="*/ 49 w 49"/>
                  <a:gd name="T9" fmla="*/ 0 h 363"/>
                  <a:gd name="T10" fmla="*/ 49 w 49"/>
                  <a:gd name="T11" fmla="*/ 73 h 363"/>
                  <a:gd name="T12" fmla="*/ 25 w 49"/>
                  <a:gd name="T13" fmla="*/ 97 h 363"/>
                  <a:gd name="T14" fmla="*/ 25 w 49"/>
                  <a:gd name="T15" fmla="*/ 36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63"/>
                  <a:gd name="T26" fmla="*/ 49 w 49"/>
                  <a:gd name="T27" fmla="*/ 363 h 3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63">
                    <a:moveTo>
                      <a:pt x="0" y="0"/>
                    </a:moveTo>
                    <a:lnTo>
                      <a:pt x="0" y="73"/>
                    </a:lnTo>
                    <a:lnTo>
                      <a:pt x="25" y="97"/>
                    </a:lnTo>
                    <a:lnTo>
                      <a:pt x="49" y="73"/>
                    </a:lnTo>
                    <a:lnTo>
                      <a:pt x="49" y="0"/>
                    </a:lnTo>
                    <a:lnTo>
                      <a:pt x="49" y="73"/>
                    </a:lnTo>
                    <a:lnTo>
                      <a:pt x="25" y="97"/>
                    </a:lnTo>
                    <a:lnTo>
                      <a:pt x="25" y="3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Freeform 136"/>
              <p:cNvSpPr>
                <a:spLocks/>
              </p:cNvSpPr>
              <p:nvPr/>
            </p:nvSpPr>
            <p:spPr bwMode="auto">
              <a:xfrm>
                <a:off x="2638" y="2015"/>
                <a:ext cx="49" cy="290"/>
              </a:xfrm>
              <a:custGeom>
                <a:avLst/>
                <a:gdLst>
                  <a:gd name="T0" fmla="*/ 0 w 49"/>
                  <a:gd name="T1" fmla="*/ 0 h 363"/>
                  <a:gd name="T2" fmla="*/ 0 w 49"/>
                  <a:gd name="T3" fmla="*/ 73 h 363"/>
                  <a:gd name="T4" fmla="*/ 25 w 49"/>
                  <a:gd name="T5" fmla="*/ 97 h 363"/>
                  <a:gd name="T6" fmla="*/ 49 w 49"/>
                  <a:gd name="T7" fmla="*/ 73 h 363"/>
                  <a:gd name="T8" fmla="*/ 49 w 49"/>
                  <a:gd name="T9" fmla="*/ 0 h 363"/>
                  <a:gd name="T10" fmla="*/ 49 w 49"/>
                  <a:gd name="T11" fmla="*/ 73 h 363"/>
                  <a:gd name="T12" fmla="*/ 25 w 49"/>
                  <a:gd name="T13" fmla="*/ 97 h 363"/>
                  <a:gd name="T14" fmla="*/ 25 w 49"/>
                  <a:gd name="T15" fmla="*/ 36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363"/>
                  <a:gd name="T26" fmla="*/ 49 w 49"/>
                  <a:gd name="T27" fmla="*/ 363 h 3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363">
                    <a:moveTo>
                      <a:pt x="0" y="0"/>
                    </a:moveTo>
                    <a:lnTo>
                      <a:pt x="0" y="73"/>
                    </a:lnTo>
                    <a:lnTo>
                      <a:pt x="25" y="97"/>
                    </a:lnTo>
                    <a:lnTo>
                      <a:pt x="49" y="73"/>
                    </a:lnTo>
                    <a:lnTo>
                      <a:pt x="49" y="0"/>
                    </a:lnTo>
                    <a:lnTo>
                      <a:pt x="49" y="73"/>
                    </a:lnTo>
                    <a:lnTo>
                      <a:pt x="25" y="97"/>
                    </a:lnTo>
                    <a:lnTo>
                      <a:pt x="25" y="363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52" name="Group 188"/>
              <p:cNvGrpSpPr>
                <a:grpSpLocks/>
              </p:cNvGrpSpPr>
              <p:nvPr/>
            </p:nvGrpSpPr>
            <p:grpSpPr bwMode="auto">
              <a:xfrm>
                <a:off x="3194" y="2330"/>
                <a:ext cx="2154" cy="629"/>
                <a:chOff x="3412" y="2160"/>
                <a:chExt cx="2154" cy="629"/>
              </a:xfrm>
            </p:grpSpPr>
            <p:grpSp>
              <p:nvGrpSpPr>
                <p:cNvPr id="118" name="Group 179"/>
                <p:cNvGrpSpPr>
                  <a:grpSpLocks/>
                </p:cNvGrpSpPr>
                <p:nvPr/>
              </p:nvGrpSpPr>
              <p:grpSpPr bwMode="auto">
                <a:xfrm>
                  <a:off x="3557" y="2160"/>
                  <a:ext cx="2009" cy="315"/>
                  <a:chOff x="3703" y="2160"/>
                  <a:chExt cx="1863" cy="315"/>
                </a:xfrm>
              </p:grpSpPr>
              <p:sp>
                <p:nvSpPr>
                  <p:cNvPr id="156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3727" y="2198"/>
                    <a:ext cx="1839" cy="277"/>
                  </a:xfrm>
                  <a:prstGeom prst="rect">
                    <a:avLst/>
                  </a:prstGeom>
                  <a:solidFill>
                    <a:srgbClr val="C0C0C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000" dirty="0"/>
                  </a:p>
                </p:txBody>
              </p:sp>
              <p:sp>
                <p:nvSpPr>
                  <p:cNvPr id="157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703" y="2160"/>
                    <a:ext cx="1839" cy="27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D8AF64"/>
                      </a:gs>
                      <a:gs pos="100000">
                        <a:schemeClr val="bg1"/>
                      </a:gs>
                    </a:gsLst>
                    <a:lin ang="18900000" scaled="1"/>
                  </a:gradFill>
                  <a:ln w="9525">
                    <a:solidFill>
                      <a:srgbClr val="80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000" dirty="0"/>
                      <a:t>3</a:t>
                    </a:r>
                    <a:r>
                      <a:rPr lang="en-US" sz="1000" baseline="30000" dirty="0"/>
                      <a:t>rd</a:t>
                    </a:r>
                    <a:r>
                      <a:rPr lang="en-US" sz="1000" dirty="0"/>
                      <a:t> Order</a:t>
                    </a:r>
                  </a:p>
                  <a:p>
                    <a:pPr algn="ctr"/>
                    <a:r>
                      <a:rPr lang="en-US" sz="1000" dirty="0"/>
                      <a:t>Ʃ</a:t>
                    </a:r>
                    <a:r>
                      <a:rPr lang="el-GR" sz="1000"/>
                      <a:t>Δ</a:t>
                    </a:r>
                    <a:r>
                      <a:rPr lang="en-US" sz="1000" dirty="0"/>
                      <a:t> Modulator</a:t>
                    </a:r>
                    <a:endParaRPr lang="el-GR" sz="1000"/>
                  </a:p>
                </p:txBody>
              </p:sp>
            </p:grpSp>
            <p:sp>
              <p:nvSpPr>
                <p:cNvPr id="119" name="Line 138"/>
                <p:cNvSpPr>
                  <a:spLocks noChangeShapeType="1"/>
                </p:cNvSpPr>
                <p:nvPr/>
              </p:nvSpPr>
              <p:spPr bwMode="auto">
                <a:xfrm>
                  <a:off x="4525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Line 139"/>
                <p:cNvSpPr>
                  <a:spLocks noChangeShapeType="1"/>
                </p:cNvSpPr>
                <p:nvPr/>
              </p:nvSpPr>
              <p:spPr bwMode="auto">
                <a:xfrm>
                  <a:off x="4646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Line 140"/>
                <p:cNvSpPr>
                  <a:spLocks noChangeShapeType="1"/>
                </p:cNvSpPr>
                <p:nvPr/>
              </p:nvSpPr>
              <p:spPr bwMode="auto">
                <a:xfrm>
                  <a:off x="4767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Line 141"/>
                <p:cNvSpPr>
                  <a:spLocks noChangeShapeType="1"/>
                </p:cNvSpPr>
                <p:nvPr/>
              </p:nvSpPr>
              <p:spPr bwMode="auto">
                <a:xfrm>
                  <a:off x="4888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Line 142"/>
                <p:cNvSpPr>
                  <a:spLocks noChangeShapeType="1"/>
                </p:cNvSpPr>
                <p:nvPr/>
              </p:nvSpPr>
              <p:spPr bwMode="auto">
                <a:xfrm>
                  <a:off x="5008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Line 143"/>
                <p:cNvSpPr>
                  <a:spLocks noChangeShapeType="1"/>
                </p:cNvSpPr>
                <p:nvPr/>
              </p:nvSpPr>
              <p:spPr bwMode="auto">
                <a:xfrm>
                  <a:off x="5129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aphicFrame>
              <p:nvGraphicFramePr>
                <p:cNvPr id="125" name="Object 145"/>
                <p:cNvGraphicFramePr>
                  <a:graphicFrameLocks noChangeAspect="1"/>
                </p:cNvGraphicFramePr>
                <p:nvPr/>
              </p:nvGraphicFramePr>
              <p:xfrm>
                <a:off x="5434" y="2645"/>
                <a:ext cx="112" cy="144"/>
              </p:xfrm>
              <a:graphic>
                <a:graphicData uri="http://schemas.openxmlformats.org/presentationml/2006/ole">
                  <p:oleObj spid="_x0000_s30732" name="Equation" r:id="rId13" imgW="1774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26" name="Object 146"/>
                <p:cNvGraphicFramePr>
                  <a:graphicFrameLocks noChangeAspect="1"/>
                </p:cNvGraphicFramePr>
                <p:nvPr/>
              </p:nvGraphicFramePr>
              <p:xfrm>
                <a:off x="5320" y="2648"/>
                <a:ext cx="104" cy="136"/>
              </p:xfrm>
              <a:graphic>
                <a:graphicData uri="http://schemas.openxmlformats.org/presentationml/2006/ole">
                  <p:oleObj spid="_x0000_s30733" name="Equation" r:id="rId14" imgW="1648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27" name="Object 147"/>
                <p:cNvGraphicFramePr>
                  <a:graphicFrameLocks noChangeAspect="1"/>
                </p:cNvGraphicFramePr>
                <p:nvPr/>
              </p:nvGraphicFramePr>
              <p:xfrm>
                <a:off x="5192" y="2648"/>
                <a:ext cx="112" cy="136"/>
              </p:xfrm>
              <a:graphic>
                <a:graphicData uri="http://schemas.openxmlformats.org/presentationml/2006/ole">
                  <p:oleObj spid="_x0000_s30734" name="Equation" r:id="rId15" imgW="1774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28" name="Object 148"/>
                <p:cNvGraphicFramePr>
                  <a:graphicFrameLocks noChangeAspect="1"/>
                </p:cNvGraphicFramePr>
                <p:nvPr/>
              </p:nvGraphicFramePr>
              <p:xfrm>
                <a:off x="5074" y="2645"/>
                <a:ext cx="112" cy="144"/>
              </p:xfrm>
              <a:graphic>
                <a:graphicData uri="http://schemas.openxmlformats.org/presentationml/2006/ole">
                  <p:oleObj spid="_x0000_s30735" name="Equation" r:id="rId16" imgW="1774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29" name="Object 149"/>
                <p:cNvGraphicFramePr>
                  <a:graphicFrameLocks noChangeAspect="1"/>
                </p:cNvGraphicFramePr>
                <p:nvPr/>
              </p:nvGraphicFramePr>
              <p:xfrm>
                <a:off x="4950" y="2648"/>
                <a:ext cx="112" cy="136"/>
              </p:xfrm>
              <a:graphic>
                <a:graphicData uri="http://schemas.openxmlformats.org/presentationml/2006/ole">
                  <p:oleObj spid="_x0000_s30736" name="Equation" r:id="rId17" imgW="177480" imgH="215640" progId="Equation.3">
                    <p:embed/>
                  </p:oleObj>
                </a:graphicData>
              </a:graphic>
            </p:graphicFrame>
            <p:graphicFrame>
              <p:nvGraphicFramePr>
                <p:cNvPr id="130" name="Object 150"/>
                <p:cNvGraphicFramePr>
                  <a:graphicFrameLocks noChangeAspect="1"/>
                </p:cNvGraphicFramePr>
                <p:nvPr/>
              </p:nvGraphicFramePr>
              <p:xfrm>
                <a:off x="4836" y="2644"/>
                <a:ext cx="112" cy="144"/>
              </p:xfrm>
              <a:graphic>
                <a:graphicData uri="http://schemas.openxmlformats.org/presentationml/2006/ole">
                  <p:oleObj spid="_x0000_s30737" name="Equation" r:id="rId18" imgW="177480" imgH="228600" progId="Equation.3">
                    <p:embed/>
                  </p:oleObj>
                </a:graphicData>
              </a:graphic>
            </p:graphicFrame>
            <p:grpSp>
              <p:nvGrpSpPr>
                <p:cNvPr id="131" name="Group 151"/>
                <p:cNvGrpSpPr>
                  <a:grpSpLocks/>
                </p:cNvGrpSpPr>
                <p:nvPr/>
              </p:nvGrpSpPr>
              <p:grpSpPr bwMode="auto">
                <a:xfrm>
                  <a:off x="3671" y="2450"/>
                  <a:ext cx="604" cy="194"/>
                  <a:chOff x="3096" y="2692"/>
                  <a:chExt cx="604" cy="194"/>
                </a:xfrm>
              </p:grpSpPr>
              <p:sp>
                <p:nvSpPr>
                  <p:cNvPr id="15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096" y="2692"/>
                    <a:ext cx="0" cy="1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1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217" y="2692"/>
                    <a:ext cx="0" cy="1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2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338" y="2692"/>
                    <a:ext cx="0" cy="1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3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3459" y="2692"/>
                    <a:ext cx="0" cy="1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4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3579" y="2692"/>
                    <a:ext cx="0" cy="1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3700" y="2692"/>
                    <a:ext cx="0" cy="19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2" name="Group 158"/>
                <p:cNvGrpSpPr>
                  <a:grpSpLocks/>
                </p:cNvGrpSpPr>
                <p:nvPr/>
              </p:nvGrpSpPr>
              <p:grpSpPr bwMode="auto">
                <a:xfrm>
                  <a:off x="3598" y="2644"/>
                  <a:ext cx="734" cy="145"/>
                  <a:chOff x="3031" y="2886"/>
                  <a:chExt cx="734" cy="145"/>
                </a:xfrm>
              </p:grpSpPr>
              <p:graphicFrame>
                <p:nvGraphicFramePr>
                  <p:cNvPr id="144" name="Object 159"/>
                  <p:cNvGraphicFramePr>
                    <a:graphicFrameLocks noChangeAspect="1"/>
                  </p:cNvGraphicFramePr>
                  <p:nvPr/>
                </p:nvGraphicFramePr>
                <p:xfrm>
                  <a:off x="3629" y="2887"/>
                  <a:ext cx="136" cy="144"/>
                </p:xfrm>
                <a:graphic>
                  <a:graphicData uri="http://schemas.openxmlformats.org/presentationml/2006/ole">
                    <p:oleObj spid="_x0000_s30738" name="Equation" r:id="rId19" imgW="215640" imgH="22860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45" name="Object 160"/>
                  <p:cNvGraphicFramePr>
                    <a:graphicFrameLocks noChangeAspect="1"/>
                  </p:cNvGraphicFramePr>
                  <p:nvPr/>
                </p:nvGraphicFramePr>
                <p:xfrm>
                  <a:off x="3511" y="2890"/>
                  <a:ext cx="136" cy="136"/>
                </p:xfrm>
                <a:graphic>
                  <a:graphicData uri="http://schemas.openxmlformats.org/presentationml/2006/ole">
                    <p:oleObj spid="_x0000_s30739" name="Equation" r:id="rId20" imgW="215640" imgH="21564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46" name="Object 161"/>
                  <p:cNvGraphicFramePr>
                    <a:graphicFrameLocks noChangeAspect="1"/>
                  </p:cNvGraphicFramePr>
                  <p:nvPr/>
                </p:nvGraphicFramePr>
                <p:xfrm>
                  <a:off x="3387" y="2890"/>
                  <a:ext cx="136" cy="136"/>
                </p:xfrm>
                <a:graphic>
                  <a:graphicData uri="http://schemas.openxmlformats.org/presentationml/2006/ole">
                    <p:oleObj spid="_x0000_s30740" name="Equation" r:id="rId21" imgW="215640" imgH="21564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47" name="Object 162"/>
                  <p:cNvGraphicFramePr>
                    <a:graphicFrameLocks noChangeAspect="1"/>
                  </p:cNvGraphicFramePr>
                  <p:nvPr/>
                </p:nvGraphicFramePr>
                <p:xfrm>
                  <a:off x="3269" y="2887"/>
                  <a:ext cx="136" cy="144"/>
                </p:xfrm>
                <a:graphic>
                  <a:graphicData uri="http://schemas.openxmlformats.org/presentationml/2006/ole">
                    <p:oleObj spid="_x0000_s30741" name="Equation" r:id="rId22" imgW="215640" imgH="22860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48" name="Object 163"/>
                  <p:cNvGraphicFramePr>
                    <a:graphicFrameLocks noChangeAspect="1"/>
                  </p:cNvGraphicFramePr>
                  <p:nvPr/>
                </p:nvGraphicFramePr>
                <p:xfrm>
                  <a:off x="3145" y="2890"/>
                  <a:ext cx="136" cy="136"/>
                </p:xfrm>
                <a:graphic>
                  <a:graphicData uri="http://schemas.openxmlformats.org/presentationml/2006/ole">
                    <p:oleObj spid="_x0000_s30742" name="Equation" r:id="rId23" imgW="215640" imgH="215640" progId="Equation.3">
                      <p:embed/>
                    </p:oleObj>
                  </a:graphicData>
                </a:graphic>
              </p:graphicFrame>
              <p:graphicFrame>
                <p:nvGraphicFramePr>
                  <p:cNvPr id="149" name="Object 164"/>
                  <p:cNvGraphicFramePr>
                    <a:graphicFrameLocks noChangeAspect="1"/>
                  </p:cNvGraphicFramePr>
                  <p:nvPr/>
                </p:nvGraphicFramePr>
                <p:xfrm>
                  <a:off x="3031" y="2886"/>
                  <a:ext cx="136" cy="144"/>
                </p:xfrm>
                <a:graphic>
                  <a:graphicData uri="http://schemas.openxmlformats.org/presentationml/2006/ole">
                    <p:oleObj spid="_x0000_s30743" name="Equation" r:id="rId24" imgW="215640" imgH="228600" progId="Equation.3">
                      <p:embed/>
                    </p:oleObj>
                  </a:graphicData>
                </a:graphic>
              </p:graphicFrame>
            </p:grpSp>
            <p:sp>
              <p:nvSpPr>
                <p:cNvPr id="133" name="Line 167"/>
                <p:cNvSpPr>
                  <a:spLocks noChangeShapeType="1"/>
                </p:cNvSpPr>
                <p:nvPr/>
              </p:nvSpPr>
              <p:spPr bwMode="auto">
                <a:xfrm>
                  <a:off x="5251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4" name="Line 168"/>
                <p:cNvSpPr>
                  <a:spLocks noChangeShapeType="1"/>
                </p:cNvSpPr>
                <p:nvPr/>
              </p:nvSpPr>
              <p:spPr bwMode="auto">
                <a:xfrm>
                  <a:off x="5372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5" name="Line 169"/>
                <p:cNvSpPr>
                  <a:spLocks noChangeShapeType="1"/>
                </p:cNvSpPr>
                <p:nvPr/>
              </p:nvSpPr>
              <p:spPr bwMode="auto">
                <a:xfrm>
                  <a:off x="5493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Line 180"/>
                <p:cNvSpPr>
                  <a:spLocks noChangeShapeType="1"/>
                </p:cNvSpPr>
                <p:nvPr/>
              </p:nvSpPr>
              <p:spPr bwMode="auto">
                <a:xfrm>
                  <a:off x="4404" y="2450"/>
                  <a:ext cx="0" cy="1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aphicFrame>
              <p:nvGraphicFramePr>
                <p:cNvPr id="137" name="Object 181"/>
                <p:cNvGraphicFramePr>
                  <a:graphicFrameLocks noChangeAspect="1"/>
                </p:cNvGraphicFramePr>
                <p:nvPr/>
              </p:nvGraphicFramePr>
              <p:xfrm>
                <a:off x="4694" y="2640"/>
                <a:ext cx="112" cy="144"/>
              </p:xfrm>
              <a:graphic>
                <a:graphicData uri="http://schemas.openxmlformats.org/presentationml/2006/ole">
                  <p:oleObj spid="_x0000_s30744" name="Equation" r:id="rId25" imgW="1774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38" name="Object 182"/>
                <p:cNvGraphicFramePr>
                  <a:graphicFrameLocks noChangeAspect="1"/>
                </p:cNvGraphicFramePr>
                <p:nvPr/>
              </p:nvGraphicFramePr>
              <p:xfrm>
                <a:off x="4573" y="2644"/>
                <a:ext cx="112" cy="144"/>
              </p:xfrm>
              <a:graphic>
                <a:graphicData uri="http://schemas.openxmlformats.org/presentationml/2006/ole">
                  <p:oleObj spid="_x0000_s30745" name="Equation" r:id="rId26" imgW="1774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39" name="Object 183"/>
                <p:cNvGraphicFramePr>
                  <a:graphicFrameLocks noChangeAspect="1"/>
                </p:cNvGraphicFramePr>
                <p:nvPr/>
              </p:nvGraphicFramePr>
              <p:xfrm>
                <a:off x="4453" y="2644"/>
                <a:ext cx="112" cy="144"/>
              </p:xfrm>
              <a:graphic>
                <a:graphicData uri="http://schemas.openxmlformats.org/presentationml/2006/ole">
                  <p:oleObj spid="_x0000_s30746" name="Equation" r:id="rId27" imgW="177480" imgH="228600" progId="Equation.3">
                    <p:embed/>
                  </p:oleObj>
                </a:graphicData>
              </a:graphic>
            </p:graphicFrame>
            <p:graphicFrame>
              <p:nvGraphicFramePr>
                <p:cNvPr id="140" name="Object 184"/>
                <p:cNvGraphicFramePr>
                  <a:graphicFrameLocks noChangeAspect="1"/>
                </p:cNvGraphicFramePr>
                <p:nvPr/>
              </p:nvGraphicFramePr>
              <p:xfrm>
                <a:off x="4341" y="2644"/>
                <a:ext cx="112" cy="144"/>
              </p:xfrm>
              <a:graphic>
                <a:graphicData uri="http://schemas.openxmlformats.org/presentationml/2006/ole">
                  <p:oleObj spid="_x0000_s30747" name="Equation" r:id="rId28" imgW="177480" imgH="228600" progId="Equation.3">
                    <p:embed/>
                  </p:oleObj>
                </a:graphicData>
              </a:graphic>
            </p:graphicFrame>
            <p:sp>
              <p:nvSpPr>
                <p:cNvPr id="141" name="Line 185"/>
                <p:cNvSpPr>
                  <a:spLocks noChangeShapeType="1"/>
                </p:cNvSpPr>
                <p:nvPr/>
              </p:nvSpPr>
              <p:spPr bwMode="auto">
                <a:xfrm flipH="1">
                  <a:off x="3412" y="2208"/>
                  <a:ext cx="1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3412" y="2233"/>
                  <a:ext cx="1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Line 187"/>
                <p:cNvSpPr>
                  <a:spLocks noChangeShapeType="1"/>
                </p:cNvSpPr>
                <p:nvPr/>
              </p:nvSpPr>
              <p:spPr bwMode="auto">
                <a:xfrm flipH="1">
                  <a:off x="3412" y="2257"/>
                  <a:ext cx="1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3" name="Text Box 190"/>
              <p:cNvSpPr txBox="1">
                <a:spLocks noChangeArrowheads="1"/>
              </p:cNvSpPr>
              <p:nvPr/>
            </p:nvSpPr>
            <p:spPr bwMode="auto">
              <a:xfrm>
                <a:off x="1675" y="2136"/>
                <a:ext cx="421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5/6 select</a:t>
                </a:r>
              </a:p>
            </p:txBody>
          </p:sp>
          <p:sp>
            <p:nvSpPr>
              <p:cNvPr id="54" name="Line 191"/>
              <p:cNvSpPr>
                <a:spLocks noChangeShapeType="1"/>
              </p:cNvSpPr>
              <p:nvPr/>
            </p:nvSpPr>
            <p:spPr bwMode="auto">
              <a:xfrm>
                <a:off x="969" y="2813"/>
                <a:ext cx="2395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Line 192"/>
              <p:cNvSpPr>
                <a:spLocks noChangeShapeType="1"/>
              </p:cNvSpPr>
              <p:nvPr/>
            </p:nvSpPr>
            <p:spPr bwMode="auto">
              <a:xfrm flipV="1">
                <a:off x="3364" y="2620"/>
                <a:ext cx="0" cy="193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Text Box 193"/>
              <p:cNvSpPr txBox="1">
                <a:spLocks noChangeArrowheads="1"/>
              </p:cNvSpPr>
              <p:nvPr/>
            </p:nvSpPr>
            <p:spPr bwMode="auto">
              <a:xfrm>
                <a:off x="3171" y="2684"/>
                <a:ext cx="214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Clk</a:t>
                </a:r>
              </a:p>
            </p:txBody>
          </p:sp>
          <p:sp>
            <p:nvSpPr>
              <p:cNvPr id="57" name="Line 194"/>
              <p:cNvSpPr>
                <a:spLocks noChangeShapeType="1"/>
              </p:cNvSpPr>
              <p:nvPr/>
            </p:nvSpPr>
            <p:spPr bwMode="auto">
              <a:xfrm flipV="1">
                <a:off x="1937" y="2523"/>
                <a:ext cx="0" cy="121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Line 195"/>
              <p:cNvSpPr>
                <a:spLocks noChangeShapeType="1"/>
              </p:cNvSpPr>
              <p:nvPr/>
            </p:nvSpPr>
            <p:spPr bwMode="auto">
              <a:xfrm>
                <a:off x="1937" y="2523"/>
                <a:ext cx="1403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Line 196"/>
              <p:cNvSpPr>
                <a:spLocks noChangeShapeType="1"/>
              </p:cNvSpPr>
              <p:nvPr/>
            </p:nvSpPr>
            <p:spPr bwMode="auto">
              <a:xfrm>
                <a:off x="3268" y="1072"/>
                <a:ext cx="0" cy="145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Text Box 197"/>
              <p:cNvSpPr txBox="1">
                <a:spLocks noChangeArrowheads="1"/>
              </p:cNvSpPr>
              <p:nvPr/>
            </p:nvSpPr>
            <p:spPr bwMode="auto">
              <a:xfrm>
                <a:off x="3002" y="942"/>
                <a:ext cx="502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Band Select</a:t>
                </a:r>
              </a:p>
            </p:txBody>
          </p:sp>
          <p:sp>
            <p:nvSpPr>
              <p:cNvPr id="61" name="Line 198"/>
              <p:cNvSpPr>
                <a:spLocks noChangeShapeType="1"/>
              </p:cNvSpPr>
              <p:nvPr/>
            </p:nvSpPr>
            <p:spPr bwMode="auto">
              <a:xfrm>
                <a:off x="824" y="1289"/>
                <a:ext cx="241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Line 200"/>
              <p:cNvSpPr>
                <a:spLocks noChangeShapeType="1"/>
              </p:cNvSpPr>
              <p:nvPr/>
            </p:nvSpPr>
            <p:spPr bwMode="auto">
              <a:xfrm flipH="1">
                <a:off x="1284" y="1773"/>
                <a:ext cx="194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Line 201"/>
              <p:cNvSpPr>
                <a:spLocks noChangeShapeType="1"/>
              </p:cNvSpPr>
              <p:nvPr/>
            </p:nvSpPr>
            <p:spPr bwMode="auto">
              <a:xfrm flipH="1">
                <a:off x="1793" y="1797"/>
                <a:ext cx="241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Line 203"/>
              <p:cNvSpPr>
                <a:spLocks noChangeShapeType="1"/>
              </p:cNvSpPr>
              <p:nvPr/>
            </p:nvSpPr>
            <p:spPr bwMode="auto">
              <a:xfrm>
                <a:off x="3606" y="1531"/>
                <a:ext cx="0" cy="508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Line 204"/>
              <p:cNvSpPr>
                <a:spLocks noChangeShapeType="1"/>
              </p:cNvSpPr>
              <p:nvPr/>
            </p:nvSpPr>
            <p:spPr bwMode="auto">
              <a:xfrm flipH="1">
                <a:off x="3195" y="1797"/>
                <a:ext cx="266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Line 205"/>
              <p:cNvSpPr>
                <a:spLocks noChangeShapeType="1"/>
              </p:cNvSpPr>
              <p:nvPr/>
            </p:nvSpPr>
            <p:spPr bwMode="auto">
              <a:xfrm flipV="1">
                <a:off x="1284" y="1531"/>
                <a:ext cx="0" cy="242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Line 206"/>
              <p:cNvSpPr>
                <a:spLocks noChangeShapeType="1"/>
              </p:cNvSpPr>
              <p:nvPr/>
            </p:nvSpPr>
            <p:spPr bwMode="auto">
              <a:xfrm flipV="1">
                <a:off x="1187" y="1531"/>
                <a:ext cx="0" cy="363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Line 207"/>
              <p:cNvSpPr>
                <a:spLocks noChangeShapeType="1"/>
              </p:cNvSpPr>
              <p:nvPr/>
            </p:nvSpPr>
            <p:spPr bwMode="auto">
              <a:xfrm>
                <a:off x="1381" y="1313"/>
                <a:ext cx="339" cy="0"/>
              </a:xfrm>
              <a:prstGeom prst="lin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9" name="Group 208"/>
              <p:cNvGrpSpPr>
                <a:grpSpLocks/>
              </p:cNvGrpSpPr>
              <p:nvPr/>
            </p:nvGrpSpPr>
            <p:grpSpPr bwMode="auto">
              <a:xfrm>
                <a:off x="2451" y="3079"/>
                <a:ext cx="218" cy="242"/>
                <a:chOff x="4281" y="2789"/>
                <a:chExt cx="218" cy="242"/>
              </a:xfrm>
            </p:grpSpPr>
            <p:sp>
              <p:nvSpPr>
                <p:cNvPr id="116" name="AutoShape 209"/>
                <p:cNvSpPr>
                  <a:spLocks noChangeArrowheads="1"/>
                </p:cNvSpPr>
                <p:nvPr/>
              </p:nvSpPr>
              <p:spPr bwMode="auto">
                <a:xfrm>
                  <a:off x="4305" y="2789"/>
                  <a:ext cx="194" cy="242"/>
                </a:xfrm>
                <a:prstGeom prst="upArrow">
                  <a:avLst>
                    <a:gd name="adj1" fmla="val 43296"/>
                    <a:gd name="adj2" fmla="val 76428"/>
                  </a:avLst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7" name="AutoShape 210"/>
                <p:cNvSpPr>
                  <a:spLocks noChangeArrowheads="1"/>
                </p:cNvSpPr>
                <p:nvPr/>
              </p:nvSpPr>
              <p:spPr bwMode="auto">
                <a:xfrm>
                  <a:off x="4281" y="2789"/>
                  <a:ext cx="194" cy="242"/>
                </a:xfrm>
                <a:prstGeom prst="upArrow">
                  <a:avLst>
                    <a:gd name="adj1" fmla="val 43296"/>
                    <a:gd name="adj2" fmla="val 76428"/>
                  </a:avLst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18900000" scaled="1"/>
                </a:gra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0" name="Text Box 211"/>
              <p:cNvSpPr txBox="1">
                <a:spLocks noChangeArrowheads="1"/>
              </p:cNvSpPr>
              <p:nvPr/>
            </p:nvSpPr>
            <p:spPr bwMode="auto">
              <a:xfrm>
                <a:off x="2227" y="3297"/>
                <a:ext cx="65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Coarse Count</a:t>
                </a:r>
              </a:p>
            </p:txBody>
          </p:sp>
          <p:sp>
            <p:nvSpPr>
              <p:cNvPr id="71" name="Line 212"/>
              <p:cNvSpPr>
                <a:spLocks noChangeShapeType="1"/>
              </p:cNvSpPr>
              <p:nvPr/>
            </p:nvSpPr>
            <p:spPr bwMode="auto">
              <a:xfrm>
                <a:off x="3606" y="1652"/>
                <a:ext cx="580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2" name="Group 218"/>
              <p:cNvGrpSpPr>
                <a:grpSpLocks/>
              </p:cNvGrpSpPr>
              <p:nvPr/>
            </p:nvGrpSpPr>
            <p:grpSpPr bwMode="auto">
              <a:xfrm>
                <a:off x="3776" y="1193"/>
                <a:ext cx="363" cy="362"/>
                <a:chOff x="3727" y="1096"/>
                <a:chExt cx="363" cy="362"/>
              </a:xfrm>
            </p:grpSpPr>
            <p:sp>
              <p:nvSpPr>
                <p:cNvPr id="112" name="Oval 216"/>
                <p:cNvSpPr>
                  <a:spLocks noChangeArrowheads="1"/>
                </p:cNvSpPr>
                <p:nvPr/>
              </p:nvSpPr>
              <p:spPr bwMode="auto">
                <a:xfrm>
                  <a:off x="3751" y="1120"/>
                  <a:ext cx="339" cy="3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969696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3" name="Oval 213"/>
                <p:cNvSpPr>
                  <a:spLocks noChangeArrowheads="1"/>
                </p:cNvSpPr>
                <p:nvPr/>
              </p:nvSpPr>
              <p:spPr bwMode="auto">
                <a:xfrm>
                  <a:off x="3727" y="1096"/>
                  <a:ext cx="339" cy="3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algn="ctr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4" name="Line 214"/>
                <p:cNvSpPr>
                  <a:spLocks noChangeShapeType="1"/>
                </p:cNvSpPr>
                <p:nvPr/>
              </p:nvSpPr>
              <p:spPr bwMode="auto">
                <a:xfrm>
                  <a:off x="3775" y="1168"/>
                  <a:ext cx="242" cy="194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3775" y="1168"/>
                  <a:ext cx="242" cy="194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3" name="Line 219"/>
              <p:cNvSpPr>
                <a:spLocks noChangeShapeType="1"/>
              </p:cNvSpPr>
              <p:nvPr/>
            </p:nvSpPr>
            <p:spPr bwMode="auto">
              <a:xfrm>
                <a:off x="3655" y="1797"/>
                <a:ext cx="605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Line 220"/>
              <p:cNvSpPr>
                <a:spLocks noChangeShapeType="1"/>
              </p:cNvSpPr>
              <p:nvPr/>
            </p:nvSpPr>
            <p:spPr bwMode="auto">
              <a:xfrm flipV="1">
                <a:off x="4187" y="1289"/>
                <a:ext cx="0" cy="363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Line 221"/>
              <p:cNvSpPr>
                <a:spLocks noChangeShapeType="1"/>
              </p:cNvSpPr>
              <p:nvPr/>
            </p:nvSpPr>
            <p:spPr bwMode="auto">
              <a:xfrm>
                <a:off x="4187" y="1289"/>
                <a:ext cx="242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76" name="Group 222"/>
              <p:cNvGrpSpPr>
                <a:grpSpLocks/>
              </p:cNvGrpSpPr>
              <p:nvPr/>
            </p:nvGrpSpPr>
            <p:grpSpPr bwMode="auto">
              <a:xfrm>
                <a:off x="4405" y="1217"/>
                <a:ext cx="363" cy="362"/>
                <a:chOff x="3727" y="1096"/>
                <a:chExt cx="363" cy="362"/>
              </a:xfrm>
            </p:grpSpPr>
            <p:sp>
              <p:nvSpPr>
                <p:cNvPr id="108" name="Oval 223"/>
                <p:cNvSpPr>
                  <a:spLocks noChangeArrowheads="1"/>
                </p:cNvSpPr>
                <p:nvPr/>
              </p:nvSpPr>
              <p:spPr bwMode="auto">
                <a:xfrm>
                  <a:off x="3751" y="1120"/>
                  <a:ext cx="339" cy="33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969696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09" name="Oval 224"/>
                <p:cNvSpPr>
                  <a:spLocks noChangeArrowheads="1"/>
                </p:cNvSpPr>
                <p:nvPr/>
              </p:nvSpPr>
              <p:spPr bwMode="auto">
                <a:xfrm>
                  <a:off x="3727" y="1096"/>
                  <a:ext cx="339" cy="3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algn="ctr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10" name="Line 225"/>
                <p:cNvSpPr>
                  <a:spLocks noChangeShapeType="1"/>
                </p:cNvSpPr>
                <p:nvPr/>
              </p:nvSpPr>
              <p:spPr bwMode="auto">
                <a:xfrm>
                  <a:off x="3775" y="1168"/>
                  <a:ext cx="242" cy="194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1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3775" y="1168"/>
                  <a:ext cx="242" cy="194"/>
                </a:xfrm>
                <a:prstGeom prst="line">
                  <a:avLst/>
                </a:prstGeom>
                <a:noFill/>
                <a:ln w="190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77" name="Line 227"/>
              <p:cNvSpPr>
                <a:spLocks noChangeShapeType="1"/>
              </p:cNvSpPr>
              <p:nvPr/>
            </p:nvSpPr>
            <p:spPr bwMode="auto">
              <a:xfrm flipV="1">
                <a:off x="4260" y="1483"/>
                <a:ext cx="0" cy="314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Line 228"/>
              <p:cNvSpPr>
                <a:spLocks noChangeShapeType="1"/>
              </p:cNvSpPr>
              <p:nvPr/>
            </p:nvSpPr>
            <p:spPr bwMode="auto">
              <a:xfrm>
                <a:off x="4260" y="1483"/>
                <a:ext cx="169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Text Box 239"/>
              <p:cNvSpPr txBox="1">
                <a:spLocks noChangeArrowheads="1"/>
              </p:cNvSpPr>
              <p:nvPr/>
            </p:nvSpPr>
            <p:spPr bwMode="auto">
              <a:xfrm>
                <a:off x="3776" y="951"/>
                <a:ext cx="17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0º</a:t>
                </a:r>
              </a:p>
            </p:txBody>
          </p:sp>
          <p:sp>
            <p:nvSpPr>
              <p:cNvPr id="80" name="Text Box 240"/>
              <p:cNvSpPr txBox="1">
                <a:spLocks noChangeArrowheads="1"/>
              </p:cNvSpPr>
              <p:nvPr/>
            </p:nvSpPr>
            <p:spPr bwMode="auto">
              <a:xfrm>
                <a:off x="4409" y="966"/>
                <a:ext cx="17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0º</a:t>
                </a:r>
              </a:p>
            </p:txBody>
          </p:sp>
          <p:sp>
            <p:nvSpPr>
              <p:cNvPr id="81" name="Text Box 241"/>
              <p:cNvSpPr txBox="1">
                <a:spLocks noChangeArrowheads="1"/>
              </p:cNvSpPr>
              <p:nvPr/>
            </p:nvSpPr>
            <p:spPr bwMode="auto">
              <a:xfrm>
                <a:off x="4550" y="966"/>
                <a:ext cx="21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90º</a:t>
                </a:r>
              </a:p>
            </p:txBody>
          </p:sp>
          <p:sp>
            <p:nvSpPr>
              <p:cNvPr id="82" name="Text Box 242"/>
              <p:cNvSpPr txBox="1">
                <a:spLocks noChangeArrowheads="1"/>
              </p:cNvSpPr>
              <p:nvPr/>
            </p:nvSpPr>
            <p:spPr bwMode="auto">
              <a:xfrm>
                <a:off x="3921" y="951"/>
                <a:ext cx="215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90º</a:t>
                </a:r>
              </a:p>
            </p:txBody>
          </p:sp>
          <p:sp>
            <p:nvSpPr>
              <p:cNvPr id="83" name="Text Box 243"/>
              <p:cNvSpPr txBox="1">
                <a:spLocks noChangeArrowheads="1"/>
              </p:cNvSpPr>
              <p:nvPr/>
            </p:nvSpPr>
            <p:spPr bwMode="auto">
              <a:xfrm>
                <a:off x="3679" y="854"/>
                <a:ext cx="503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2.3-2.7 GHz</a:t>
                </a:r>
              </a:p>
            </p:txBody>
          </p:sp>
          <p:sp>
            <p:nvSpPr>
              <p:cNvPr id="84" name="Text Box 244"/>
              <p:cNvSpPr txBox="1">
                <a:spLocks noChangeArrowheads="1"/>
              </p:cNvSpPr>
              <p:nvPr/>
            </p:nvSpPr>
            <p:spPr bwMode="auto">
              <a:xfrm>
                <a:off x="4344" y="854"/>
                <a:ext cx="503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3.3-3.9 GHz</a:t>
                </a:r>
              </a:p>
            </p:txBody>
          </p:sp>
          <p:grpSp>
            <p:nvGrpSpPr>
              <p:cNvPr id="85" name="Group 247"/>
              <p:cNvGrpSpPr>
                <a:grpSpLocks/>
              </p:cNvGrpSpPr>
              <p:nvPr/>
            </p:nvGrpSpPr>
            <p:grpSpPr bwMode="auto">
              <a:xfrm>
                <a:off x="3776" y="1894"/>
                <a:ext cx="339" cy="314"/>
                <a:chOff x="3751" y="1797"/>
                <a:chExt cx="339" cy="314"/>
              </a:xfrm>
            </p:grpSpPr>
            <p:sp>
              <p:nvSpPr>
                <p:cNvPr id="106" name="Rectangle 246"/>
                <p:cNvSpPr>
                  <a:spLocks noChangeArrowheads="1"/>
                </p:cNvSpPr>
                <p:nvPr/>
              </p:nvSpPr>
              <p:spPr bwMode="auto">
                <a:xfrm>
                  <a:off x="3775" y="1821"/>
                  <a:ext cx="315" cy="29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96969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00" dirty="0"/>
                </a:p>
              </p:txBody>
            </p:sp>
            <p:sp>
              <p:nvSpPr>
                <p:cNvPr id="107" name="Rectangle 245"/>
                <p:cNvSpPr>
                  <a:spLocks noChangeArrowheads="1"/>
                </p:cNvSpPr>
                <p:nvPr/>
              </p:nvSpPr>
              <p:spPr bwMode="auto">
                <a:xfrm>
                  <a:off x="3751" y="1797"/>
                  <a:ext cx="315" cy="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FF"/>
                    </a:gs>
                    <a:gs pos="100000">
                      <a:schemeClr val="bg1"/>
                    </a:gs>
                  </a:gsLst>
                  <a:lin ang="18900000" scaled="1"/>
                </a:gradFill>
                <a:ln w="9525">
                  <a:solidFill>
                    <a:srgbClr val="80008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/>
                    <a:t>Divide </a:t>
                  </a:r>
                </a:p>
                <a:p>
                  <a:pPr algn="ctr"/>
                  <a:r>
                    <a:rPr lang="en-US" sz="1000" dirty="0"/>
                    <a:t>By 2</a:t>
                  </a:r>
                </a:p>
              </p:txBody>
            </p:sp>
          </p:grpSp>
          <p:sp>
            <p:nvSpPr>
              <p:cNvPr id="86" name="Line 248"/>
              <p:cNvSpPr>
                <a:spLocks noChangeShapeType="1"/>
              </p:cNvSpPr>
              <p:nvPr/>
            </p:nvSpPr>
            <p:spPr bwMode="auto">
              <a:xfrm>
                <a:off x="3655" y="1991"/>
                <a:ext cx="121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Line 249"/>
              <p:cNvSpPr>
                <a:spLocks noChangeShapeType="1"/>
              </p:cNvSpPr>
              <p:nvPr/>
            </p:nvSpPr>
            <p:spPr bwMode="auto">
              <a:xfrm>
                <a:off x="3606" y="2039"/>
                <a:ext cx="169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Line 250"/>
              <p:cNvSpPr>
                <a:spLocks noChangeShapeType="1"/>
              </p:cNvSpPr>
              <p:nvPr/>
            </p:nvSpPr>
            <p:spPr bwMode="auto">
              <a:xfrm flipV="1">
                <a:off x="3848" y="1507"/>
                <a:ext cx="0" cy="387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" name="Line 251"/>
              <p:cNvSpPr>
                <a:spLocks noChangeShapeType="1"/>
              </p:cNvSpPr>
              <p:nvPr/>
            </p:nvSpPr>
            <p:spPr bwMode="auto">
              <a:xfrm flipV="1">
                <a:off x="4042" y="1507"/>
                <a:ext cx="0" cy="387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" name="Line 252"/>
              <p:cNvSpPr>
                <a:spLocks noChangeShapeType="1"/>
              </p:cNvSpPr>
              <p:nvPr/>
            </p:nvSpPr>
            <p:spPr bwMode="auto">
              <a:xfrm flipV="1">
                <a:off x="4477" y="1531"/>
                <a:ext cx="0" cy="46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Line 253"/>
              <p:cNvSpPr>
                <a:spLocks noChangeShapeType="1"/>
              </p:cNvSpPr>
              <p:nvPr/>
            </p:nvSpPr>
            <p:spPr bwMode="auto">
              <a:xfrm flipV="1">
                <a:off x="4671" y="1531"/>
                <a:ext cx="0" cy="581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" name="Line 254"/>
              <p:cNvSpPr>
                <a:spLocks noChangeShapeType="1"/>
              </p:cNvSpPr>
              <p:nvPr/>
            </p:nvSpPr>
            <p:spPr bwMode="auto">
              <a:xfrm>
                <a:off x="4090" y="1991"/>
                <a:ext cx="387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" name="Line 255"/>
              <p:cNvSpPr>
                <a:spLocks noChangeShapeType="1"/>
              </p:cNvSpPr>
              <p:nvPr/>
            </p:nvSpPr>
            <p:spPr bwMode="auto">
              <a:xfrm flipH="1">
                <a:off x="4090" y="2112"/>
                <a:ext cx="581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4" name="Text Box 259"/>
              <p:cNvSpPr txBox="1">
                <a:spLocks noChangeArrowheads="1"/>
              </p:cNvSpPr>
              <p:nvPr/>
            </p:nvSpPr>
            <p:spPr bwMode="auto">
              <a:xfrm>
                <a:off x="497" y="1531"/>
                <a:ext cx="324" cy="1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OCXO</a:t>
                </a:r>
              </a:p>
            </p:txBody>
          </p:sp>
          <p:sp>
            <p:nvSpPr>
              <p:cNvPr id="95" name="Line 263"/>
              <p:cNvSpPr>
                <a:spLocks noChangeShapeType="1"/>
              </p:cNvSpPr>
              <p:nvPr/>
            </p:nvSpPr>
            <p:spPr bwMode="auto">
              <a:xfrm flipV="1">
                <a:off x="3461" y="1289"/>
                <a:ext cx="0" cy="508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6" name="Line 264"/>
              <p:cNvSpPr>
                <a:spLocks noChangeShapeType="1"/>
              </p:cNvSpPr>
              <p:nvPr/>
            </p:nvSpPr>
            <p:spPr bwMode="auto">
              <a:xfrm flipV="1">
                <a:off x="3485" y="1337"/>
                <a:ext cx="0" cy="581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7" name="Line 265"/>
              <p:cNvSpPr>
                <a:spLocks noChangeShapeType="1"/>
              </p:cNvSpPr>
              <p:nvPr/>
            </p:nvSpPr>
            <p:spPr bwMode="auto">
              <a:xfrm>
                <a:off x="3412" y="1483"/>
                <a:ext cx="242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8" name="Line 266"/>
              <p:cNvSpPr>
                <a:spLocks noChangeShapeType="1"/>
              </p:cNvSpPr>
              <p:nvPr/>
            </p:nvSpPr>
            <p:spPr bwMode="auto">
              <a:xfrm flipH="1" flipV="1">
                <a:off x="3388" y="1289"/>
                <a:ext cx="73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Line 267"/>
              <p:cNvSpPr>
                <a:spLocks noChangeShapeType="1"/>
              </p:cNvSpPr>
              <p:nvPr/>
            </p:nvSpPr>
            <p:spPr bwMode="auto">
              <a:xfrm flipH="1">
                <a:off x="3412" y="1337"/>
                <a:ext cx="73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Line 268"/>
              <p:cNvSpPr>
                <a:spLocks noChangeShapeType="1"/>
              </p:cNvSpPr>
              <p:nvPr/>
            </p:nvSpPr>
            <p:spPr bwMode="auto">
              <a:xfrm flipH="1">
                <a:off x="3340" y="1531"/>
                <a:ext cx="266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1" name="Line 270"/>
              <p:cNvSpPr>
                <a:spLocks noChangeShapeType="1"/>
              </p:cNvSpPr>
              <p:nvPr/>
            </p:nvSpPr>
            <p:spPr bwMode="auto">
              <a:xfrm>
                <a:off x="3436" y="1434"/>
                <a:ext cx="363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Line 271"/>
              <p:cNvSpPr>
                <a:spLocks noChangeShapeType="1"/>
              </p:cNvSpPr>
              <p:nvPr/>
            </p:nvSpPr>
            <p:spPr bwMode="auto">
              <a:xfrm>
                <a:off x="3557" y="1386"/>
                <a:ext cx="0" cy="701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" name="Line 272"/>
              <p:cNvSpPr>
                <a:spLocks noChangeShapeType="1"/>
              </p:cNvSpPr>
              <p:nvPr/>
            </p:nvSpPr>
            <p:spPr bwMode="auto">
              <a:xfrm>
                <a:off x="3509" y="1434"/>
                <a:ext cx="0" cy="702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" name="Line 273"/>
              <p:cNvSpPr>
                <a:spLocks noChangeShapeType="1"/>
              </p:cNvSpPr>
              <p:nvPr/>
            </p:nvSpPr>
            <p:spPr bwMode="auto">
              <a:xfrm>
                <a:off x="3557" y="2087"/>
                <a:ext cx="218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5" name="Line 274"/>
              <p:cNvSpPr>
                <a:spLocks noChangeShapeType="1"/>
              </p:cNvSpPr>
              <p:nvPr/>
            </p:nvSpPr>
            <p:spPr bwMode="auto">
              <a:xfrm>
                <a:off x="3509" y="2136"/>
                <a:ext cx="266" cy="0"/>
              </a:xfrm>
              <a:prstGeom prst="line">
                <a:avLst/>
              </a:pr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PLL Settling Characteristics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28</a:t>
            </a:fld>
            <a:endParaRPr lang="en-MY" dirty="0"/>
          </a:p>
        </p:txBody>
      </p:sp>
      <p:pic>
        <p:nvPicPr>
          <p:cNvPr id="5" name="Picture 9" descr="PLL3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12" y="1295400"/>
            <a:ext cx="6859588" cy="250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5" descr="Vcnt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124200"/>
            <a:ext cx="5108575" cy="281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Spec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0700" y="3872009"/>
            <a:ext cx="3195614" cy="1766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5"/>
          <p:cNvSpPr>
            <a:spLocks/>
          </p:cNvSpPr>
          <p:nvPr/>
        </p:nvSpPr>
        <p:spPr bwMode="auto">
          <a:xfrm>
            <a:off x="4105275" y="3872009"/>
            <a:ext cx="1422400" cy="498475"/>
          </a:xfrm>
          <a:prstGeom prst="borderCallout2">
            <a:avLst>
              <a:gd name="adj1" fmla="val 22931"/>
              <a:gd name="adj2" fmla="val -5356"/>
              <a:gd name="adj3" fmla="val 22931"/>
              <a:gd name="adj4" fmla="val -18528"/>
              <a:gd name="adj5" fmla="val 140130"/>
              <a:gd name="adj6" fmla="val -31694"/>
            </a:avLst>
          </a:prstGeom>
          <a:solidFill>
            <a:schemeClr val="bg1"/>
          </a:solidFill>
          <a:ln w="9525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dirty="0"/>
              <a:t>Effect of Sigma Delta Modulation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ZigBee Patch Antenna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29</a:t>
            </a:fld>
            <a:endParaRPr lang="en-MY" dirty="0"/>
          </a:p>
        </p:txBody>
      </p:sp>
      <p:pic>
        <p:nvPicPr>
          <p:cNvPr id="9" name="Picture 69" descr="P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403349"/>
            <a:ext cx="4533321" cy="3397251"/>
          </a:xfrm>
          <a:prstGeom prst="rect">
            <a:avLst/>
          </a:prstGeom>
          <a:noFill/>
        </p:spPr>
      </p:pic>
      <p:pic>
        <p:nvPicPr>
          <p:cNvPr id="10" name="Picture 72" descr="Pageequ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2579913"/>
            <a:ext cx="4487862" cy="3363687"/>
          </a:xfrm>
          <a:prstGeom prst="rect">
            <a:avLst/>
          </a:prstGeom>
          <a:noFill/>
        </p:spPr>
      </p:pic>
      <p:pic>
        <p:nvPicPr>
          <p:cNvPr id="8" name="Picture 5" descr="F:\LenovoBackup\Deskback\Backup\images\Anten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7766" y="1403349"/>
            <a:ext cx="2124284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Interests!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3</a:t>
            </a:fld>
            <a:endParaRPr lang="en-MY" dirty="0"/>
          </a:p>
        </p:txBody>
      </p:sp>
      <p:pic>
        <p:nvPicPr>
          <p:cNvPr id="7" name="Picture 6" descr="outsourcing-map-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485900"/>
            <a:ext cx="762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ular Callout 9"/>
          <p:cNvSpPr/>
          <p:nvPr/>
        </p:nvSpPr>
        <p:spPr bwMode="auto">
          <a:xfrm>
            <a:off x="7010399" y="1638300"/>
            <a:ext cx="1608133" cy="1524000"/>
          </a:xfrm>
          <a:prstGeom prst="wedgeRoundRectCallout">
            <a:avLst>
              <a:gd name="adj1" fmla="val -108532"/>
              <a:gd name="adj2" fmla="val 495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1676400"/>
            <a:ext cx="15408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Requires </a:t>
            </a:r>
            <a:endParaRPr lang="en-US" sz="1400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Education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Technology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Training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Infrastructure for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 Manufacturing</a:t>
            </a:r>
          </a:p>
        </p:txBody>
      </p:sp>
      <p:sp>
        <p:nvSpPr>
          <p:cNvPr id="12" name="Folded Corner 11"/>
          <p:cNvSpPr/>
          <p:nvPr/>
        </p:nvSpPr>
        <p:spPr bwMode="auto">
          <a:xfrm flipV="1">
            <a:off x="2819400" y="4743450"/>
            <a:ext cx="4194869" cy="1104900"/>
          </a:xfrm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1" y="4818846"/>
            <a:ext cx="3826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Goals</a:t>
            </a:r>
            <a:endParaRPr lang="en-US" sz="1400" b="1" dirty="0" smtClean="0">
              <a:solidFill>
                <a:srgbClr val="0000FF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Favorable Destination for outsourcing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Technologically independent for internal markets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 Robust Indigenous Defense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Power Linear Amplifier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30</a:t>
            </a:fld>
            <a:endParaRPr lang="en-MY" dirty="0"/>
          </a:p>
        </p:txBody>
      </p:sp>
      <p:pic>
        <p:nvPicPr>
          <p:cNvPr id="17" name="Picture 5" descr="C:\Users\Anurag\Pictures\Screenshot Studio capture #199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6427" y="1257300"/>
            <a:ext cx="542918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5" descr="C:\Users\Anurag\Pictures\Screenshot Studio capture #18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9100" y="3162300"/>
            <a:ext cx="3573543" cy="278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Anurag\Pictures\Screenshot Studio capture #113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8200" y="3009900"/>
            <a:ext cx="3744762" cy="297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Folded Corner 18"/>
          <p:cNvSpPr/>
          <p:nvPr/>
        </p:nvSpPr>
        <p:spPr bwMode="auto">
          <a:xfrm flipV="1">
            <a:off x="6324600" y="1676400"/>
            <a:ext cx="1905000" cy="800100"/>
          </a:xfrm>
          <a:prstGeom prst="foldedCorner">
            <a:avLst>
              <a:gd name="adj" fmla="val 3079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1737836"/>
            <a:ext cx="2035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50 Watt linear output single stage PA using FreeScale Device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9400"/>
            <a:ext cx="7410450" cy="928688"/>
          </a:xfrm>
        </p:spPr>
        <p:txBody>
          <a:bodyPr/>
          <a:lstStyle/>
          <a:p>
            <a:r>
              <a:rPr lang="en-US" dirty="0" smtClean="0"/>
              <a:t>Balanced Ka Band Power Amplifier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31</a:t>
            </a:fld>
            <a:endParaRPr lang="en-MY" dirty="0"/>
          </a:p>
        </p:txBody>
      </p:sp>
      <p:pic>
        <p:nvPicPr>
          <p:cNvPr id="6" name="Picture 47" descr="Screenshot Studio capture #311"/>
          <p:cNvPicPr preferRelativeResize="0"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4800" y="3695699"/>
            <a:ext cx="46672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Screenshot Studio capture #315"/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900" y="1409700"/>
            <a:ext cx="4591050" cy="303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802.11 a LNA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32</a:t>
            </a:fld>
            <a:endParaRPr lang="en-MY" dirty="0"/>
          </a:p>
        </p:txBody>
      </p:sp>
      <p:pic>
        <p:nvPicPr>
          <p:cNvPr id="5" name="Picture 4" descr="C:\Users\Anurag\Pictures1\Screenshot Studio capture #556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362200" y="1943100"/>
            <a:ext cx="64198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C:\Users\Anurag\Pictures1\Screenshot Studio capture #509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95400"/>
            <a:ext cx="2286001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Anurag\Pictures1\Screenshot Studio capture #508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85800" y="4305300"/>
            <a:ext cx="234315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802.11 a PA Design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33</a:t>
            </a:fld>
            <a:endParaRPr lang="en-MY" dirty="0"/>
          </a:p>
        </p:txBody>
      </p:sp>
      <p:pic>
        <p:nvPicPr>
          <p:cNvPr id="5" name="Picture 2" descr="C:\Users\Anurag\Pictures1\Screenshot Studio capture #7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1371600"/>
            <a:ext cx="3724275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:\Users\Anurag\Pictures1\Screenshot Studio capture #77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5300" y="1943100"/>
            <a:ext cx="3914775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Design Activities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008" y="3733800"/>
            <a:ext cx="2733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Phone: 0091 9158580922</a:t>
            </a:r>
          </a:p>
          <a:p>
            <a:pPr algn="r"/>
            <a:r>
              <a:rPr lang="en-US" dirty="0" smtClean="0"/>
              <a:t>0091 9623299070</a:t>
            </a:r>
          </a:p>
          <a:p>
            <a:pPr algn="r"/>
            <a:r>
              <a:rPr lang="en-US" dirty="0" smtClean="0"/>
              <a:t>e-mail: nigam_anurag2011@nattelmicro.com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5036" y="4572000"/>
            <a:ext cx="461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Design Flow, Steps &amp; EDA Tools</a:t>
            </a:r>
            <a:endParaRPr lang="en-US" sz="2400" dirty="0"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ight Arrow 64"/>
          <p:cNvSpPr/>
          <p:nvPr/>
        </p:nvSpPr>
        <p:spPr bwMode="auto">
          <a:xfrm>
            <a:off x="3124200" y="3848100"/>
            <a:ext cx="40005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4" name="Right Arrow 63"/>
          <p:cNvSpPr/>
          <p:nvPr/>
        </p:nvSpPr>
        <p:spPr bwMode="auto">
          <a:xfrm>
            <a:off x="914400" y="3276600"/>
            <a:ext cx="62103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MMIC Design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35</a:t>
            </a:fld>
            <a:endParaRPr lang="en-MY" dirty="0"/>
          </a:p>
        </p:txBody>
      </p:sp>
      <p:grpSp>
        <p:nvGrpSpPr>
          <p:cNvPr id="2" name="Group 62"/>
          <p:cNvGrpSpPr/>
          <p:nvPr/>
        </p:nvGrpSpPr>
        <p:grpSpPr>
          <a:xfrm>
            <a:off x="907766" y="1447800"/>
            <a:ext cx="6216934" cy="4419600"/>
            <a:chOff x="907766" y="1447800"/>
            <a:chExt cx="6216934" cy="4419600"/>
          </a:xfrm>
        </p:grpSpPr>
        <p:grpSp>
          <p:nvGrpSpPr>
            <p:cNvPr id="3" name="Group 43"/>
            <p:cNvGrpSpPr/>
            <p:nvPr/>
          </p:nvGrpSpPr>
          <p:grpSpPr>
            <a:xfrm>
              <a:off x="952500" y="1447800"/>
              <a:ext cx="1323011" cy="571500"/>
              <a:chOff x="952500" y="1447800"/>
              <a:chExt cx="1323011" cy="571500"/>
            </a:xfrm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1104900" y="1447800"/>
                <a:ext cx="10287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952500" y="1480820"/>
                <a:ext cx="1323011" cy="478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System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Simulations</a:t>
                </a:r>
              </a:p>
            </p:txBody>
          </p:sp>
        </p:grpSp>
        <p:grpSp>
          <p:nvGrpSpPr>
            <p:cNvPr id="7" name="Group 42"/>
            <p:cNvGrpSpPr/>
            <p:nvPr/>
          </p:nvGrpSpPr>
          <p:grpSpPr>
            <a:xfrm>
              <a:off x="2057400" y="1981200"/>
              <a:ext cx="1323691" cy="571500"/>
              <a:chOff x="2181509" y="2133600"/>
              <a:chExt cx="1323691" cy="571500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2247900" y="2133600"/>
                <a:ext cx="12573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2181509" y="2136140"/>
                <a:ext cx="1323011" cy="478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Circuit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Specifications</a:t>
                </a:r>
              </a:p>
            </p:txBody>
          </p:sp>
        </p:grpSp>
        <p:grpSp>
          <p:nvGrpSpPr>
            <p:cNvPr id="8" name="Group 45"/>
            <p:cNvGrpSpPr/>
            <p:nvPr/>
          </p:nvGrpSpPr>
          <p:grpSpPr>
            <a:xfrm>
              <a:off x="3276600" y="2514600"/>
              <a:ext cx="967329" cy="571500"/>
              <a:chOff x="5486400" y="2514600"/>
              <a:chExt cx="967329" cy="571500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5600700" y="2514600"/>
                <a:ext cx="762000" cy="5715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5486400" y="2514600"/>
                <a:ext cx="967329" cy="478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Circuit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Design</a:t>
                </a:r>
              </a:p>
            </p:txBody>
          </p:sp>
        </p:grpSp>
        <p:grpSp>
          <p:nvGrpSpPr>
            <p:cNvPr id="9" name="Group 47"/>
            <p:cNvGrpSpPr/>
            <p:nvPr/>
          </p:nvGrpSpPr>
          <p:grpSpPr>
            <a:xfrm>
              <a:off x="3962400" y="3086100"/>
              <a:ext cx="1593708" cy="571500"/>
              <a:chOff x="4273692" y="3314700"/>
              <a:chExt cx="1593708" cy="571500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4457700" y="3314700"/>
                <a:ext cx="12954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>
                <a:off x="4273692" y="3352800"/>
                <a:ext cx="1593708" cy="478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Yield Analysis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DOE</a:t>
                </a:r>
              </a:p>
            </p:txBody>
          </p:sp>
        </p:grpSp>
        <p:grpSp>
          <p:nvGrpSpPr>
            <p:cNvPr id="10" name="Group 51"/>
            <p:cNvGrpSpPr/>
            <p:nvPr/>
          </p:nvGrpSpPr>
          <p:grpSpPr>
            <a:xfrm>
              <a:off x="907766" y="2933700"/>
              <a:ext cx="1225834" cy="762000"/>
              <a:chOff x="6172200" y="2362200"/>
              <a:chExt cx="1225834" cy="7620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6248400" y="2362200"/>
                <a:ext cx="1066800" cy="7620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1" name="Text Box 17"/>
              <p:cNvSpPr txBox="1">
                <a:spLocks noChangeArrowheads="1"/>
              </p:cNvSpPr>
              <p:nvPr/>
            </p:nvSpPr>
            <p:spPr bwMode="auto">
              <a:xfrm>
                <a:off x="6172200" y="2362200"/>
                <a:ext cx="1225834" cy="65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Layout, EM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Analysis &amp;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Refining</a:t>
                </a:r>
              </a:p>
            </p:txBody>
          </p:sp>
        </p:grpSp>
        <p:grpSp>
          <p:nvGrpSpPr>
            <p:cNvPr id="11" name="Group 53"/>
            <p:cNvGrpSpPr/>
            <p:nvPr/>
          </p:nvGrpSpPr>
          <p:grpSpPr>
            <a:xfrm>
              <a:off x="3238500" y="3695700"/>
              <a:ext cx="967329" cy="571500"/>
              <a:chOff x="3276600" y="4038600"/>
              <a:chExt cx="967329" cy="571500"/>
            </a:xfrm>
          </p:grpSpPr>
          <p:sp>
            <p:nvSpPr>
              <p:cNvPr id="53" name="Rounded Rectangle 52"/>
              <p:cNvSpPr/>
              <p:nvPr/>
            </p:nvSpPr>
            <p:spPr bwMode="auto">
              <a:xfrm>
                <a:off x="3352800" y="4038600"/>
                <a:ext cx="8382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4" name="Text Box 20"/>
              <p:cNvSpPr txBox="1">
                <a:spLocks noChangeArrowheads="1"/>
              </p:cNvSpPr>
              <p:nvPr/>
            </p:nvSpPr>
            <p:spPr bwMode="auto">
              <a:xfrm>
                <a:off x="3276600" y="4076700"/>
                <a:ext cx="967329" cy="478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Tiling &amp; Tapeout</a:t>
                </a:r>
              </a:p>
            </p:txBody>
          </p:sp>
        </p:grpSp>
        <p:grpSp>
          <p:nvGrpSpPr>
            <p:cNvPr id="12" name="Group 55"/>
            <p:cNvGrpSpPr/>
            <p:nvPr/>
          </p:nvGrpSpPr>
          <p:grpSpPr>
            <a:xfrm>
              <a:off x="5295900" y="3695700"/>
              <a:ext cx="1410600" cy="571500"/>
              <a:chOff x="5295000" y="4267200"/>
              <a:chExt cx="1410600" cy="571500"/>
            </a:xfrm>
          </p:grpSpPr>
          <p:sp>
            <p:nvSpPr>
              <p:cNvPr id="55" name="Rounded Rectangle 54"/>
              <p:cNvSpPr/>
              <p:nvPr/>
            </p:nvSpPr>
            <p:spPr bwMode="auto">
              <a:xfrm>
                <a:off x="5372100" y="4267200"/>
                <a:ext cx="12192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7" name="Text Box 23"/>
              <p:cNvSpPr txBox="1">
                <a:spLocks noChangeArrowheads="1"/>
              </p:cNvSpPr>
              <p:nvPr/>
            </p:nvSpPr>
            <p:spPr bwMode="auto">
              <a:xfrm>
                <a:off x="5295000" y="4304877"/>
                <a:ext cx="1410600" cy="467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Evaluation Board Design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3" name="Group 57"/>
            <p:cNvGrpSpPr/>
            <p:nvPr/>
          </p:nvGrpSpPr>
          <p:grpSpPr>
            <a:xfrm>
              <a:off x="4267200" y="4229100"/>
              <a:ext cx="1054493" cy="571500"/>
              <a:chOff x="4343400" y="4762500"/>
              <a:chExt cx="1054493" cy="571500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4343400" y="4762500"/>
                <a:ext cx="10287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0" name="Text Box 26"/>
              <p:cNvSpPr txBox="1">
                <a:spLocks noChangeArrowheads="1"/>
              </p:cNvSpPr>
              <p:nvPr/>
            </p:nvSpPr>
            <p:spPr bwMode="auto">
              <a:xfrm>
                <a:off x="4377212" y="4902729"/>
                <a:ext cx="1020681" cy="338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Assembly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" name="Group 59"/>
            <p:cNvGrpSpPr/>
            <p:nvPr/>
          </p:nvGrpSpPr>
          <p:grpSpPr>
            <a:xfrm>
              <a:off x="5219700" y="4762500"/>
              <a:ext cx="1147075" cy="571500"/>
              <a:chOff x="3324774" y="5295900"/>
              <a:chExt cx="1147075" cy="571500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3390900" y="5295900"/>
                <a:ext cx="10287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3" name="Text Box 29"/>
              <p:cNvSpPr txBox="1">
                <a:spLocks noChangeArrowheads="1"/>
              </p:cNvSpPr>
              <p:nvPr/>
            </p:nvSpPr>
            <p:spPr bwMode="auto">
              <a:xfrm>
                <a:off x="3324774" y="5343737"/>
                <a:ext cx="1147075" cy="448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Test Bench Setup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Group 61"/>
            <p:cNvGrpSpPr/>
            <p:nvPr/>
          </p:nvGrpSpPr>
          <p:grpSpPr>
            <a:xfrm>
              <a:off x="6286500" y="5295900"/>
              <a:ext cx="838200" cy="571500"/>
              <a:chOff x="6781800" y="5334000"/>
              <a:chExt cx="838200" cy="571500"/>
            </a:xfrm>
          </p:grpSpPr>
          <p:sp>
            <p:nvSpPr>
              <p:cNvPr id="61" name="Rounded Rectangle 60"/>
              <p:cNvSpPr/>
              <p:nvPr/>
            </p:nvSpPr>
            <p:spPr bwMode="auto">
              <a:xfrm>
                <a:off x="6781800" y="5334000"/>
                <a:ext cx="838200" cy="5715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5372100"/>
                <a:ext cx="833948" cy="5194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Testing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Respin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Group 49"/>
            <p:cNvGrpSpPr/>
            <p:nvPr/>
          </p:nvGrpSpPr>
          <p:grpSpPr>
            <a:xfrm>
              <a:off x="2133600" y="2971800"/>
              <a:ext cx="1364252" cy="695325"/>
              <a:chOff x="2521948" y="3305175"/>
              <a:chExt cx="1364252" cy="695325"/>
            </a:xfrm>
          </p:grpSpPr>
          <p:sp>
            <p:nvSpPr>
              <p:cNvPr id="49" name="Rounded Rectangle 48"/>
              <p:cNvSpPr/>
              <p:nvPr/>
            </p:nvSpPr>
            <p:spPr bwMode="auto">
              <a:xfrm>
                <a:off x="2628900" y="3314700"/>
                <a:ext cx="1104900" cy="685800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9" name="Text Box 35"/>
              <p:cNvSpPr txBox="1">
                <a:spLocks noChangeArrowheads="1"/>
              </p:cNvSpPr>
              <p:nvPr/>
            </p:nvSpPr>
            <p:spPr bwMode="auto">
              <a:xfrm>
                <a:off x="2521948" y="3305175"/>
                <a:ext cx="1364252" cy="603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Post Layout Processing-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LVS &amp; DRC</a:t>
                </a:r>
              </a:p>
            </p:txBody>
          </p:sp>
        </p:grpSp>
      </p:grpSp>
      <p:sp>
        <p:nvSpPr>
          <p:cNvPr id="66" name="TextBox 65"/>
          <p:cNvSpPr txBox="1"/>
          <p:nvPr/>
        </p:nvSpPr>
        <p:spPr>
          <a:xfrm>
            <a:off x="7124700" y="3505200"/>
            <a:ext cx="1440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Concurrent Steps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67" name="Right Arrow 66"/>
          <p:cNvSpPr/>
          <p:nvPr/>
        </p:nvSpPr>
        <p:spPr bwMode="auto">
          <a:xfrm rot="1496762">
            <a:off x="1798364" y="2214936"/>
            <a:ext cx="49530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8" name="Right Arrow 67"/>
          <p:cNvSpPr/>
          <p:nvPr/>
        </p:nvSpPr>
        <p:spPr bwMode="auto">
          <a:xfrm rot="1522018">
            <a:off x="5433827" y="4721762"/>
            <a:ext cx="2310480" cy="26178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Design Flow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36</a:t>
            </a:fld>
            <a:endParaRPr lang="en-MY" dirty="0"/>
          </a:p>
        </p:txBody>
      </p:sp>
      <p:sp>
        <p:nvSpPr>
          <p:cNvPr id="7" name="Oval 6"/>
          <p:cNvSpPr/>
          <p:nvPr/>
        </p:nvSpPr>
        <p:spPr bwMode="auto">
          <a:xfrm>
            <a:off x="5524500" y="133350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charset="0"/>
            </a:endParaRPr>
          </a:p>
        </p:txBody>
      </p:sp>
      <p:sp>
        <p:nvSpPr>
          <p:cNvPr id="17" name="Flowchart: Process 16"/>
          <p:cNvSpPr/>
          <p:nvPr/>
        </p:nvSpPr>
        <p:spPr bwMode="auto">
          <a:xfrm>
            <a:off x="4764087" y="2227937"/>
            <a:ext cx="1827211" cy="608806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275820"/>
            <a:ext cx="190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Circuit Design Using Schematic Entry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9" name="Flowchart: Preparation 18"/>
          <p:cNvSpPr/>
          <p:nvPr/>
        </p:nvSpPr>
        <p:spPr bwMode="auto">
          <a:xfrm>
            <a:off x="6286500" y="1360626"/>
            <a:ext cx="1943100" cy="524014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1333500"/>
            <a:ext cx="190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Specification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Literature Survey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2" name="Straight Arrow Connector 21"/>
          <p:cNvCxnSpPr>
            <a:stCxn id="7" idx="6"/>
            <a:endCxn id="19" idx="1"/>
          </p:cNvCxnSpPr>
          <p:nvPr/>
        </p:nvCxnSpPr>
        <p:spPr bwMode="auto">
          <a:xfrm>
            <a:off x="5753100" y="1447800"/>
            <a:ext cx="533400" cy="174833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6305352" y="1903888"/>
            <a:ext cx="343298" cy="304801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8" name="Flowchart: Document 27"/>
          <p:cNvSpPr/>
          <p:nvPr/>
        </p:nvSpPr>
        <p:spPr bwMode="auto">
          <a:xfrm>
            <a:off x="7124700" y="2227939"/>
            <a:ext cx="1447800" cy="608806"/>
          </a:xfrm>
          <a:prstGeom prst="flowChartDocument">
            <a:avLst/>
          </a:prstGeom>
          <a:solidFill>
            <a:srgbClr val="ECA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24700" y="2227940"/>
            <a:ext cx="150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Concept Design Document 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31" name="Straight Arrow Connector 30"/>
          <p:cNvCxnSpPr>
            <a:stCxn id="19" idx="2"/>
          </p:cNvCxnSpPr>
          <p:nvPr/>
        </p:nvCxnSpPr>
        <p:spPr bwMode="auto">
          <a:xfrm rot="16200000" flipH="1">
            <a:off x="7134025" y="2008665"/>
            <a:ext cx="343300" cy="9525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5406502" y="2878547"/>
            <a:ext cx="429678" cy="346073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Flowchart: Process 33"/>
          <p:cNvSpPr/>
          <p:nvPr/>
        </p:nvSpPr>
        <p:spPr bwMode="auto">
          <a:xfrm>
            <a:off x="4752976" y="3266420"/>
            <a:ext cx="1827211" cy="571500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4400" y="3276600"/>
            <a:ext cx="190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Circuit Optimization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Sensitivity Analysis</a:t>
            </a:r>
          </a:p>
        </p:txBody>
      </p:sp>
      <p:sp>
        <p:nvSpPr>
          <p:cNvPr id="37" name="Flowchart: Document 36"/>
          <p:cNvSpPr/>
          <p:nvPr/>
        </p:nvSpPr>
        <p:spPr bwMode="auto">
          <a:xfrm>
            <a:off x="7102475" y="3037820"/>
            <a:ext cx="1562100" cy="608806"/>
          </a:xfrm>
          <a:prstGeom prst="flowChartDocument">
            <a:avLst/>
          </a:prstGeom>
          <a:solidFill>
            <a:srgbClr val="ECA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86600" y="3037820"/>
            <a:ext cx="16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Preliminary Design Document 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V="1">
            <a:off x="6580187" y="3357493"/>
            <a:ext cx="506413" cy="289133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5400000">
            <a:off x="5409279" y="3904468"/>
            <a:ext cx="429677" cy="351627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0" name="Flowchart: Process 49"/>
          <p:cNvSpPr/>
          <p:nvPr/>
        </p:nvSpPr>
        <p:spPr bwMode="auto">
          <a:xfrm>
            <a:off x="4791077" y="4295120"/>
            <a:ext cx="1827211" cy="571500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62501" y="4305300"/>
            <a:ext cx="1904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Design Centering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Yield Improvement</a:t>
            </a:r>
          </a:p>
        </p:txBody>
      </p:sp>
      <p:sp>
        <p:nvSpPr>
          <p:cNvPr id="56" name="Flowchart: Document 55"/>
          <p:cNvSpPr/>
          <p:nvPr/>
        </p:nvSpPr>
        <p:spPr bwMode="auto">
          <a:xfrm>
            <a:off x="7151688" y="3990320"/>
            <a:ext cx="1562100" cy="608806"/>
          </a:xfrm>
          <a:prstGeom prst="flowChartDocument">
            <a:avLst/>
          </a:prstGeom>
          <a:solidFill>
            <a:srgbClr val="ECA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135813" y="3990320"/>
            <a:ext cx="16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Critical Design Document 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V="1">
            <a:off x="6629400" y="4309993"/>
            <a:ext cx="506413" cy="289133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5400000">
            <a:off x="5371178" y="4943348"/>
            <a:ext cx="429677" cy="351627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0" name="Flowchart: Process 59"/>
          <p:cNvSpPr/>
          <p:nvPr/>
        </p:nvSpPr>
        <p:spPr bwMode="auto">
          <a:xfrm>
            <a:off x="4752976" y="5334000"/>
            <a:ext cx="1046955" cy="317957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24400" y="5344180"/>
            <a:ext cx="107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Layout</a:t>
            </a: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5818187" y="5344180"/>
            <a:ext cx="506413" cy="144567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4" name="Flowchart: Document 63"/>
          <p:cNvSpPr/>
          <p:nvPr/>
        </p:nvSpPr>
        <p:spPr bwMode="auto">
          <a:xfrm>
            <a:off x="6340475" y="5068094"/>
            <a:ext cx="1203325" cy="583863"/>
          </a:xfrm>
          <a:prstGeom prst="flowChartDocument">
            <a:avLst/>
          </a:prstGeom>
          <a:solidFill>
            <a:srgbClr val="ECA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24601" y="5068094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Layout Document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66" name="Straight Arrow Connector 65"/>
          <p:cNvCxnSpPr>
            <a:endCxn id="72" idx="3"/>
          </p:cNvCxnSpPr>
          <p:nvPr/>
        </p:nvCxnSpPr>
        <p:spPr bwMode="auto">
          <a:xfrm rot="10800000">
            <a:off x="4114801" y="4876800"/>
            <a:ext cx="638183" cy="60960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10800000" flipV="1">
            <a:off x="4114801" y="5485605"/>
            <a:ext cx="647701" cy="1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0" name="Flowchart: Process 69"/>
          <p:cNvSpPr/>
          <p:nvPr/>
        </p:nvSpPr>
        <p:spPr bwMode="auto">
          <a:xfrm>
            <a:off x="2628901" y="5257800"/>
            <a:ext cx="1485900" cy="533400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28901" y="5267980"/>
            <a:ext cx="148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Electromagnetic Simulations</a:t>
            </a:r>
          </a:p>
        </p:txBody>
      </p:sp>
      <p:sp>
        <p:nvSpPr>
          <p:cNvPr id="72" name="Flowchart: Process 71"/>
          <p:cNvSpPr/>
          <p:nvPr/>
        </p:nvSpPr>
        <p:spPr bwMode="auto">
          <a:xfrm>
            <a:off x="2819400" y="4610100"/>
            <a:ext cx="1295400" cy="533400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819400" y="46202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Parasitic Extraction</a:t>
            </a:r>
          </a:p>
        </p:txBody>
      </p:sp>
      <p:cxnSp>
        <p:nvCxnSpPr>
          <p:cNvPr id="77" name="Straight Arrow Connector 76"/>
          <p:cNvCxnSpPr>
            <a:stCxn id="71" idx="1"/>
          </p:cNvCxnSpPr>
          <p:nvPr/>
        </p:nvCxnSpPr>
        <p:spPr bwMode="auto">
          <a:xfrm rot="10800000">
            <a:off x="2133601" y="5068094"/>
            <a:ext cx="495301" cy="461496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Flowchart: Summing Junction 77"/>
          <p:cNvSpPr/>
          <p:nvPr/>
        </p:nvSpPr>
        <p:spPr bwMode="auto">
          <a:xfrm>
            <a:off x="1790700" y="4652893"/>
            <a:ext cx="419100" cy="447814"/>
          </a:xfrm>
          <a:prstGeom prst="flowChartSummingJuncti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80" name="Straight Arrow Connector 79"/>
          <p:cNvCxnSpPr>
            <a:stCxn id="73" idx="1"/>
            <a:endCxn id="78" idx="6"/>
          </p:cNvCxnSpPr>
          <p:nvPr/>
        </p:nvCxnSpPr>
        <p:spPr bwMode="auto">
          <a:xfrm rot="10800000">
            <a:off x="2209800" y="4876800"/>
            <a:ext cx="609600" cy="509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2" name="Straight Arrow Connector 81"/>
          <p:cNvCxnSpPr/>
          <p:nvPr/>
        </p:nvCxnSpPr>
        <p:spPr bwMode="auto">
          <a:xfrm rot="16200000" flipV="1">
            <a:off x="1752599" y="4462391"/>
            <a:ext cx="304804" cy="76201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7" name="Flowchart: Process 86"/>
          <p:cNvSpPr/>
          <p:nvPr/>
        </p:nvSpPr>
        <p:spPr bwMode="auto">
          <a:xfrm>
            <a:off x="723900" y="3799820"/>
            <a:ext cx="1550988" cy="548270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3900" y="3799820"/>
            <a:ext cx="1550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Back Annotation Re-simulation</a:t>
            </a:r>
          </a:p>
        </p:txBody>
      </p:sp>
      <p:sp>
        <p:nvSpPr>
          <p:cNvPr id="91" name="Flowchart: Document 90"/>
          <p:cNvSpPr/>
          <p:nvPr/>
        </p:nvSpPr>
        <p:spPr bwMode="auto">
          <a:xfrm>
            <a:off x="396874" y="4958884"/>
            <a:ext cx="1203325" cy="583863"/>
          </a:xfrm>
          <a:prstGeom prst="flowChartDocument">
            <a:avLst/>
          </a:prstGeom>
          <a:solidFill>
            <a:srgbClr val="ECA2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1000" y="4958884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Post Layout Document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 bwMode="auto">
          <a:xfrm rot="5400000">
            <a:off x="747642" y="4514848"/>
            <a:ext cx="600215" cy="266698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4991100" y="1295400"/>
            <a:ext cx="584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Start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 rot="16200000" flipV="1">
            <a:off x="1333499" y="3608525"/>
            <a:ext cx="304804" cy="76201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8" name="Flowchart: Process 97"/>
          <p:cNvSpPr/>
          <p:nvPr/>
        </p:nvSpPr>
        <p:spPr bwMode="auto">
          <a:xfrm>
            <a:off x="1143000" y="3162300"/>
            <a:ext cx="609601" cy="307777"/>
          </a:xfrm>
          <a:prstGeom prst="flowChartProcess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43000" y="3162300"/>
            <a:ext cx="60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Tiling</a:t>
            </a:r>
          </a:p>
        </p:txBody>
      </p:sp>
      <p:sp>
        <p:nvSpPr>
          <p:cNvPr id="100" name="Flowchart: Stored Data 99"/>
          <p:cNvSpPr/>
          <p:nvPr/>
        </p:nvSpPr>
        <p:spPr bwMode="auto">
          <a:xfrm>
            <a:off x="2895601" y="3357493"/>
            <a:ext cx="1143000" cy="682823"/>
          </a:xfrm>
          <a:prstGeom prst="flowChartOnlineStorage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 bwMode="auto">
          <a:xfrm rot="10800000" flipV="1">
            <a:off x="3848101" y="2537428"/>
            <a:ext cx="914400" cy="739171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rot="10800000" flipV="1">
            <a:off x="3848101" y="3528022"/>
            <a:ext cx="914402" cy="170883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6" name="Straight Arrow Connector 105"/>
          <p:cNvCxnSpPr>
            <a:stCxn id="51" idx="1"/>
          </p:cNvCxnSpPr>
          <p:nvPr/>
        </p:nvCxnSpPr>
        <p:spPr bwMode="auto">
          <a:xfrm rot="10800000">
            <a:off x="3848101" y="4122812"/>
            <a:ext cx="914400" cy="444098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rot="5400000" flipH="1" flipV="1">
            <a:off x="3299657" y="4366456"/>
            <a:ext cx="487288" cy="1588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2" name="Straight Arrow Connector 111"/>
          <p:cNvCxnSpPr/>
          <p:nvPr/>
        </p:nvCxnSpPr>
        <p:spPr bwMode="auto">
          <a:xfrm flipV="1">
            <a:off x="2274888" y="3799028"/>
            <a:ext cx="544512" cy="323785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3" name="TextBox 122"/>
          <p:cNvSpPr txBox="1"/>
          <p:nvPr/>
        </p:nvSpPr>
        <p:spPr>
          <a:xfrm>
            <a:off x="2934495" y="3437296"/>
            <a:ext cx="913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Data Storage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4" name="Flowchart: Magnetic Disk 123"/>
          <p:cNvSpPr/>
          <p:nvPr/>
        </p:nvSpPr>
        <p:spPr bwMode="auto">
          <a:xfrm>
            <a:off x="876300" y="2286000"/>
            <a:ext cx="914400" cy="523220"/>
          </a:xfrm>
          <a:prstGeom prst="flowChartMagneticDisk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5" name="Straight Arrow Connector 124"/>
          <p:cNvCxnSpPr>
            <a:endCxn id="124" idx="3"/>
          </p:cNvCxnSpPr>
          <p:nvPr/>
        </p:nvCxnSpPr>
        <p:spPr bwMode="auto">
          <a:xfrm rot="16200000" flipV="1">
            <a:off x="1200347" y="2942374"/>
            <a:ext cx="342507" cy="76199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876300" y="245356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Tape out</a:t>
            </a:r>
          </a:p>
        </p:txBody>
      </p:sp>
      <p:cxnSp>
        <p:nvCxnSpPr>
          <p:cNvPr id="128" name="Straight Arrow Connector 127"/>
          <p:cNvCxnSpPr/>
          <p:nvPr/>
        </p:nvCxnSpPr>
        <p:spPr bwMode="auto">
          <a:xfrm>
            <a:off x="1790700" y="3313620"/>
            <a:ext cx="1028700" cy="333006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0" name="Oval Callout 129"/>
          <p:cNvSpPr/>
          <p:nvPr/>
        </p:nvSpPr>
        <p:spPr bwMode="auto">
          <a:xfrm>
            <a:off x="3260725" y="1330523"/>
            <a:ext cx="1752600" cy="876300"/>
          </a:xfrm>
          <a:prstGeom prst="wedgeEllipseCallout">
            <a:avLst>
              <a:gd name="adj1" fmla="val -55616"/>
              <a:gd name="adj2" fmla="val 53804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31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199" y="1643744"/>
            <a:ext cx="1944688" cy="166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3276600" y="1433036"/>
            <a:ext cx="17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We will cover all steps in Advanced Module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33" name="Straight Arrow Connector 132"/>
          <p:cNvCxnSpPr/>
          <p:nvPr/>
        </p:nvCxnSpPr>
        <p:spPr bwMode="auto">
          <a:xfrm rot="16200000" flipV="1">
            <a:off x="1124148" y="2076647"/>
            <a:ext cx="342507" cy="76199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4" name="Flowchart: Terminator 133"/>
          <p:cNvSpPr/>
          <p:nvPr/>
        </p:nvSpPr>
        <p:spPr bwMode="auto">
          <a:xfrm>
            <a:off x="876300" y="1589226"/>
            <a:ext cx="723900" cy="316568"/>
          </a:xfrm>
          <a:prstGeom prst="flowChartTerminator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77105" y="1598017"/>
            <a:ext cx="584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 Check-List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37</a:t>
            </a:fld>
            <a:endParaRPr lang="en-MY" dirty="0"/>
          </a:p>
        </p:txBody>
      </p:sp>
      <p:sp>
        <p:nvSpPr>
          <p:cNvPr id="5" name="Folded Corner 4"/>
          <p:cNvSpPr/>
          <p:nvPr/>
        </p:nvSpPr>
        <p:spPr bwMode="auto">
          <a:xfrm rot="10800000">
            <a:off x="754855" y="1600200"/>
            <a:ext cx="3688048" cy="4076700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11"/>
          <p:cNvGrpSpPr/>
          <p:nvPr/>
        </p:nvGrpSpPr>
        <p:grpSpPr>
          <a:xfrm>
            <a:off x="914400" y="2247900"/>
            <a:ext cx="266700" cy="304800"/>
            <a:chOff x="4000500" y="2247900"/>
            <a:chExt cx="342900" cy="342900"/>
          </a:xfrm>
        </p:grpSpPr>
        <p:sp>
          <p:nvSpPr>
            <p:cNvPr id="6" name="Rectangle 5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1" name="Group 12"/>
          <p:cNvGrpSpPr/>
          <p:nvPr/>
        </p:nvGrpSpPr>
        <p:grpSpPr>
          <a:xfrm>
            <a:off x="914400" y="2590800"/>
            <a:ext cx="266700" cy="304800"/>
            <a:chOff x="4000500" y="2247900"/>
            <a:chExt cx="342900" cy="3429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3" name="Group 17"/>
          <p:cNvGrpSpPr/>
          <p:nvPr/>
        </p:nvGrpSpPr>
        <p:grpSpPr>
          <a:xfrm>
            <a:off x="914400" y="2933700"/>
            <a:ext cx="266700" cy="304800"/>
            <a:chOff x="4000500" y="2247900"/>
            <a:chExt cx="342900" cy="3429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8" name="Group 22"/>
          <p:cNvGrpSpPr/>
          <p:nvPr/>
        </p:nvGrpSpPr>
        <p:grpSpPr>
          <a:xfrm>
            <a:off x="914400" y="3276600"/>
            <a:ext cx="266700" cy="304800"/>
            <a:chOff x="4000500" y="2247900"/>
            <a:chExt cx="342900" cy="34290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20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26" name="Straight Connector 25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3" name="Group 27"/>
          <p:cNvGrpSpPr/>
          <p:nvPr/>
        </p:nvGrpSpPr>
        <p:grpSpPr>
          <a:xfrm>
            <a:off x="914400" y="3619500"/>
            <a:ext cx="266700" cy="304800"/>
            <a:chOff x="4000500" y="2247900"/>
            <a:chExt cx="342900" cy="3429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25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8" name="Group 32"/>
          <p:cNvGrpSpPr/>
          <p:nvPr/>
        </p:nvGrpSpPr>
        <p:grpSpPr>
          <a:xfrm>
            <a:off x="914400" y="3962400"/>
            <a:ext cx="266700" cy="304800"/>
            <a:chOff x="4000500" y="2247900"/>
            <a:chExt cx="342900" cy="3429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30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3" name="Group 37"/>
          <p:cNvGrpSpPr/>
          <p:nvPr/>
        </p:nvGrpSpPr>
        <p:grpSpPr>
          <a:xfrm>
            <a:off x="914400" y="4305300"/>
            <a:ext cx="266700" cy="304800"/>
            <a:chOff x="4000500" y="2247900"/>
            <a:chExt cx="342900" cy="3429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35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41" name="Straight Connector 40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8" name="Group 42"/>
          <p:cNvGrpSpPr/>
          <p:nvPr/>
        </p:nvGrpSpPr>
        <p:grpSpPr>
          <a:xfrm>
            <a:off x="914400" y="4648200"/>
            <a:ext cx="266700" cy="304800"/>
            <a:chOff x="4000500" y="2247900"/>
            <a:chExt cx="342900" cy="342900"/>
          </a:xfrm>
        </p:grpSpPr>
        <p:sp>
          <p:nvSpPr>
            <p:cNvPr id="44" name="Rectangle 43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grpSp>
          <p:nvGrpSpPr>
            <p:cNvPr id="40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8" name="TextBox 47"/>
          <p:cNvSpPr txBox="1"/>
          <p:nvPr/>
        </p:nvSpPr>
        <p:spPr>
          <a:xfrm>
            <a:off x="1226363" y="2247900"/>
            <a:ext cx="1886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Concept Design Review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19200" y="2587823"/>
            <a:ext cx="2117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Preliminary Design Review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19200" y="2930723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Critical Design Review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19200" y="3276600"/>
            <a:ext cx="1237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Layout Review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9200" y="3616523"/>
            <a:ext cx="2934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Back Annotation &amp; Simulation Review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9200" y="3962400"/>
            <a:ext cx="1141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Tiling Review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9200" y="4302323"/>
            <a:ext cx="1820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Document Verification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19200" y="4648200"/>
            <a:ext cx="1451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Manager Sign Off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70690" y="1695390"/>
            <a:ext cx="1115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Check List</a:t>
            </a:r>
            <a:endParaRPr lang="en-US" sz="18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57" name="Oval Callout 56"/>
          <p:cNvSpPr/>
          <p:nvPr/>
        </p:nvSpPr>
        <p:spPr bwMode="auto">
          <a:xfrm>
            <a:off x="6592888" y="1600200"/>
            <a:ext cx="1979612" cy="919844"/>
          </a:xfrm>
          <a:prstGeom prst="wedgeEllipseCallout">
            <a:avLst>
              <a:gd name="adj1" fmla="val -55616"/>
              <a:gd name="adj2" fmla="val 53804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58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2" y="1956965"/>
            <a:ext cx="1944688" cy="166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/>
          <p:cNvSpPr txBox="1"/>
          <p:nvPr/>
        </p:nvSpPr>
        <p:spPr>
          <a:xfrm>
            <a:off x="6743700" y="1714500"/>
            <a:ext cx="17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This Check List will be followed in Advanced Module  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0600" y="1977710"/>
            <a:ext cx="1752599" cy="166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Tool Constituents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38</a:t>
            </a:fld>
            <a:endParaRPr lang="en-MY" dirty="0"/>
          </a:p>
        </p:txBody>
      </p:sp>
      <p:sp>
        <p:nvSpPr>
          <p:cNvPr id="5" name="Snip Diagonal Corner Rectangle 4"/>
          <p:cNvSpPr/>
          <p:nvPr/>
        </p:nvSpPr>
        <p:spPr bwMode="auto">
          <a:xfrm>
            <a:off x="3390900" y="3172480"/>
            <a:ext cx="1371600" cy="76200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100" y="3286780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Simulation Software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 flipV="1">
            <a:off x="2008188" y="3576310"/>
            <a:ext cx="1382712" cy="46738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723900" y="4043691"/>
            <a:ext cx="1284288" cy="614689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097060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Transient Simulator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714500" y="4734580"/>
            <a:ext cx="1382713" cy="7620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5612" y="4734580"/>
            <a:ext cx="1371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Small Signal Simulator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(S-Parameter)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0800000" flipV="1">
            <a:off x="2438401" y="3810000"/>
            <a:ext cx="952499" cy="84838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3090535" y="4491366"/>
            <a:ext cx="1305582" cy="247651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3181350" y="5267980"/>
            <a:ext cx="1066800" cy="52322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9" y="5267980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Harmonic Balance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4381501" y="5165467"/>
            <a:ext cx="1066800" cy="307777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5165467"/>
            <a:ext cx="118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Envelope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H="1">
            <a:off x="4075242" y="4287708"/>
            <a:ext cx="1203067" cy="55245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ounded Rectangle 23"/>
          <p:cNvSpPr/>
          <p:nvPr/>
        </p:nvSpPr>
        <p:spPr bwMode="auto">
          <a:xfrm>
            <a:off x="5543552" y="4610096"/>
            <a:ext cx="1066800" cy="734084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4605516"/>
            <a:ext cx="1181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System Simulator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(SPARCA)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762500" y="3962400"/>
            <a:ext cx="819151" cy="643116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762500" y="3576310"/>
            <a:ext cx="990600" cy="35817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5791200" y="3695700"/>
            <a:ext cx="1257299" cy="73408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3100" y="3695700"/>
            <a:ext cx="133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Discrete Flow Simulator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(Digital)</a:t>
            </a:r>
          </a:p>
        </p:txBody>
      </p:sp>
      <p:sp>
        <p:nvSpPr>
          <p:cNvPr id="32" name="Rounded Rectangle 31"/>
          <p:cNvSpPr/>
          <p:nvPr/>
        </p:nvSpPr>
        <p:spPr bwMode="auto">
          <a:xfrm>
            <a:off x="5581651" y="2971800"/>
            <a:ext cx="1466848" cy="564297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86400" y="2981980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Electromagnetic Simulator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4762500" y="3172480"/>
            <a:ext cx="819151" cy="13335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7" name="Rounded Rectangle 36"/>
          <p:cNvSpPr/>
          <p:nvPr/>
        </p:nvSpPr>
        <p:spPr bwMode="auto">
          <a:xfrm>
            <a:off x="4095749" y="2019300"/>
            <a:ext cx="1181101" cy="52322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8600" y="2029480"/>
            <a:ext cx="131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X-Parameter Simulators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 flipH="1" flipV="1">
            <a:off x="4385935" y="2795915"/>
            <a:ext cx="619780" cy="13335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5727701" y="1521023"/>
            <a:ext cx="1625600" cy="307777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6900" y="1521023"/>
            <a:ext cx="167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Method of Moment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6172201" y="1902023"/>
            <a:ext cx="2019299" cy="307777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34101" y="1890355"/>
            <a:ext cx="2095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Finite Element Method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6819900" y="2286000"/>
            <a:ext cx="2019299" cy="528935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19900" y="2286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Finite Difference Time Domain Method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5443864" y="2385685"/>
            <a:ext cx="1113770" cy="1588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6099692" y="2461140"/>
            <a:ext cx="773668" cy="247652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7085011" y="2814935"/>
            <a:ext cx="496889" cy="471845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4" name="Oval Callout 53"/>
          <p:cNvSpPr/>
          <p:nvPr/>
        </p:nvSpPr>
        <p:spPr bwMode="auto">
          <a:xfrm>
            <a:off x="2058987" y="1333501"/>
            <a:ext cx="2036761" cy="952500"/>
          </a:xfrm>
          <a:prstGeom prst="wedgeEllipseCallout">
            <a:avLst>
              <a:gd name="adj1" fmla="val -51875"/>
              <a:gd name="adj2" fmla="val 46804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81200" y="1433036"/>
            <a:ext cx="2171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</a:rPr>
              <a:t>We will detail these constituents in few Simulation Softwares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 bwMode="auto">
          <a:xfrm>
            <a:off x="609600" y="1371600"/>
            <a:ext cx="4152900" cy="3086100"/>
          </a:xfrm>
          <a:prstGeom prst="foldedCorner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Agilent Genesys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39</a:t>
            </a:fld>
            <a:endParaRPr lang="en-MY" dirty="0"/>
          </a:p>
        </p:txBody>
      </p:sp>
      <p:pic>
        <p:nvPicPr>
          <p:cNvPr id="26626" name="Picture 2" descr="D:\TrainingInstitute\Presentations\NATMCS01_CircuitSimulations\Session1\Resources\GenesysCa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371600"/>
            <a:ext cx="3962400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1409700"/>
            <a:ext cx="4038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</a:rPr>
              <a:t>Genesys from Agilent Technologies is very useful  Simulator.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Genesys is known for  </a:t>
            </a:r>
            <a:r>
              <a:rPr lang="en-US" sz="1400" dirty="0" smtClean="0">
                <a:effectLst>
                  <a:glow rad="101600">
                    <a:srgbClr val="66FF66">
                      <a:alpha val="60000"/>
                    </a:srgbClr>
                  </a:glow>
                </a:effectLst>
                <a:latin typeface="Calibri" pitchFamily="34" charset="0"/>
              </a:rPr>
              <a:t>System Simulator called Spectrasys.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Circuit and Electromagnetic Simulators are available for MMIC and MIC Designs.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Suitable for board simulations &amp; layout.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Process Design Kits (PDK) libraries from Foundries are not readily available.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6362700" y="3733800"/>
            <a:ext cx="1752600" cy="876300"/>
          </a:xfrm>
          <a:prstGeom prst="wedgeEllipseCallout">
            <a:avLst>
              <a:gd name="adj1" fmla="val -51268"/>
              <a:gd name="adj2" fmla="val 54891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627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169456"/>
            <a:ext cx="1944688" cy="166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77000" y="3833336"/>
            <a:ext cx="17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4 Days of Training is sufficient to get you started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Skilled Workforce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</a:t>
            </a:fld>
            <a:endParaRPr lang="en-MY" dirty="0"/>
          </a:p>
        </p:txBody>
      </p:sp>
      <p:pic>
        <p:nvPicPr>
          <p:cNvPr id="5" name="Picture 4" descr="handshake2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888" t="5050" r="15409"/>
          <a:stretch>
            <a:fillRect/>
          </a:stretch>
        </p:blipFill>
        <p:spPr>
          <a:xfrm>
            <a:off x="898525" y="2324100"/>
            <a:ext cx="2133600" cy="2148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online_classroom_learning_1600_cl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0725" y="3830638"/>
            <a:ext cx="3048000" cy="2286000"/>
          </a:xfrm>
          <a:prstGeom prst="rect">
            <a:avLst/>
          </a:prstGeom>
        </p:spPr>
      </p:pic>
      <p:pic>
        <p:nvPicPr>
          <p:cNvPr id="7" name="Picture 6" descr="home-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5940" y="1600685"/>
            <a:ext cx="1717760" cy="1752115"/>
          </a:xfrm>
          <a:prstGeom prst="rect">
            <a:avLst/>
          </a:prstGeom>
        </p:spPr>
      </p:pic>
      <p:pic>
        <p:nvPicPr>
          <p:cNvPr id="8" name="Picture 7" descr="dreamstime_806515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1505" y="4191000"/>
            <a:ext cx="2153688" cy="1752115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 bwMode="auto">
          <a:xfrm>
            <a:off x="411167" y="1504465"/>
            <a:ext cx="2332033" cy="647700"/>
          </a:xfrm>
          <a:prstGeom prst="wedgeRoundRectCallout">
            <a:avLst>
              <a:gd name="adj1" fmla="val 29303"/>
              <a:gd name="adj2" fmla="val 11231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11167" y="1566705"/>
            <a:ext cx="2438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Adobe Arabic" pitchFamily="18" charset="-78"/>
              </a:rPr>
              <a:t>We, Agilent &amp; NatTel Micro, understand your Aspiration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2849566" y="3111173"/>
            <a:ext cx="2827334" cy="927427"/>
          </a:xfrm>
          <a:prstGeom prst="wedgeRoundRectCallout">
            <a:avLst>
              <a:gd name="adj1" fmla="val -1467"/>
              <a:gd name="adj2" fmla="val 712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3084493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We bring to you cutting edge Technology, through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trainings &amp; consultancy in areas of Consumer &amp; Defense Technology.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641725" y="1351261"/>
            <a:ext cx="2104471" cy="725488"/>
          </a:xfrm>
          <a:prstGeom prst="wedgeRoundRectCallout">
            <a:avLst>
              <a:gd name="adj1" fmla="val 22061"/>
              <a:gd name="adj2" fmla="val 6504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608" y="1351261"/>
            <a:ext cx="23431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Through our concerted efforts we put you on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fast track path to growth</a:t>
            </a: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6308725" y="2819400"/>
            <a:ext cx="2473325" cy="1242386"/>
          </a:xfrm>
          <a:prstGeom prst="wedgeRoundRectCallout">
            <a:avLst>
              <a:gd name="adj1" fmla="val -6008"/>
              <a:gd name="adj2" fmla="val 8744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1505" y="2842586"/>
            <a:ext cx="24886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We open avenues for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Job Creation, Promote Foreign Investment, Self Sufficiency in Consumer &amp; Defense Technologies </a:t>
            </a:r>
          </a:p>
        </p:txBody>
      </p:sp>
      <p:sp>
        <p:nvSpPr>
          <p:cNvPr id="18" name="Donut 17"/>
          <p:cNvSpPr/>
          <p:nvPr/>
        </p:nvSpPr>
        <p:spPr bwMode="auto">
          <a:xfrm>
            <a:off x="990600" y="4473077"/>
            <a:ext cx="2270125" cy="1470037"/>
          </a:xfrm>
          <a:prstGeom prst="donut">
            <a:avLst>
              <a:gd name="adj" fmla="val 101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80897" y="4753570"/>
            <a:ext cx="21195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Economic Prosperity &amp; Self Sufficiency</a:t>
            </a:r>
            <a:endParaRPr lang="en-US" sz="1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Agilent Advanced Design System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40</a:t>
            </a:fld>
            <a:endParaRPr lang="en-MY" dirty="0"/>
          </a:p>
        </p:txBody>
      </p:sp>
      <p:pic>
        <p:nvPicPr>
          <p:cNvPr id="27651" name="Picture 3" descr="D:\TrainingInstitute\Presentations\NATMCS01_CircuitSimulations\Session1\Resources\ADSCa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33500"/>
            <a:ext cx="4600576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0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0" y="4191000"/>
            <a:ext cx="1830388" cy="156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Folded Corner 8"/>
          <p:cNvSpPr/>
          <p:nvPr/>
        </p:nvSpPr>
        <p:spPr bwMode="auto">
          <a:xfrm>
            <a:off x="5257800" y="1333500"/>
            <a:ext cx="3581400" cy="3124200"/>
          </a:xfrm>
          <a:prstGeom prst="foldedCorner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Callout 6"/>
          <p:cNvSpPr/>
          <p:nvPr/>
        </p:nvSpPr>
        <p:spPr bwMode="auto">
          <a:xfrm>
            <a:off x="5334000" y="4838700"/>
            <a:ext cx="1752600" cy="914400"/>
          </a:xfrm>
          <a:prstGeom prst="wedgeEllipseCallout">
            <a:avLst>
              <a:gd name="adj1" fmla="val -61051"/>
              <a:gd name="adj2" fmla="val -68919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4500" y="4953000"/>
            <a:ext cx="1638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8 days of training is sufficient to get you started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9700" y="1333500"/>
            <a:ext cx="358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ADS is more versatile Simulator compared to any other simulator.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Its highlight feature is its </a:t>
            </a:r>
            <a:r>
              <a:rPr lang="en-US" sz="1400" dirty="0" smtClean="0">
                <a:effectLst>
                  <a:glow rad="101600">
                    <a:srgbClr val="66FF66">
                      <a:alpha val="60000"/>
                    </a:srgbClr>
                  </a:glow>
                </a:effectLst>
                <a:latin typeface="Calibri" pitchFamily="34" charset="0"/>
              </a:rPr>
              <a:t>Co-Simulation Capabilities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effectLst>
                  <a:glow rad="101600">
                    <a:srgbClr val="66FF66">
                      <a:alpha val="60000"/>
                    </a:srgbClr>
                  </a:glow>
                </a:effectLst>
                <a:latin typeface="Calibri" pitchFamily="34" charset="0"/>
              </a:rPr>
              <a:t>EM/ Circuit/ DSP Co-Simulations </a:t>
            </a:r>
            <a:r>
              <a:rPr lang="en-US" sz="1400" dirty="0" smtClean="0">
                <a:latin typeface="Calibri" pitchFamily="34" charset="0"/>
              </a:rPr>
              <a:t>are supported for system simulations.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effectLst>
                  <a:glow rad="101600">
                    <a:srgbClr val="66FF66">
                      <a:alpha val="60000"/>
                    </a:srgbClr>
                  </a:glow>
                </a:effectLst>
                <a:latin typeface="Calibri" pitchFamily="34" charset="0"/>
              </a:rPr>
              <a:t>Verilog &amp; Matlab Co-simulations </a:t>
            </a:r>
            <a:r>
              <a:rPr lang="en-US" sz="1400" dirty="0" smtClean="0">
                <a:latin typeface="Calibri" pitchFamily="34" charset="0"/>
              </a:rPr>
              <a:t>are supported.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Tape out for fabrication of CMOS is not supported.</a:t>
            </a:r>
          </a:p>
          <a:p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Cadence Design System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41</a:t>
            </a:fld>
            <a:endParaRPr lang="en-MY" dirty="0"/>
          </a:p>
        </p:txBody>
      </p:sp>
      <p:pic>
        <p:nvPicPr>
          <p:cNvPr id="1026" name="Picture 2" descr="D:\TrainingInstitute\Presentations\NATMCS01_CircuitSimulations\Session1\Resources\cadenceca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409700"/>
            <a:ext cx="4257675" cy="1866900"/>
          </a:xfrm>
          <a:prstGeom prst="rect">
            <a:avLst/>
          </a:prstGeom>
          <a:ln w="38100" cap="sq">
            <a:solidFill>
              <a:srgbClr val="0066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olded Corner 5"/>
          <p:cNvSpPr/>
          <p:nvPr/>
        </p:nvSpPr>
        <p:spPr bwMode="auto">
          <a:xfrm>
            <a:off x="4876800" y="1333500"/>
            <a:ext cx="3886200" cy="3352800"/>
          </a:xfrm>
          <a:prstGeom prst="foldedCorner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4900" y="1371600"/>
            <a:ext cx="3771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Calibri" pitchFamily="34" charset="0"/>
              </a:rPr>
              <a:t>Cadence is very robust tool . It is widely used for CMOS designs, layout and tape outs.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Its unique feature is </a:t>
            </a:r>
            <a:r>
              <a:rPr lang="en-US" sz="1400" dirty="0" smtClean="0">
                <a:effectLst>
                  <a:glow rad="101600">
                    <a:srgbClr val="66FF66">
                      <a:alpha val="60000"/>
                    </a:srgbClr>
                  </a:glow>
                </a:effectLst>
                <a:latin typeface="Calibri" pitchFamily="34" charset="0"/>
              </a:rPr>
              <a:t>Auto-place and Route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Cadence Suite has </a:t>
            </a:r>
            <a:r>
              <a:rPr lang="en-US" sz="1400" dirty="0" smtClean="0">
                <a:effectLst>
                  <a:glow rad="101600">
                    <a:srgbClr val="66FF66">
                      <a:alpha val="60000"/>
                    </a:srgbClr>
                  </a:glow>
                </a:effectLst>
                <a:latin typeface="Calibri" pitchFamily="34" charset="0"/>
              </a:rPr>
              <a:t>Envelope, Harmonic Balance and Electromagnetic Simulators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Cadence also has dynamic link with Agilent Advanced Design System.</a:t>
            </a:r>
          </a:p>
          <a:p>
            <a:pPr algn="just"/>
            <a:endParaRPr lang="en-US" sz="1400" dirty="0" smtClean="0">
              <a:latin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</a:rPr>
              <a:t>Cadence has parasitic extraction tool called DIVA and it also supports third party tools for extraction like Assura and Columbus RF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2819400" y="3331256"/>
            <a:ext cx="1828800" cy="1050244"/>
          </a:xfrm>
          <a:prstGeom prst="wedgeEllipseCallout">
            <a:avLst>
              <a:gd name="adj1" fmla="val -51268"/>
              <a:gd name="adj2" fmla="val 54891"/>
            </a:avLst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3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3886200"/>
            <a:ext cx="1944688" cy="1663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33700" y="3505200"/>
            <a:ext cx="1714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10 days of training is sufficient to get you started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Fabrication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008" y="3733800"/>
            <a:ext cx="2733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Phone: 0091 9158580922</a:t>
            </a:r>
          </a:p>
          <a:p>
            <a:pPr algn="r"/>
            <a:r>
              <a:rPr lang="en-US" dirty="0" smtClean="0"/>
              <a:t>0091 9623299070</a:t>
            </a:r>
          </a:p>
          <a:p>
            <a:pPr algn="r"/>
            <a:r>
              <a:rPr lang="en-US" dirty="0" smtClean="0"/>
              <a:t>e-mail: nigam_anurag2011@nattelmicro.com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300" y="4572000"/>
            <a:ext cx="5032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Silicon, Silicon Germanium, </a:t>
            </a:r>
          </a:p>
          <a:p>
            <a:pPr algn="ctr"/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Silicon Carbide or Gallium Arsenide</a:t>
            </a:r>
            <a:endParaRPr lang="en-US" sz="2400" dirty="0"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43</a:t>
            </a:fld>
            <a:endParaRPr lang="en-MY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88253" y="1905000"/>
            <a:ext cx="633507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253" y="1905000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GaAs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674160" y="1409700"/>
            <a:ext cx="633507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693" y="1409700"/>
            <a:ext cx="633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HBT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72027" y="1905000"/>
            <a:ext cx="894973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560" y="1905000"/>
            <a:ext cx="84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pHEMT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74160" y="2438400"/>
            <a:ext cx="894973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2438400"/>
            <a:ext cx="93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MESFET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162300" y="1790699"/>
            <a:ext cx="1295400" cy="9541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62300" y="17907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For High Power &amp; High Frequency</a:t>
            </a:r>
          </a:p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Low Noise</a:t>
            </a:r>
            <a:endParaRPr lang="en-US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876800" y="1790700"/>
            <a:ext cx="1562100" cy="7386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799" y="1790700"/>
            <a:ext cx="1562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Not Suited for Digital Logic or Analog Designs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819900" y="1676400"/>
            <a:ext cx="1714499" cy="9541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19900" y="1676401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ADS / AWR Supported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but may need Cadence or IC Edit for Tapeouts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876300" y="3314700"/>
            <a:ext cx="633507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3314700"/>
            <a:ext cx="654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Silicon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714500" y="3314700"/>
            <a:ext cx="633507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3314700"/>
            <a:ext cx="635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CMOS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3009900" y="3197423"/>
            <a:ext cx="1447800" cy="5363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9900" y="32105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Low Frequency &amp; Low Power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876801" y="3071336"/>
            <a:ext cx="1562100" cy="7386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3071336"/>
            <a:ext cx="15621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Not Suited for Low Noise or MMIC Design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743700" y="3081515"/>
            <a:ext cx="1962150" cy="7665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3700" y="3081516"/>
            <a:ext cx="196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ADS / AWR Supported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but needs Cadence for Tapeouts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533400" y="4280356"/>
            <a:ext cx="1195293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4280356"/>
            <a:ext cx="129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Silicon Germanium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1876513" y="4391679"/>
            <a:ext cx="856873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38413" y="4391679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Bi-CMOS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3009900" y="4239279"/>
            <a:ext cx="1447800" cy="75182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9900" y="4252436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Any Frequency, Medium Power, Low Noise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4876801" y="4341792"/>
            <a:ext cx="1562100" cy="5481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76800" y="4341792"/>
            <a:ext cx="1562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Suited for all kinds of designs</a:t>
            </a:r>
            <a:endParaRPr lang="en-US" sz="1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6743700" y="4199571"/>
            <a:ext cx="1962150" cy="7665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43700" y="4199572"/>
            <a:ext cx="1962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alibri" pitchFamily="34" charset="0"/>
              </a:rPr>
              <a:t>ADS / AWR Supported</a:t>
            </a:r>
            <a:r>
              <a:rPr lang="en-US" sz="1400" dirty="0" smtClean="0">
                <a:solidFill>
                  <a:srgbClr val="FF0000"/>
                </a:solidFill>
                <a:latin typeface="Calibri" pitchFamily="34" charset="0"/>
              </a:rPr>
              <a:t> but needs Cadence for Tapeouts</a:t>
            </a:r>
            <a:endParaRPr lang="en-US" sz="1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&amp; Production Costs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44</a:t>
            </a:fld>
            <a:endParaRPr lang="en-MY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552700" y="1749623"/>
            <a:ext cx="1723372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2700" y="1749623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Development Costs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012796" y="2397323"/>
            <a:ext cx="633507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2796" y="2397323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GaAs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00843" y="3807023"/>
            <a:ext cx="633507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743" y="3807023"/>
            <a:ext cx="654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Silicon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7200" y="5023246"/>
            <a:ext cx="1741488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787" y="5023246"/>
            <a:ext cx="15633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Silicon Germanium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2857500" y="2397323"/>
            <a:ext cx="952500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500" y="2397323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Slightly Cheaper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933700" y="3804046"/>
            <a:ext cx="72390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3700" y="3804046"/>
            <a:ext cx="723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Higher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933700" y="5026223"/>
            <a:ext cx="87630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026223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Highest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705350" y="1749623"/>
            <a:ext cx="165735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5350" y="1749623"/>
            <a:ext cx="165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Production Costs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86350" y="2397323"/>
            <a:ext cx="87630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24450" y="2397323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Highest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5124450" y="3807023"/>
            <a:ext cx="76200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4450" y="38070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Lowest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086350" y="4985146"/>
            <a:ext cx="57150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86350" y="4985146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Low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629400" y="1752600"/>
            <a:ext cx="182880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1752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Wafer / Die Handling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7010400" y="2400300"/>
            <a:ext cx="685800" cy="30777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8500" y="2400300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Easy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048500" y="3810000"/>
            <a:ext cx="762000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8500" y="3810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Needs Care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7010400" y="4988123"/>
            <a:ext cx="723900" cy="5232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4988123"/>
            <a:ext cx="80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Needs Care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Assembly &amp;Test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008" y="3733800"/>
            <a:ext cx="2733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Phone: 0091 9158580922</a:t>
            </a:r>
          </a:p>
          <a:p>
            <a:pPr algn="r"/>
            <a:r>
              <a:rPr lang="en-US" dirty="0" smtClean="0"/>
              <a:t>0091 9623299070</a:t>
            </a:r>
          </a:p>
          <a:p>
            <a:pPr algn="r"/>
            <a:r>
              <a:rPr lang="en-US" dirty="0" smtClean="0"/>
              <a:t>e-mail: nigam_anurag2011@nattelmicro.com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300" y="4572000"/>
            <a:ext cx="5560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Evaluation Boards, Die Attach, Bonding</a:t>
            </a:r>
          </a:p>
          <a:p>
            <a:pPr algn="ctr"/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&amp; Connectors, Test Briefing</a:t>
            </a:r>
            <a:endParaRPr lang="en-US" sz="2400" dirty="0"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Multi-Chip Module Radio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46</a:t>
            </a:fld>
            <a:endParaRPr lang="en-MY" dirty="0"/>
          </a:p>
        </p:txBody>
      </p:sp>
      <p:grpSp>
        <p:nvGrpSpPr>
          <p:cNvPr id="7" name="Group 32"/>
          <p:cNvGrpSpPr/>
          <p:nvPr/>
        </p:nvGrpSpPr>
        <p:grpSpPr>
          <a:xfrm>
            <a:off x="524587" y="1626694"/>
            <a:ext cx="3403204" cy="3886953"/>
            <a:chOff x="571500" y="1942346"/>
            <a:chExt cx="3403204" cy="3886953"/>
          </a:xfrm>
        </p:grpSpPr>
        <p:grpSp>
          <p:nvGrpSpPr>
            <p:cNvPr id="8" name="Group 7"/>
            <p:cNvGrpSpPr/>
            <p:nvPr/>
          </p:nvGrpSpPr>
          <p:grpSpPr>
            <a:xfrm>
              <a:off x="571500" y="4236596"/>
              <a:ext cx="1665288" cy="1592703"/>
              <a:chOff x="540119" y="4114800"/>
              <a:chExt cx="1745881" cy="1504950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623342" y="4114800"/>
                <a:ext cx="1651546" cy="150495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5" name="Picture 4" descr="TinyQF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119" y="4133850"/>
                <a:ext cx="1745881" cy="1485900"/>
              </a:xfrm>
              <a:prstGeom prst="rect">
                <a:avLst/>
              </a:prstGeom>
            </p:spPr>
          </p:pic>
        </p:grpSp>
        <p:pic>
          <p:nvPicPr>
            <p:cNvPr id="10" name="Picture 9" descr="16QFN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1600" y="2209800"/>
              <a:ext cx="1675709" cy="1675709"/>
            </a:xfrm>
            <a:prstGeom prst="rect">
              <a:avLst/>
            </a:prstGeom>
          </p:spPr>
        </p:pic>
        <p:sp>
          <p:nvSpPr>
            <p:cNvPr id="28" name="Freeform 27"/>
            <p:cNvSpPr/>
            <p:nvPr/>
          </p:nvSpPr>
          <p:spPr bwMode="auto">
            <a:xfrm>
              <a:off x="901337" y="2971800"/>
              <a:ext cx="1918063" cy="1791789"/>
            </a:xfrm>
            <a:custGeom>
              <a:avLst/>
              <a:gdLst>
                <a:gd name="connsiteX0" fmla="*/ 0 w 1740626"/>
                <a:gd name="connsiteY0" fmla="*/ 1387929 h 1626326"/>
                <a:gd name="connsiteX1" fmla="*/ 114300 w 1740626"/>
                <a:gd name="connsiteY1" fmla="*/ 1319349 h 1626326"/>
                <a:gd name="connsiteX2" fmla="*/ 231866 w 1740626"/>
                <a:gd name="connsiteY2" fmla="*/ 1283426 h 1626326"/>
                <a:gd name="connsiteX3" fmla="*/ 404949 w 1740626"/>
                <a:gd name="connsiteY3" fmla="*/ 1263832 h 1626326"/>
                <a:gd name="connsiteX4" fmla="*/ 564969 w 1740626"/>
                <a:gd name="connsiteY4" fmla="*/ 1296489 h 1626326"/>
                <a:gd name="connsiteX5" fmla="*/ 728254 w 1740626"/>
                <a:gd name="connsiteY5" fmla="*/ 1381398 h 1626326"/>
                <a:gd name="connsiteX6" fmla="*/ 849086 w 1740626"/>
                <a:gd name="connsiteY6" fmla="*/ 1505495 h 1626326"/>
                <a:gd name="connsiteX7" fmla="*/ 917666 w 1740626"/>
                <a:gd name="connsiteY7" fmla="*/ 1626326 h 1626326"/>
                <a:gd name="connsiteX8" fmla="*/ 1740626 w 1740626"/>
                <a:gd name="connsiteY8" fmla="*/ 849086 h 1626326"/>
                <a:gd name="connsiteX9" fmla="*/ 1459774 w 1740626"/>
                <a:gd name="connsiteY9" fmla="*/ 904603 h 1626326"/>
                <a:gd name="connsiteX10" fmla="*/ 1156063 w 1740626"/>
                <a:gd name="connsiteY10" fmla="*/ 901338 h 1626326"/>
                <a:gd name="connsiteX11" fmla="*/ 894806 w 1740626"/>
                <a:gd name="connsiteY11" fmla="*/ 839289 h 1626326"/>
                <a:gd name="connsiteX12" fmla="*/ 666206 w 1740626"/>
                <a:gd name="connsiteY12" fmla="*/ 728255 h 1626326"/>
                <a:gd name="connsiteX13" fmla="*/ 447403 w 1740626"/>
                <a:gd name="connsiteY13" fmla="*/ 568235 h 1626326"/>
                <a:gd name="connsiteX14" fmla="*/ 251460 w 1740626"/>
                <a:gd name="connsiteY14" fmla="*/ 349432 h 1626326"/>
                <a:gd name="connsiteX15" fmla="*/ 156754 w 1740626"/>
                <a:gd name="connsiteY15" fmla="*/ 114300 h 1626326"/>
                <a:gd name="connsiteX16" fmla="*/ 120832 w 1740626"/>
                <a:gd name="connsiteY16" fmla="*/ 0 h 1626326"/>
                <a:gd name="connsiteX17" fmla="*/ 0 w 1740626"/>
                <a:gd name="connsiteY17" fmla="*/ 1387929 h 1626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0626" h="1626326">
                  <a:moveTo>
                    <a:pt x="0" y="1387929"/>
                  </a:moveTo>
                  <a:lnTo>
                    <a:pt x="114300" y="1319349"/>
                  </a:lnTo>
                  <a:lnTo>
                    <a:pt x="231866" y="1283426"/>
                  </a:lnTo>
                  <a:lnTo>
                    <a:pt x="404949" y="1263832"/>
                  </a:lnTo>
                  <a:lnTo>
                    <a:pt x="564969" y="1296489"/>
                  </a:lnTo>
                  <a:lnTo>
                    <a:pt x="728254" y="1381398"/>
                  </a:lnTo>
                  <a:lnTo>
                    <a:pt x="849086" y="1505495"/>
                  </a:lnTo>
                  <a:lnTo>
                    <a:pt x="917666" y="1626326"/>
                  </a:lnTo>
                  <a:lnTo>
                    <a:pt x="1740626" y="849086"/>
                  </a:lnTo>
                  <a:lnTo>
                    <a:pt x="1459774" y="904603"/>
                  </a:lnTo>
                  <a:lnTo>
                    <a:pt x="1156063" y="901338"/>
                  </a:lnTo>
                  <a:lnTo>
                    <a:pt x="894806" y="839289"/>
                  </a:lnTo>
                  <a:lnTo>
                    <a:pt x="666206" y="728255"/>
                  </a:lnTo>
                  <a:lnTo>
                    <a:pt x="447403" y="568235"/>
                  </a:lnTo>
                  <a:lnTo>
                    <a:pt x="251460" y="349432"/>
                  </a:lnTo>
                  <a:lnTo>
                    <a:pt x="156754" y="114300"/>
                  </a:lnTo>
                  <a:lnTo>
                    <a:pt x="120832" y="0"/>
                  </a:lnTo>
                  <a:lnTo>
                    <a:pt x="0" y="138792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9" name="Group 16"/>
            <p:cNvGrpSpPr/>
            <p:nvPr/>
          </p:nvGrpSpPr>
          <p:grpSpPr>
            <a:xfrm>
              <a:off x="762000" y="4305300"/>
              <a:ext cx="1676400" cy="1403115"/>
              <a:chOff x="4572000" y="1931192"/>
              <a:chExt cx="1729066" cy="1429545"/>
            </a:xfrm>
          </p:grpSpPr>
          <p:sp>
            <p:nvSpPr>
              <p:cNvPr id="12" name="Rounded Rectangle 11"/>
              <p:cNvSpPr/>
              <p:nvPr/>
            </p:nvSpPr>
            <p:spPr bwMode="auto">
              <a:xfrm rot="18771903">
                <a:off x="5797916" y="2857588"/>
                <a:ext cx="181195" cy="82510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Donut 12"/>
              <p:cNvSpPr/>
              <p:nvPr/>
            </p:nvSpPr>
            <p:spPr bwMode="auto">
              <a:xfrm>
                <a:off x="4572000" y="1931192"/>
                <a:ext cx="1219200" cy="1231108"/>
              </a:xfrm>
              <a:prstGeom prst="donut">
                <a:avLst>
                  <a:gd name="adj" fmla="val 769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" name="Group 30"/>
            <p:cNvGrpSpPr/>
            <p:nvPr/>
          </p:nvGrpSpPr>
          <p:grpSpPr>
            <a:xfrm>
              <a:off x="1028700" y="1942346"/>
              <a:ext cx="2946004" cy="2172454"/>
              <a:chOff x="1113415" y="1943100"/>
              <a:chExt cx="2946004" cy="2172454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 rot="18664226">
                <a:off x="3414870" y="3471004"/>
                <a:ext cx="300810" cy="98828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Donut 16"/>
              <p:cNvSpPr/>
              <p:nvPr/>
            </p:nvSpPr>
            <p:spPr bwMode="auto">
              <a:xfrm rot="792813">
                <a:off x="1113415" y="1943100"/>
                <a:ext cx="2478668" cy="2021745"/>
              </a:xfrm>
              <a:prstGeom prst="donut">
                <a:avLst>
                  <a:gd name="adj" fmla="val 705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4038601" y="1295400"/>
            <a:ext cx="47434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Physical Dimensions</a:t>
            </a:r>
          </a:p>
          <a:p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7mm x 7mm  Air Cavity QFN Plastic Package</a:t>
            </a:r>
          </a:p>
          <a:p>
            <a:endParaRPr lang="en-US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Die Size 1.1 mm x 1.1 mm</a:t>
            </a:r>
          </a:p>
          <a:p>
            <a:endParaRPr lang="en-US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Electrical Characteristics</a:t>
            </a:r>
          </a:p>
          <a:p>
            <a:endParaRPr lang="en-US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As per radio requirements for  Short Range Narrow Band Radar 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or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As per radio requirements for Broad Band long Haul connectivity  for Wireless MAN.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or</a:t>
            </a: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As per radio requirements for WLAN (802.11a, b, g, 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Wafer &amp; Dicing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47</a:t>
            </a:fld>
            <a:endParaRPr lang="en-MY" dirty="0"/>
          </a:p>
        </p:txBody>
      </p:sp>
      <p:pic>
        <p:nvPicPr>
          <p:cNvPr id="5" name="Picture 4" descr="SiGeWaf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00200"/>
            <a:ext cx="3666762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495800" y="3002802"/>
            <a:ext cx="1905000" cy="1908549"/>
            <a:chOff x="4495800" y="3002802"/>
            <a:chExt cx="1905000" cy="1908549"/>
          </a:xfrm>
        </p:grpSpPr>
        <p:pic>
          <p:nvPicPr>
            <p:cNvPr id="6" name="Picture 5" descr="phsp_waferdic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5800" y="3006351"/>
              <a:ext cx="19050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 bwMode="auto">
            <a:xfrm>
              <a:off x="4495800" y="3002802"/>
              <a:ext cx="1905000" cy="1908549"/>
            </a:xfrm>
            <a:prstGeom prst="rect">
              <a:avLst/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9" name="Picture 8" descr="product_28.gif"/>
          <p:cNvPicPr>
            <a:picLocks noChangeAspect="1"/>
          </p:cNvPicPr>
          <p:nvPr/>
        </p:nvPicPr>
        <p:blipFill>
          <a:blip r:embed="rId4"/>
          <a:srcRect l="3243" t="5854" r="6757" b="10673"/>
          <a:stretch>
            <a:fillRect/>
          </a:stretch>
        </p:blipFill>
        <p:spPr>
          <a:xfrm>
            <a:off x="6743700" y="2133600"/>
            <a:ext cx="1573530" cy="12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6400800" y="2457450"/>
            <a:ext cx="476250" cy="34290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914025" y="2212777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QFN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16200000" flipV="1">
            <a:off x="6896100" y="3390900"/>
            <a:ext cx="914400" cy="45720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5753099" y="4229099"/>
            <a:ext cx="1790701" cy="1588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43800" y="4075210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Die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914025" y="4739901"/>
            <a:ext cx="476250" cy="34290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6362700" y="4988123"/>
            <a:ext cx="802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Gel Pack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1400" y="5082801"/>
            <a:ext cx="6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Wafer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 bwMode="auto">
          <a:xfrm rot="16200000" flipV="1">
            <a:off x="3444546" y="4632656"/>
            <a:ext cx="587000" cy="31329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Cavity Package Requirements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48</a:t>
            </a:fld>
            <a:endParaRPr lang="en-MY" dirty="0"/>
          </a:p>
        </p:txBody>
      </p:sp>
      <p:grpSp>
        <p:nvGrpSpPr>
          <p:cNvPr id="5" name="Group 67"/>
          <p:cNvGrpSpPr/>
          <p:nvPr/>
        </p:nvGrpSpPr>
        <p:grpSpPr>
          <a:xfrm>
            <a:off x="970409" y="1416745"/>
            <a:ext cx="2608957" cy="3090166"/>
            <a:chOff x="800100" y="1508632"/>
            <a:chExt cx="2608957" cy="3090166"/>
          </a:xfrm>
        </p:grpSpPr>
        <p:sp>
          <p:nvSpPr>
            <p:cNvPr id="67" name="Rectangle 66"/>
            <p:cNvSpPr/>
            <p:nvPr/>
          </p:nvSpPr>
          <p:spPr bwMode="auto">
            <a:xfrm>
              <a:off x="800100" y="1508632"/>
              <a:ext cx="2608957" cy="309016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67200" y="1702124"/>
              <a:ext cx="2156100" cy="2745395"/>
              <a:chOff x="918869" y="1184091"/>
              <a:chExt cx="2156100" cy="2745395"/>
            </a:xfrm>
          </p:grpSpPr>
          <p:pic>
            <p:nvPicPr>
              <p:cNvPr id="6" name="Picture 5" descr="M-QFN12W_5_Angle_530x520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8869" y="2286000"/>
                <a:ext cx="1671931" cy="1643486"/>
              </a:xfrm>
              <a:prstGeom prst="rect">
                <a:avLst/>
              </a:prstGeom>
            </p:spPr>
          </p:pic>
          <p:pic>
            <p:nvPicPr>
              <p:cNvPr id="7" name="Picture 6" descr="C-LID_TOP_400x260.jpg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987362">
                <a:off x="1486026" y="1184091"/>
                <a:ext cx="1588943" cy="1541234"/>
              </a:xfrm>
              <a:prstGeom prst="rect">
                <a:avLst/>
              </a:prstGeom>
            </p:spPr>
          </p:pic>
        </p:grpSp>
      </p:grpSp>
      <p:grpSp>
        <p:nvGrpSpPr>
          <p:cNvPr id="18" name="Group 65"/>
          <p:cNvGrpSpPr/>
          <p:nvPr/>
        </p:nvGrpSpPr>
        <p:grpSpPr>
          <a:xfrm>
            <a:off x="4248765" y="2508558"/>
            <a:ext cx="3254188" cy="2613460"/>
            <a:chOff x="3390900" y="2006606"/>
            <a:chExt cx="3254188" cy="2613460"/>
          </a:xfrm>
        </p:grpSpPr>
        <p:sp>
          <p:nvSpPr>
            <p:cNvPr id="48" name="TextBox 47"/>
            <p:cNvSpPr txBox="1"/>
            <p:nvPr/>
          </p:nvSpPr>
          <p:spPr>
            <a:xfrm>
              <a:off x="4379288" y="4096846"/>
              <a:ext cx="1402948" cy="523220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2">
                  <a:lumMod val="20000"/>
                  <a:lumOff val="80000"/>
                </a:schemeClr>
              </a:outerShdw>
            </a:effectLst>
            <a:scene3d>
              <a:camera prst="orthographicFront"/>
              <a:lightRig rig="flat" dir="tl">
                <a:rot lat="0" lon="0" rev="6600000"/>
              </a:lightRig>
            </a:scene3d>
            <a:sp3d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pHEMT</a:t>
              </a:r>
              <a:endParaRPr 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Group 64"/>
            <p:cNvGrpSpPr/>
            <p:nvPr/>
          </p:nvGrpSpPr>
          <p:grpSpPr>
            <a:xfrm>
              <a:off x="3390900" y="2006606"/>
              <a:ext cx="3254188" cy="2000617"/>
              <a:chOff x="3390900" y="2006606"/>
              <a:chExt cx="3254188" cy="2000617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390900" y="2572870"/>
                <a:ext cx="3254188" cy="143435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9" name="Group 58"/>
              <p:cNvGrpSpPr/>
              <p:nvPr/>
            </p:nvGrpSpPr>
            <p:grpSpPr>
              <a:xfrm>
                <a:off x="3496235" y="2861960"/>
                <a:ext cx="3070225" cy="1145263"/>
                <a:chOff x="1055096" y="4610100"/>
                <a:chExt cx="3070225" cy="1145263"/>
              </a:xfrm>
            </p:grpSpPr>
            <p:grpSp>
              <p:nvGrpSpPr>
                <p:cNvPr id="30" name="Group 44"/>
                <p:cNvGrpSpPr/>
                <p:nvPr/>
              </p:nvGrpSpPr>
              <p:grpSpPr>
                <a:xfrm>
                  <a:off x="1055096" y="4610100"/>
                  <a:ext cx="3070225" cy="999941"/>
                  <a:chOff x="3467099" y="2280904"/>
                  <a:chExt cx="3070225" cy="999941"/>
                </a:xfrm>
              </p:grpSpPr>
              <p:sp>
                <p:nvSpPr>
                  <p:cNvPr id="44" name="Rectangle 43"/>
                  <p:cNvSpPr/>
                  <p:nvPr/>
                </p:nvSpPr>
                <p:spPr bwMode="auto">
                  <a:xfrm>
                    <a:off x="5788368" y="2603263"/>
                    <a:ext cx="279306" cy="156366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 bwMode="auto">
                  <a:xfrm>
                    <a:off x="4079108" y="2593632"/>
                    <a:ext cx="288936" cy="156366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2" name="Flowchart: Delay 41"/>
                  <p:cNvSpPr/>
                  <p:nvPr/>
                </p:nvSpPr>
                <p:spPr bwMode="auto">
                  <a:xfrm rot="16200000">
                    <a:off x="4876234" y="1670737"/>
                    <a:ext cx="360322" cy="1580655"/>
                  </a:xfrm>
                  <a:prstGeom prst="flowChartDelay">
                    <a:avLst/>
                  </a:prstGeom>
                  <a:solidFill>
                    <a:srgbClr val="C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6070506" y="2650853"/>
                    <a:ext cx="278740" cy="20395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3800369" y="2644622"/>
                    <a:ext cx="278740" cy="20395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 bwMode="auto">
                  <a:xfrm>
                    <a:off x="4343400" y="2648028"/>
                    <a:ext cx="1447800" cy="209475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 bwMode="auto">
                  <a:xfrm>
                    <a:off x="3467099" y="2933700"/>
                    <a:ext cx="3070225" cy="347145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952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 bwMode="auto">
                  <a:xfrm>
                    <a:off x="3467100" y="2819400"/>
                    <a:ext cx="3070224" cy="114300"/>
                  </a:xfrm>
                  <a:prstGeom prst="rect">
                    <a:avLst/>
                  </a:prstGeom>
                  <a:blipFill>
                    <a:blip r:embed="rId4"/>
                    <a:tile tx="0" ty="0" sx="100000" sy="100000" flip="none" algn="tl"/>
                  </a:blipFill>
                  <a:ln w="9525" cap="flat" cmpd="sng" algn="ctr">
                    <a:solidFill>
                      <a:srgbClr val="99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 bwMode="auto">
                  <a:xfrm>
                    <a:off x="3962400" y="2819400"/>
                    <a:ext cx="2209800" cy="114300"/>
                  </a:xfrm>
                  <a:prstGeom prst="rect">
                    <a:avLst/>
                  </a:prstGeom>
                  <a:solidFill>
                    <a:srgbClr val="00B0F0"/>
                  </a:solidFill>
                  <a:ln w="9525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 bwMode="auto">
                  <a:xfrm flipV="1">
                    <a:off x="3962400" y="2773681"/>
                    <a:ext cx="457200" cy="45719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 bwMode="auto">
                  <a:xfrm flipV="1">
                    <a:off x="4838700" y="2773681"/>
                    <a:ext cx="457200" cy="45719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 bwMode="auto">
                  <a:xfrm flipV="1">
                    <a:off x="5715000" y="2773681"/>
                    <a:ext cx="457200" cy="45719"/>
                  </a:xfrm>
                  <a:prstGeom prst="rect">
                    <a:avLst/>
                  </a:prstGeom>
                  <a:solidFill>
                    <a:srgbClr val="0000FF"/>
                  </a:solidFill>
                  <a:ln w="9525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 bwMode="auto">
                  <a:xfrm flipV="1">
                    <a:off x="4000500" y="2705099"/>
                    <a:ext cx="381000" cy="6858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 bwMode="auto">
                  <a:xfrm flipV="1">
                    <a:off x="4876800" y="2705100"/>
                    <a:ext cx="381000" cy="6858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cap="flat" cmpd="sng" algn="ctr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 bwMode="auto">
                  <a:xfrm flipV="1">
                    <a:off x="5753100" y="2705099"/>
                    <a:ext cx="381000" cy="68581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9525" cap="flat" cmpd="sng" algn="ctr">
                    <a:solidFill>
                      <a:schemeClr val="bg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0" name="Trapezoid 19"/>
                  <p:cNvSpPr/>
                  <p:nvPr/>
                </p:nvSpPr>
                <p:spPr bwMode="auto">
                  <a:xfrm rot="10800000">
                    <a:off x="4425831" y="2781300"/>
                    <a:ext cx="412867" cy="111466"/>
                  </a:xfrm>
                  <a:prstGeom prst="trapezoid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" name="Trapezoid 21"/>
                  <p:cNvSpPr/>
                  <p:nvPr/>
                </p:nvSpPr>
                <p:spPr bwMode="auto">
                  <a:xfrm rot="10800000">
                    <a:off x="5306239" y="2781299"/>
                    <a:ext cx="408761" cy="108068"/>
                  </a:xfrm>
                  <a:prstGeom prst="trapezoid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3" name="Trapezoid 22"/>
                  <p:cNvSpPr/>
                  <p:nvPr/>
                </p:nvSpPr>
                <p:spPr bwMode="auto">
                  <a:xfrm rot="10800000">
                    <a:off x="4419600" y="2628890"/>
                    <a:ext cx="419100" cy="161900"/>
                  </a:xfrm>
                  <a:prstGeom prst="trapezoid">
                    <a:avLst>
                      <a:gd name="adj" fmla="val 50711"/>
                    </a:avLst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" name="Trapezoid 23"/>
                  <p:cNvSpPr/>
                  <p:nvPr/>
                </p:nvSpPr>
                <p:spPr bwMode="auto">
                  <a:xfrm rot="10800000">
                    <a:off x="3589680" y="2628324"/>
                    <a:ext cx="419100" cy="144790"/>
                  </a:xfrm>
                  <a:prstGeom prst="trapezoid">
                    <a:avLst>
                      <a:gd name="adj" fmla="val 74303"/>
                    </a:avLst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6" name="Trapezoid 25"/>
                  <p:cNvSpPr/>
                  <p:nvPr/>
                </p:nvSpPr>
                <p:spPr bwMode="auto">
                  <a:xfrm rot="10800000">
                    <a:off x="5296041" y="2645320"/>
                    <a:ext cx="419100" cy="144790"/>
                  </a:xfrm>
                  <a:prstGeom prst="trapezoid">
                    <a:avLst>
                      <a:gd name="adj" fmla="val 57869"/>
                    </a:avLst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7" name="Trapezoid 26"/>
                  <p:cNvSpPr/>
                  <p:nvPr/>
                </p:nvSpPr>
                <p:spPr bwMode="auto">
                  <a:xfrm rot="10800000">
                    <a:off x="6118160" y="2617559"/>
                    <a:ext cx="419100" cy="144790"/>
                  </a:xfrm>
                  <a:prstGeom prst="trapezoid">
                    <a:avLst>
                      <a:gd name="adj" fmla="val 74303"/>
                    </a:avLst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31" name="Group 33"/>
                  <p:cNvGrpSpPr/>
                  <p:nvPr/>
                </p:nvGrpSpPr>
                <p:grpSpPr>
                  <a:xfrm>
                    <a:off x="4585155" y="2806964"/>
                    <a:ext cx="89735" cy="99875"/>
                    <a:chOff x="4408394" y="3551402"/>
                    <a:chExt cx="89735" cy="99875"/>
                  </a:xfrm>
                </p:grpSpPr>
                <p:sp>
                  <p:nvSpPr>
                    <p:cNvPr id="32" name="Block Arc 31"/>
                    <p:cNvSpPr/>
                    <p:nvPr/>
                  </p:nvSpPr>
                  <p:spPr bwMode="auto">
                    <a:xfrm rot="4899991">
                      <a:off x="4403324" y="3556472"/>
                      <a:ext cx="99875" cy="89735"/>
                    </a:xfrm>
                    <a:prstGeom prst="blockArc">
                      <a:avLst>
                        <a:gd name="adj1" fmla="val 5717873"/>
                        <a:gd name="adj2" fmla="val 17012670"/>
                        <a:gd name="adj3" fmla="val 49808"/>
                      </a:avLst>
                    </a:prstGeom>
                    <a:solidFill>
                      <a:srgbClr val="FF66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3" name="Rectangle 32"/>
                    <p:cNvSpPr/>
                    <p:nvPr/>
                  </p:nvSpPr>
                  <p:spPr bwMode="auto">
                    <a:xfrm>
                      <a:off x="4432630" y="3586215"/>
                      <a:ext cx="45719" cy="50989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34" name="Group 34"/>
                  <p:cNvGrpSpPr/>
                  <p:nvPr/>
                </p:nvGrpSpPr>
                <p:grpSpPr>
                  <a:xfrm>
                    <a:off x="5464996" y="2806398"/>
                    <a:ext cx="89735" cy="99875"/>
                    <a:chOff x="4408394" y="3551402"/>
                    <a:chExt cx="89735" cy="99875"/>
                  </a:xfrm>
                </p:grpSpPr>
                <p:sp>
                  <p:nvSpPr>
                    <p:cNvPr id="36" name="Block Arc 35"/>
                    <p:cNvSpPr/>
                    <p:nvPr/>
                  </p:nvSpPr>
                  <p:spPr bwMode="auto">
                    <a:xfrm rot="4899991">
                      <a:off x="4403324" y="3556472"/>
                      <a:ext cx="99875" cy="89735"/>
                    </a:xfrm>
                    <a:prstGeom prst="blockArc">
                      <a:avLst>
                        <a:gd name="adj1" fmla="val 5717873"/>
                        <a:gd name="adj2" fmla="val 17012670"/>
                        <a:gd name="adj3" fmla="val 49808"/>
                      </a:avLst>
                    </a:prstGeom>
                    <a:solidFill>
                      <a:srgbClr val="FF66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37" name="Rectangle 36"/>
                    <p:cNvSpPr/>
                    <p:nvPr/>
                  </p:nvSpPr>
                  <p:spPr bwMode="auto">
                    <a:xfrm>
                      <a:off x="4432630" y="3586215"/>
                      <a:ext cx="45719" cy="50989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0000" tIns="46800" rIns="90000" bIns="4680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1" name="Flowchart: Delay 40"/>
                  <p:cNvSpPr/>
                  <p:nvPr/>
                </p:nvSpPr>
                <p:spPr bwMode="auto">
                  <a:xfrm rot="16200000">
                    <a:off x="4926378" y="1787156"/>
                    <a:ext cx="280437" cy="1444689"/>
                  </a:xfrm>
                  <a:prstGeom prst="flowChartDelay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54" name="Rectangle 53"/>
                <p:cNvSpPr/>
                <p:nvPr/>
              </p:nvSpPr>
              <p:spPr bwMode="auto">
                <a:xfrm>
                  <a:off x="1055096" y="5610041"/>
                  <a:ext cx="3070161" cy="45719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1596778" y="5143501"/>
                  <a:ext cx="372719" cy="51226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349378" y="5143500"/>
                  <a:ext cx="372719" cy="51226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>
                  <a:off x="1658285" y="5219698"/>
                  <a:ext cx="246715" cy="53340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3411788" y="5221962"/>
                  <a:ext cx="246715" cy="53340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50" name="Straight Arrow Connector 49"/>
              <p:cNvCxnSpPr/>
              <p:nvPr/>
            </p:nvCxnSpPr>
            <p:spPr bwMode="auto">
              <a:xfrm rot="16200000" flipV="1">
                <a:off x="5118223" y="2492814"/>
                <a:ext cx="575958" cy="162332"/>
              </a:xfrm>
              <a:prstGeom prst="straightConnector1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4468289" y="2006606"/>
                <a:ext cx="15982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Metal 2 Air Bridge</a:t>
                </a:r>
                <a:endParaRPr lang="en-US" sz="1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495800" y="3505201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</a:t>
                </a:r>
                <a:endParaRPr lang="en-US" sz="1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372100" y="3502223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G</a:t>
                </a:r>
                <a:endParaRPr lang="en-US" sz="14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29208" y="3505200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</a:t>
                </a:r>
                <a:endParaRPr lang="en-US" sz="14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038600" y="3505200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S</a:t>
                </a:r>
                <a:endParaRPr lang="en-US" sz="14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952908" y="3505200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</a:t>
                </a:r>
                <a:endParaRPr lang="en-US" sz="1400" dirty="0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970409" y="4509175"/>
            <a:ext cx="2579552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Cavity QFN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 flipV="1">
            <a:off x="2909440" y="1714500"/>
            <a:ext cx="976760" cy="342900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943853" y="1560611"/>
            <a:ext cx="1695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Aluminum Oxide Lid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7345" y="5181600"/>
            <a:ext cx="8020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</a:rPr>
              <a:t> We have to use Air Cavity QFN with Lid and not Plastic Top due to Air Bridge Structure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Calibri" pitchFamily="34" charset="0"/>
              </a:rPr>
              <a:t> We can not apply pressure to bare die while epoxying except at edges due to Air Bridge Structures 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Assembly- Die Attach &amp; Bonding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49</a:t>
            </a:fld>
            <a:endParaRPr lang="en-MY" dirty="0"/>
          </a:p>
        </p:txBody>
      </p:sp>
      <p:pic>
        <p:nvPicPr>
          <p:cNvPr id="5" name="Picture 4" descr="Manual_Wire_Bon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647428"/>
            <a:ext cx="2803525" cy="21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14"/>
          <p:cNvGrpSpPr/>
          <p:nvPr/>
        </p:nvGrpSpPr>
        <p:grpSpPr>
          <a:xfrm>
            <a:off x="2978150" y="1582511"/>
            <a:ext cx="2638425" cy="1771650"/>
            <a:chOff x="4238625" y="2438400"/>
            <a:chExt cx="2638425" cy="1771650"/>
          </a:xfrm>
        </p:grpSpPr>
        <p:pic>
          <p:nvPicPr>
            <p:cNvPr id="2050" name="Picture 2" descr="C:\Users\Anurag\Pictures1\Screenshot Studio capture #509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8625" y="2438400"/>
              <a:ext cx="2638425" cy="1771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Freeform 9"/>
            <p:cNvSpPr/>
            <p:nvPr/>
          </p:nvSpPr>
          <p:spPr bwMode="auto">
            <a:xfrm>
              <a:off x="4420302" y="2553578"/>
              <a:ext cx="2338673" cy="737419"/>
            </a:xfrm>
            <a:custGeom>
              <a:avLst/>
              <a:gdLst>
                <a:gd name="connsiteX0" fmla="*/ 0 w 2338673"/>
                <a:gd name="connsiteY0" fmla="*/ 585722 h 737419"/>
                <a:gd name="connsiteX1" fmla="*/ 286540 w 2338673"/>
                <a:gd name="connsiteY1" fmla="*/ 733205 h 737419"/>
                <a:gd name="connsiteX2" fmla="*/ 1154588 w 2338673"/>
                <a:gd name="connsiteY2" fmla="*/ 299181 h 737419"/>
                <a:gd name="connsiteX3" fmla="*/ 2043705 w 2338673"/>
                <a:gd name="connsiteY3" fmla="*/ 737419 h 737419"/>
                <a:gd name="connsiteX4" fmla="*/ 2338673 w 2338673"/>
                <a:gd name="connsiteY4" fmla="*/ 594149 h 737419"/>
                <a:gd name="connsiteX5" fmla="*/ 1146161 w 2338673"/>
                <a:gd name="connsiteY5" fmla="*/ 0 h 737419"/>
                <a:gd name="connsiteX6" fmla="*/ 0 w 2338673"/>
                <a:gd name="connsiteY6" fmla="*/ 585722 h 73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8673" h="737419">
                  <a:moveTo>
                    <a:pt x="0" y="585722"/>
                  </a:moveTo>
                  <a:lnTo>
                    <a:pt x="286540" y="733205"/>
                  </a:lnTo>
                  <a:lnTo>
                    <a:pt x="1154588" y="299181"/>
                  </a:lnTo>
                  <a:lnTo>
                    <a:pt x="2043705" y="737419"/>
                  </a:lnTo>
                  <a:lnTo>
                    <a:pt x="2338673" y="594149"/>
                  </a:lnTo>
                  <a:lnTo>
                    <a:pt x="1146161" y="0"/>
                  </a:lnTo>
                  <a:lnTo>
                    <a:pt x="0" y="585722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4411875" y="3139300"/>
              <a:ext cx="299181" cy="552011"/>
            </a:xfrm>
            <a:custGeom>
              <a:avLst/>
              <a:gdLst>
                <a:gd name="connsiteX0" fmla="*/ 4213 w 299181"/>
                <a:gd name="connsiteY0" fmla="*/ 0 h 552011"/>
                <a:gd name="connsiteX1" fmla="*/ 0 w 299181"/>
                <a:gd name="connsiteY1" fmla="*/ 417168 h 552011"/>
                <a:gd name="connsiteX2" fmla="*/ 290754 w 299181"/>
                <a:gd name="connsiteY2" fmla="*/ 552011 h 552011"/>
                <a:gd name="connsiteX3" fmla="*/ 299181 w 299181"/>
                <a:gd name="connsiteY3" fmla="*/ 147483 h 552011"/>
                <a:gd name="connsiteX4" fmla="*/ 4213 w 299181"/>
                <a:gd name="connsiteY4" fmla="*/ 0 h 55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81" h="552011">
                  <a:moveTo>
                    <a:pt x="4213" y="0"/>
                  </a:moveTo>
                  <a:cubicBezTo>
                    <a:pt x="2809" y="139056"/>
                    <a:pt x="1404" y="278112"/>
                    <a:pt x="0" y="417168"/>
                  </a:cubicBezTo>
                  <a:lnTo>
                    <a:pt x="290754" y="552011"/>
                  </a:lnTo>
                  <a:lnTo>
                    <a:pt x="299181" y="147483"/>
                  </a:lnTo>
                  <a:lnTo>
                    <a:pt x="4213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6464007" y="3151941"/>
              <a:ext cx="299182" cy="556225"/>
            </a:xfrm>
            <a:custGeom>
              <a:avLst/>
              <a:gdLst>
                <a:gd name="connsiteX0" fmla="*/ 4214 w 299182"/>
                <a:gd name="connsiteY0" fmla="*/ 147484 h 556225"/>
                <a:gd name="connsiteX1" fmla="*/ 0 w 299182"/>
                <a:gd name="connsiteY1" fmla="*/ 556225 h 556225"/>
                <a:gd name="connsiteX2" fmla="*/ 278113 w 299182"/>
                <a:gd name="connsiteY2" fmla="*/ 404527 h 556225"/>
                <a:gd name="connsiteX3" fmla="*/ 299182 w 299182"/>
                <a:gd name="connsiteY3" fmla="*/ 0 h 556225"/>
                <a:gd name="connsiteX4" fmla="*/ 4214 w 299182"/>
                <a:gd name="connsiteY4" fmla="*/ 147484 h 55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82" h="556225">
                  <a:moveTo>
                    <a:pt x="4214" y="147484"/>
                  </a:moveTo>
                  <a:cubicBezTo>
                    <a:pt x="2809" y="283731"/>
                    <a:pt x="1405" y="419978"/>
                    <a:pt x="0" y="556225"/>
                  </a:cubicBezTo>
                  <a:lnTo>
                    <a:pt x="278113" y="404527"/>
                  </a:lnTo>
                  <a:lnTo>
                    <a:pt x="299182" y="0"/>
                  </a:lnTo>
                  <a:lnTo>
                    <a:pt x="4214" y="147484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241967" y="2438400"/>
              <a:ext cx="2635083" cy="1562100"/>
            </a:xfrm>
            <a:custGeom>
              <a:avLst/>
              <a:gdLst>
                <a:gd name="connsiteX0" fmla="*/ 160421 w 2641600"/>
                <a:gd name="connsiteY0" fmla="*/ 684463 h 1507958"/>
                <a:gd name="connsiteX1" fmla="*/ 149726 w 2641600"/>
                <a:gd name="connsiteY1" fmla="*/ 1106905 h 1507958"/>
                <a:gd name="connsiteX2" fmla="*/ 21389 w 2641600"/>
                <a:gd name="connsiteY2" fmla="*/ 1507958 h 1507958"/>
                <a:gd name="connsiteX3" fmla="*/ 0 w 2641600"/>
                <a:gd name="connsiteY3" fmla="*/ 5347 h 1507958"/>
                <a:gd name="connsiteX4" fmla="*/ 2641600 w 2641600"/>
                <a:gd name="connsiteY4" fmla="*/ 0 h 1507958"/>
                <a:gd name="connsiteX5" fmla="*/ 2630905 w 2641600"/>
                <a:gd name="connsiteY5" fmla="*/ 1294063 h 1507958"/>
                <a:gd name="connsiteX6" fmla="*/ 2491874 w 2641600"/>
                <a:gd name="connsiteY6" fmla="*/ 1122947 h 1507958"/>
                <a:gd name="connsiteX7" fmla="*/ 2518610 w 2641600"/>
                <a:gd name="connsiteY7" fmla="*/ 705853 h 1507958"/>
                <a:gd name="connsiteX8" fmla="*/ 1320800 w 2641600"/>
                <a:gd name="connsiteY8" fmla="*/ 106947 h 1507958"/>
                <a:gd name="connsiteX9" fmla="*/ 160421 w 2641600"/>
                <a:gd name="connsiteY9" fmla="*/ 684463 h 150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600" h="1507958">
                  <a:moveTo>
                    <a:pt x="160421" y="684463"/>
                  </a:moveTo>
                  <a:lnTo>
                    <a:pt x="149726" y="1106905"/>
                  </a:lnTo>
                  <a:lnTo>
                    <a:pt x="21389" y="1507958"/>
                  </a:lnTo>
                  <a:lnTo>
                    <a:pt x="0" y="5347"/>
                  </a:lnTo>
                  <a:lnTo>
                    <a:pt x="2641600" y="0"/>
                  </a:lnTo>
                  <a:lnTo>
                    <a:pt x="2630905" y="1294063"/>
                  </a:lnTo>
                  <a:lnTo>
                    <a:pt x="2491874" y="1122947"/>
                  </a:lnTo>
                  <a:lnTo>
                    <a:pt x="2518610" y="705853"/>
                  </a:lnTo>
                  <a:lnTo>
                    <a:pt x="1320800" y="106947"/>
                  </a:lnTo>
                  <a:lnTo>
                    <a:pt x="160421" y="684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16" name="Picture 15" descr="DieBond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855" y="3813095"/>
            <a:ext cx="2830513" cy="193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QFN2attac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112" y="1697689"/>
            <a:ext cx="2392363" cy="166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808892" y="5715000"/>
            <a:ext cx="1269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Wedge Bonder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2534" y="5712023"/>
            <a:ext cx="940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Die Attach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6200000" flipV="1">
            <a:off x="7196077" y="2993291"/>
            <a:ext cx="980428" cy="327846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522368" y="3647428"/>
            <a:ext cx="119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QFN Attached</a:t>
            </a:r>
          </a:p>
          <a:p>
            <a:r>
              <a:rPr lang="en-US" sz="1400" dirty="0" smtClean="0">
                <a:latin typeface="Calibri" pitchFamily="34" charset="0"/>
              </a:rPr>
              <a:t>to Board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16200000" flipV="1">
            <a:off x="4053347" y="3001601"/>
            <a:ext cx="603153" cy="327846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092330" y="3429000"/>
            <a:ext cx="1028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Wire Bonds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287636" y="3159689"/>
            <a:ext cx="614823" cy="1588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705100" y="2863947"/>
            <a:ext cx="990600" cy="301578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587601" y="3020080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Cut Section</a:t>
            </a:r>
          </a:p>
          <a:p>
            <a:r>
              <a:rPr lang="en-US" sz="1400" dirty="0" smtClean="0">
                <a:latin typeface="Calibri" pitchFamily="34" charset="0"/>
              </a:rPr>
              <a:t>of Die in QFN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35" name="Picture 34" descr="Laboratory-Incubato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59" y="1569718"/>
            <a:ext cx="1214533" cy="1214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6" name="Straight Arrow Connector 35"/>
          <p:cNvCxnSpPr/>
          <p:nvPr/>
        </p:nvCxnSpPr>
        <p:spPr bwMode="auto">
          <a:xfrm rot="16200000" flipV="1">
            <a:off x="1531243" y="2085554"/>
            <a:ext cx="371262" cy="327846"/>
          </a:xfrm>
          <a:prstGeom prst="straightConnector1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880797" y="2114407"/>
            <a:ext cx="8155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Oven for</a:t>
            </a:r>
          </a:p>
          <a:p>
            <a:r>
              <a:rPr lang="en-US" sz="1400" dirty="0" smtClean="0">
                <a:latin typeface="Calibri" pitchFamily="34" charset="0"/>
              </a:rPr>
              <a:t>curing</a:t>
            </a:r>
          </a:p>
          <a:p>
            <a:r>
              <a:rPr lang="en-US" sz="1400" dirty="0" smtClean="0">
                <a:latin typeface="Calibri" pitchFamily="34" charset="0"/>
              </a:rPr>
              <a:t>Epoxy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&amp; Outcomes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5</a:t>
            </a:fld>
            <a:endParaRPr lang="en-MY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153150" y="1943100"/>
            <a:ext cx="2438400" cy="381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71850" y="1943100"/>
            <a:ext cx="2419350" cy="381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28650" y="1943100"/>
            <a:ext cx="2343150" cy="3810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8650" y="1452563"/>
            <a:ext cx="843436" cy="30777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Calibri" pitchFamily="34" charset="0"/>
              </a:rPr>
              <a:t>Students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87190" y="1452563"/>
            <a:ext cx="803810" cy="30777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Calibri" pitchFamily="34" charset="0"/>
              </a:rPr>
              <a:t>Industry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110853" y="1452563"/>
            <a:ext cx="1800686" cy="30777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Calibri" pitchFamily="34" charset="0"/>
              </a:rPr>
              <a:t>Academic Institutions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12775" y="2292350"/>
            <a:ext cx="19300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Learning &amp; Innovation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Recognition of Work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Future Prospects in  </a:t>
            </a:r>
          </a:p>
          <a:p>
            <a:r>
              <a:rPr lang="en-US" sz="1400" dirty="0">
                <a:latin typeface="Calibri" pitchFamily="34" charset="0"/>
              </a:rPr>
              <a:t>  Industry 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Financial Security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52800" y="2286000"/>
            <a:ext cx="231832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Competitive Workforce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Shorter Probation Time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Clean and Timely Execution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No Confusions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Innovation &amp; Application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Profitability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Tangibility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22988" y="2293938"/>
            <a:ext cx="2299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Innovation &amp; Recognition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Financial Gains in Long Run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12775" y="1928813"/>
            <a:ext cx="909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Interests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09600" y="4076700"/>
            <a:ext cx="18437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Expected Outcomes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23888" y="4483100"/>
            <a:ext cx="211109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Better Jobs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Better Paying Jobs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Better Growth Prospects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Financial Security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Balance with social life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352800" y="4483100"/>
            <a:ext cx="15935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Company Value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Company Growth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Profits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Market Foothold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134100" y="4483100"/>
            <a:ext cx="223670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Publications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Projects as Success Stories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Student Strength</a:t>
            </a:r>
          </a:p>
          <a:p>
            <a:pPr>
              <a:buFontTx/>
              <a:buChar char="•"/>
            </a:pPr>
            <a:r>
              <a:rPr lang="en-US" sz="1400" dirty="0">
                <a:latin typeface="Calibri" pitchFamily="34" charset="0"/>
              </a:rPr>
              <a:t> Industry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Boards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50</a:t>
            </a:fld>
            <a:endParaRPr lang="en-MY" dirty="0"/>
          </a:p>
        </p:txBody>
      </p:sp>
      <p:pic>
        <p:nvPicPr>
          <p:cNvPr id="1026" name="Picture 2" descr="C:\Users\Anurag\Pictures1\Screenshot Studio capture #508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650" y="1419225"/>
            <a:ext cx="5657850" cy="4333875"/>
          </a:xfrm>
          <a:prstGeom prst="rect">
            <a:avLst/>
          </a:prstGeom>
          <a:noFill/>
        </p:spPr>
      </p:pic>
      <p:sp>
        <p:nvSpPr>
          <p:cNvPr id="274" name="TextBox 273"/>
          <p:cNvSpPr txBox="1"/>
          <p:nvPr/>
        </p:nvSpPr>
        <p:spPr>
          <a:xfrm>
            <a:off x="5206962" y="1562100"/>
            <a:ext cx="3746538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RFE Evaluation</a:t>
            </a:r>
          </a:p>
          <a:p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0500" y="316739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50 </a:t>
            </a:r>
            <a:r>
              <a:rPr lang="el-GR" sz="1400" dirty="0" smtClean="0">
                <a:latin typeface="Calibri" pitchFamily="34" charset="0"/>
              </a:rPr>
              <a:t>Ω</a:t>
            </a:r>
            <a:r>
              <a:rPr lang="en-US" sz="1400" dirty="0" smtClean="0">
                <a:latin typeface="Calibri" pitchFamily="34" charset="0"/>
              </a:rPr>
              <a:t> </a:t>
            </a:r>
          </a:p>
          <a:p>
            <a:r>
              <a:rPr lang="en-US" sz="1400" dirty="0" smtClean="0">
                <a:latin typeface="Calibri" pitchFamily="34" charset="0"/>
              </a:rPr>
              <a:t>SMA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223" y="309628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50 </a:t>
            </a:r>
            <a:r>
              <a:rPr lang="el-GR" sz="1400" dirty="0" smtClean="0">
                <a:latin typeface="Calibri" pitchFamily="34" charset="0"/>
              </a:rPr>
              <a:t>Ω</a:t>
            </a:r>
            <a:r>
              <a:rPr lang="en-US" sz="1400" dirty="0" smtClean="0">
                <a:latin typeface="Calibri" pitchFamily="34" charset="0"/>
              </a:rPr>
              <a:t> </a:t>
            </a:r>
          </a:p>
          <a:p>
            <a:r>
              <a:rPr lang="en-US" sz="1400" dirty="0" smtClean="0">
                <a:latin typeface="Calibri" pitchFamily="34" charset="0"/>
              </a:rPr>
              <a:t>SMA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1274" y="4800600"/>
            <a:ext cx="355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Number of QFN pads may vary from 16 to 12 and layout may change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Briefing- Power Measurements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51</a:t>
            </a:fld>
            <a:endParaRPr lang="en-MY" dirty="0"/>
          </a:p>
        </p:txBody>
      </p:sp>
      <p:pic>
        <p:nvPicPr>
          <p:cNvPr id="5" name="Picture 4" descr="E441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33500"/>
            <a:ext cx="199401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gilent_E8257D_PSG_large.jpg"/>
          <p:cNvPicPr>
            <a:picLocks noChangeAspect="1"/>
          </p:cNvPicPr>
          <p:nvPr/>
        </p:nvPicPr>
        <p:blipFill>
          <a:blip r:embed="rId3"/>
          <a:srcRect l="4549" t="24260" r="6295" b="18728"/>
          <a:stretch>
            <a:fillRect/>
          </a:stretch>
        </p:blipFill>
        <p:spPr>
          <a:xfrm>
            <a:off x="479425" y="1917192"/>
            <a:ext cx="2781300" cy="133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e4440a_800x583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17192"/>
            <a:ext cx="2286000" cy="166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37952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7100" y="3238500"/>
            <a:ext cx="2563812" cy="72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105917_112220101583_ExhibitP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462" y="4267200"/>
            <a:ext cx="1187450" cy="47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105917_112220101583_ExhibitPi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0" y="4267200"/>
            <a:ext cx="1187450" cy="474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catalog_clip_image002_00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709987"/>
            <a:ext cx="155257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catalog_clip_image002_00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8150" y="3581400"/>
            <a:ext cx="155257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SMA-attenuat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3800" y="4953000"/>
            <a:ext cx="771525" cy="8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SMA-attenuato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294" y="4953000"/>
            <a:ext cx="771525" cy="86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7048500" y="1607926"/>
            <a:ext cx="513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PSA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85900" y="1642646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PSG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6292" y="2861846"/>
            <a:ext cx="1299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Power Meter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48100" y="3886200"/>
            <a:ext cx="143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Power Sensors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0950" y="4690646"/>
            <a:ext cx="1909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Directional Couplers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500" y="5715000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Attenuators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5053012"/>
            <a:ext cx="117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Waveguide 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Tuner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8150" y="4924425"/>
            <a:ext cx="1177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Waveguide 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Tuner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79400"/>
            <a:ext cx="7448550" cy="928688"/>
          </a:xfrm>
        </p:spPr>
        <p:txBody>
          <a:bodyPr/>
          <a:lstStyle/>
          <a:p>
            <a:r>
              <a:rPr lang="en-US" dirty="0" smtClean="0"/>
              <a:t>Test Briefing- Small Signal Measurements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52</a:t>
            </a:fld>
            <a:endParaRPr lang="en-MY" dirty="0"/>
          </a:p>
        </p:txBody>
      </p:sp>
      <p:sp>
        <p:nvSpPr>
          <p:cNvPr id="16" name="TextBox 15"/>
          <p:cNvSpPr txBox="1"/>
          <p:nvPr/>
        </p:nvSpPr>
        <p:spPr>
          <a:xfrm>
            <a:off x="6877050" y="1261646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PNA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4" name="Picture 23" descr="e836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727" y="1562100"/>
            <a:ext cx="315932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e4440a_800x583-250x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2107692"/>
            <a:ext cx="2286000" cy="166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962400" y="1798426"/>
            <a:ext cx="513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PSA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7" name="Picture 26" descr="346A-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286200"/>
            <a:ext cx="3306919" cy="13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838200" y="3966746"/>
            <a:ext cx="1844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Series Noise Source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oup 30"/>
          <p:cNvGrpSpPr/>
          <p:nvPr/>
        </p:nvGrpSpPr>
        <p:grpSpPr>
          <a:xfrm>
            <a:off x="4374061" y="4533900"/>
            <a:ext cx="2483939" cy="831850"/>
            <a:chOff x="4374061" y="4533900"/>
            <a:chExt cx="2483939" cy="831850"/>
          </a:xfrm>
        </p:grpSpPr>
        <p:pic>
          <p:nvPicPr>
            <p:cNvPr id="29" name="Picture 28" descr="model-sma-sma-male-to-sma-male-coaxial-cable-m-000078659-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4061" y="4533900"/>
              <a:ext cx="1248666" cy="831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Picture 29" descr="model-sma-sma-male-to-sma-male-coaxial-cable-m-000078659-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9334" y="4533900"/>
              <a:ext cx="1248666" cy="831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2" name="TextBox 31"/>
          <p:cNvSpPr txBox="1"/>
          <p:nvPr/>
        </p:nvSpPr>
        <p:spPr>
          <a:xfrm>
            <a:off x="5057433" y="41953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50</a:t>
            </a:r>
            <a:r>
              <a:rPr lang="el-GR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Ω</a:t>
            </a:r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Cables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7344475" y="4559300"/>
            <a:ext cx="1313050" cy="635000"/>
            <a:chOff x="7344475" y="4559300"/>
            <a:chExt cx="1313050" cy="635000"/>
          </a:xfrm>
        </p:grpSpPr>
        <p:pic>
          <p:nvPicPr>
            <p:cNvPr id="33" name="Picture 32" descr="z3335n0z01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1000" y="4559300"/>
              <a:ext cx="656525" cy="63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 descr="z3335n0z01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44475" y="4559300"/>
              <a:ext cx="656525" cy="63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6" name="TextBox 35"/>
          <p:cNvSpPr txBox="1"/>
          <p:nvPr/>
        </p:nvSpPr>
        <p:spPr>
          <a:xfrm>
            <a:off x="6934200" y="4195346"/>
            <a:ext cx="1490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7mm to 3.5mm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7" name="Picture 36" descr="85052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609513"/>
            <a:ext cx="1870577" cy="216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1295400" y="1270959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Cal Kit</a:t>
            </a:r>
            <a:endParaRPr lang="en-US" sz="1600" b="1" dirty="0">
              <a:solidFill>
                <a:srgbClr val="0000FF"/>
              </a:solidFill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LenovoBackup\Deskback\Backup\images\WebLogo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3581401"/>
            <a:ext cx="1312687" cy="761999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may need help!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53</a:t>
            </a:fld>
            <a:endParaRPr lang="en-MY" dirty="0"/>
          </a:p>
        </p:txBody>
      </p:sp>
      <p:pic>
        <p:nvPicPr>
          <p:cNvPr id="5" name="Picture 4" descr="Whats-nex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885" y="1197064"/>
            <a:ext cx="2184165" cy="2177871"/>
          </a:xfrm>
          <a:prstGeom prst="rect">
            <a:avLst/>
          </a:prstGeom>
        </p:spPr>
      </p:pic>
      <p:pic>
        <p:nvPicPr>
          <p:cNvPr id="71682" name="Picture 2" descr="G:\LenovoBackup\ClipArt\wayahead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95700" y="1208088"/>
            <a:ext cx="3032125" cy="3032125"/>
          </a:xfrm>
          <a:prstGeom prst="rect">
            <a:avLst/>
          </a:prstGeom>
          <a:noFill/>
        </p:spPr>
      </p:pic>
      <p:sp>
        <p:nvSpPr>
          <p:cNvPr id="7" name="Rounded Rectangular Callout 6"/>
          <p:cNvSpPr/>
          <p:nvPr/>
        </p:nvSpPr>
        <p:spPr bwMode="auto">
          <a:xfrm>
            <a:off x="1608139" y="1333501"/>
            <a:ext cx="1649411" cy="561320"/>
          </a:xfrm>
          <a:prstGeom prst="wedgeRoundRectCallout">
            <a:avLst>
              <a:gd name="adj1" fmla="val 109674"/>
              <a:gd name="adj2" fmla="val -7954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8139" y="1371600"/>
            <a:ext cx="16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We help you make right choices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Folded Corner 9"/>
          <p:cNvSpPr/>
          <p:nvPr/>
        </p:nvSpPr>
        <p:spPr bwMode="auto">
          <a:xfrm rot="10800000">
            <a:off x="410852" y="2017910"/>
            <a:ext cx="2500480" cy="266838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70397" y="2514600"/>
            <a:ext cx="266700" cy="304800"/>
            <a:chOff x="4000500" y="2247900"/>
            <a:chExt cx="342900" cy="3429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3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14" name="Straight Connector 7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6" name="Group 12"/>
          <p:cNvGrpSpPr/>
          <p:nvPr/>
        </p:nvGrpSpPr>
        <p:grpSpPr>
          <a:xfrm>
            <a:off x="570397" y="2857500"/>
            <a:ext cx="266700" cy="304800"/>
            <a:chOff x="4000500" y="2247900"/>
            <a:chExt cx="342900" cy="3429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18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1" name="Group 17"/>
          <p:cNvGrpSpPr/>
          <p:nvPr/>
        </p:nvGrpSpPr>
        <p:grpSpPr>
          <a:xfrm>
            <a:off x="570397" y="3200400"/>
            <a:ext cx="266700" cy="304800"/>
            <a:chOff x="4000500" y="2247900"/>
            <a:chExt cx="342900" cy="3429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3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" name="Group 22"/>
          <p:cNvGrpSpPr/>
          <p:nvPr/>
        </p:nvGrpSpPr>
        <p:grpSpPr>
          <a:xfrm>
            <a:off x="570397" y="3543300"/>
            <a:ext cx="266700" cy="304800"/>
            <a:chOff x="4000500" y="2247900"/>
            <a:chExt cx="342900" cy="3429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28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Group 27"/>
          <p:cNvGrpSpPr/>
          <p:nvPr/>
        </p:nvGrpSpPr>
        <p:grpSpPr>
          <a:xfrm>
            <a:off x="570397" y="3886200"/>
            <a:ext cx="266700" cy="304800"/>
            <a:chOff x="4000500" y="2247900"/>
            <a:chExt cx="342900" cy="3429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33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6" name="Group 32"/>
          <p:cNvGrpSpPr/>
          <p:nvPr/>
        </p:nvGrpSpPr>
        <p:grpSpPr>
          <a:xfrm>
            <a:off x="570397" y="4229100"/>
            <a:ext cx="266700" cy="304800"/>
            <a:chOff x="4000500" y="2247900"/>
            <a:chExt cx="342900" cy="3429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38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51" name="TextBox 50"/>
          <p:cNvSpPr txBox="1"/>
          <p:nvPr/>
        </p:nvSpPr>
        <p:spPr>
          <a:xfrm>
            <a:off x="882360" y="2514600"/>
            <a:ext cx="123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Software tools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75197" y="2854523"/>
            <a:ext cx="1746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Measurement Setups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5197" y="3197423"/>
            <a:ext cx="738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Process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75197" y="3543300"/>
            <a:ext cx="1701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Design Methodology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5197" y="3883223"/>
            <a:ext cx="1905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Assembly Methodology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5197" y="4229100"/>
            <a:ext cx="1608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Debugging Strategy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4400" y="2113101"/>
            <a:ext cx="121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Check List</a:t>
            </a:r>
            <a:endParaRPr lang="en-US" sz="20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60" name="Folded Corner 59"/>
          <p:cNvSpPr/>
          <p:nvPr/>
        </p:nvSpPr>
        <p:spPr bwMode="auto">
          <a:xfrm rot="10800000">
            <a:off x="6248400" y="3202683"/>
            <a:ext cx="2500480" cy="266838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1" name="Group 11"/>
          <p:cNvGrpSpPr/>
          <p:nvPr/>
        </p:nvGrpSpPr>
        <p:grpSpPr>
          <a:xfrm>
            <a:off x="6424780" y="3682998"/>
            <a:ext cx="266700" cy="304800"/>
            <a:chOff x="4000500" y="2247900"/>
            <a:chExt cx="342900" cy="3429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63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64" name="Straight Connector 7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6" name="Group 12"/>
          <p:cNvGrpSpPr/>
          <p:nvPr/>
        </p:nvGrpSpPr>
        <p:grpSpPr>
          <a:xfrm>
            <a:off x="6424780" y="4025898"/>
            <a:ext cx="266700" cy="304800"/>
            <a:chOff x="4000500" y="2247900"/>
            <a:chExt cx="342900" cy="342900"/>
          </a:xfrm>
        </p:grpSpPr>
        <p:sp>
          <p:nvSpPr>
            <p:cNvPr id="67" name="Rectangle 66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68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69" name="Straight Connector 68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1" name="Group 17"/>
          <p:cNvGrpSpPr/>
          <p:nvPr/>
        </p:nvGrpSpPr>
        <p:grpSpPr>
          <a:xfrm>
            <a:off x="6424780" y="4368798"/>
            <a:ext cx="266700" cy="304800"/>
            <a:chOff x="4000500" y="2247900"/>
            <a:chExt cx="342900" cy="342900"/>
          </a:xfrm>
        </p:grpSpPr>
        <p:sp>
          <p:nvSpPr>
            <p:cNvPr id="72" name="Rectangle 71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73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76" name="Group 22"/>
          <p:cNvGrpSpPr/>
          <p:nvPr/>
        </p:nvGrpSpPr>
        <p:grpSpPr>
          <a:xfrm>
            <a:off x="6424780" y="4711698"/>
            <a:ext cx="266700" cy="304800"/>
            <a:chOff x="4000500" y="2247900"/>
            <a:chExt cx="342900" cy="342900"/>
          </a:xfrm>
        </p:grpSpPr>
        <p:sp>
          <p:nvSpPr>
            <p:cNvPr id="77" name="Rectangle 76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78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79" name="Straight Connector 78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1" name="Group 27"/>
          <p:cNvGrpSpPr/>
          <p:nvPr/>
        </p:nvGrpSpPr>
        <p:grpSpPr>
          <a:xfrm>
            <a:off x="6424780" y="5054598"/>
            <a:ext cx="266700" cy="304800"/>
            <a:chOff x="4000500" y="2247900"/>
            <a:chExt cx="342900" cy="342900"/>
          </a:xfrm>
        </p:grpSpPr>
        <p:sp>
          <p:nvSpPr>
            <p:cNvPr id="82" name="Rectangle 81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83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84" name="Straight Connector 83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6" name="Group 32"/>
          <p:cNvGrpSpPr/>
          <p:nvPr/>
        </p:nvGrpSpPr>
        <p:grpSpPr>
          <a:xfrm>
            <a:off x="6424780" y="5397498"/>
            <a:ext cx="266700" cy="304800"/>
            <a:chOff x="4000500" y="2247900"/>
            <a:chExt cx="342900" cy="342900"/>
          </a:xfrm>
        </p:grpSpPr>
        <p:sp>
          <p:nvSpPr>
            <p:cNvPr id="87" name="Rectangle 86"/>
            <p:cNvSpPr/>
            <p:nvPr/>
          </p:nvSpPr>
          <p:spPr bwMode="auto">
            <a:xfrm>
              <a:off x="4000500" y="2247900"/>
              <a:ext cx="342900" cy="3429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grpSp>
          <p:nvGrpSpPr>
            <p:cNvPr id="88" name="Group 10"/>
            <p:cNvGrpSpPr/>
            <p:nvPr/>
          </p:nvGrpSpPr>
          <p:grpSpPr>
            <a:xfrm flipV="1">
              <a:off x="4076700" y="2362198"/>
              <a:ext cx="190500" cy="152402"/>
              <a:chOff x="4572000" y="2247900"/>
              <a:chExt cx="228600" cy="228600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rot="16200000" flipH="1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>
                <a:off x="4572000" y="2247900"/>
                <a:ext cx="228600" cy="228600"/>
              </a:xfrm>
              <a:prstGeom prst="lin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1" name="TextBox 90"/>
          <p:cNvSpPr txBox="1"/>
          <p:nvPr/>
        </p:nvSpPr>
        <p:spPr>
          <a:xfrm>
            <a:off x="6808921" y="3667226"/>
            <a:ext cx="16280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Train you workforce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01758" y="4007149"/>
            <a:ext cx="1636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Transfer Technology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01758" y="4350049"/>
            <a:ext cx="1772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Coordinate with Fabs.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01758" y="4695926"/>
            <a:ext cx="1467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Carry out Designs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801758" y="5035849"/>
            <a:ext cx="1601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Carry out Assembly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01758" y="5381726"/>
            <a:ext cx="1801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Setup &amp; Perform Tests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901030" y="3244788"/>
            <a:ext cx="121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Check List</a:t>
            </a:r>
            <a:endParaRPr lang="en-US" sz="2000" dirty="0">
              <a:solidFill>
                <a:srgbClr val="00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endParaRPr>
          </a:p>
        </p:txBody>
      </p:sp>
      <p:sp>
        <p:nvSpPr>
          <p:cNvPr id="98" name="Rounded Rectangular Callout 97"/>
          <p:cNvSpPr/>
          <p:nvPr/>
        </p:nvSpPr>
        <p:spPr bwMode="auto">
          <a:xfrm>
            <a:off x="5345111" y="1551781"/>
            <a:ext cx="1649411" cy="561320"/>
          </a:xfrm>
          <a:prstGeom prst="wedgeRoundRectCallout">
            <a:avLst>
              <a:gd name="adj1" fmla="val -77429"/>
              <a:gd name="adj2" fmla="val -35104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72100" y="1551781"/>
            <a:ext cx="16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We subordinate, coordinate &amp; lead 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71683" name="Picture 3" descr="G:\LenovoBackup\ClipArt\pullittogethe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32590" y="3920065"/>
            <a:ext cx="2021419" cy="2021419"/>
          </a:xfrm>
          <a:prstGeom prst="rect">
            <a:avLst/>
          </a:prstGeom>
          <a:noFill/>
        </p:spPr>
      </p:pic>
      <p:sp>
        <p:nvSpPr>
          <p:cNvPr id="101" name="Rounded Rectangular Callout 100"/>
          <p:cNvSpPr/>
          <p:nvPr/>
        </p:nvSpPr>
        <p:spPr bwMode="auto">
          <a:xfrm>
            <a:off x="4527020" y="4290076"/>
            <a:ext cx="1649411" cy="561320"/>
          </a:xfrm>
          <a:prstGeom prst="wedgeRoundRectCallout">
            <a:avLst>
              <a:gd name="adj1" fmla="val -77429"/>
              <a:gd name="adj2" fmla="val -35104"/>
              <a:gd name="adj3" fmla="val 1666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54009" y="4290076"/>
            <a:ext cx="16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We put it together for you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Business Model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008" y="3733800"/>
            <a:ext cx="2733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Phone: 0091 9158580922</a:t>
            </a:r>
          </a:p>
          <a:p>
            <a:pPr algn="r"/>
            <a:r>
              <a:rPr lang="en-US" dirty="0" smtClean="0"/>
              <a:t>0091 9623299070</a:t>
            </a:r>
          </a:p>
          <a:p>
            <a:pPr algn="r"/>
            <a:r>
              <a:rPr lang="en-US" dirty="0" smtClean="0"/>
              <a:t>e-mail: nigam_anurag2011@nattelmicro.com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9300" y="4572000"/>
            <a:ext cx="509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For Academic Institutions &amp; Industry</a:t>
            </a:r>
            <a:endParaRPr lang="en-US" sz="2400" dirty="0"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55</a:t>
            </a:fld>
            <a:endParaRPr lang="en-MY" dirty="0"/>
          </a:p>
        </p:txBody>
      </p:sp>
      <p:pic>
        <p:nvPicPr>
          <p:cNvPr id="7" name="Picture 6" descr="agilentlogo-ho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09700"/>
            <a:ext cx="2476500" cy="67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F:\LenovoBackup\Deskback\Backup\images\WebLogo2.bm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0100" y="3276600"/>
            <a:ext cx="195262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 bwMode="auto">
          <a:xfrm rot="1618600">
            <a:off x="2997930" y="2347139"/>
            <a:ext cx="1235075" cy="2434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20037504">
            <a:off x="3000651" y="3382954"/>
            <a:ext cx="1235075" cy="2434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2116" y="2080253"/>
            <a:ext cx="1190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Infrastructure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0861" y="3579078"/>
            <a:ext cx="1008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Technology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226477" y="2715280"/>
            <a:ext cx="17907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6477" y="2715280"/>
            <a:ext cx="166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Centre of Excellence</a:t>
            </a:r>
          </a:p>
          <a:p>
            <a:r>
              <a:rPr lang="en-US" sz="1400" dirty="0" smtClean="0">
                <a:latin typeface="Calibri" pitchFamily="34" charset="0"/>
              </a:rPr>
              <a:t>MMIC &amp; RFIC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29100" y="3886855"/>
            <a:ext cx="1562101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7201" y="388685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On-Site / Off Site Support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48400" y="2220393"/>
            <a:ext cx="2244725" cy="271737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2700" y="4645223"/>
            <a:ext cx="930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Payment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370637" y="2420630"/>
            <a:ext cx="1973263" cy="8737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7325" y="2715280"/>
            <a:ext cx="1806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Sign On Component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370637" y="3583961"/>
            <a:ext cx="1973263" cy="8737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1300" y="3886855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Monthly Payment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Design &amp; Training Services</a:t>
            </a:r>
            <a:endParaRPr lang="en-US" sz="28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56</a:t>
            </a:fld>
            <a:endParaRPr lang="en-MY" dirty="0"/>
          </a:p>
        </p:txBody>
      </p:sp>
      <p:sp>
        <p:nvSpPr>
          <p:cNvPr id="8" name="TextBox 7"/>
          <p:cNvSpPr txBox="1"/>
          <p:nvPr/>
        </p:nvSpPr>
        <p:spPr>
          <a:xfrm>
            <a:off x="2826620" y="757535"/>
            <a:ext cx="612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Experience, Capabilities &amp; Business Model </a:t>
            </a:r>
            <a:endParaRPr lang="en-US" sz="2400" dirty="0">
              <a:solidFill>
                <a:srgbClr val="99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 descr="banner4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938338"/>
            <a:ext cx="3038543" cy="20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&amp; Industry Ecosystem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6</a:t>
            </a:fld>
            <a:endParaRPr lang="en-MY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3200400"/>
            <a:ext cx="2667000" cy="2667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3276600"/>
            <a:ext cx="2514600" cy="40011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Designing &amp; Conducting </a:t>
            </a:r>
          </a:p>
          <a:p>
            <a:r>
              <a:rPr lang="en-US" sz="1400" dirty="0">
                <a:latin typeface="Calibri" pitchFamily="34" charset="0"/>
              </a:rPr>
              <a:t>Proper Courses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3800475"/>
            <a:ext cx="2514600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Identifying Joint Projects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42291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Executing Projects with </a:t>
            </a:r>
            <a:r>
              <a:rPr lang="en-US" sz="1400" dirty="0" smtClean="0">
                <a:latin typeface="Calibri" pitchFamily="34" charset="0"/>
              </a:rPr>
              <a:t>Industry</a:t>
            </a:r>
          </a:p>
          <a:p>
            <a:r>
              <a:rPr lang="en-US" sz="1400" dirty="0" smtClean="0">
                <a:latin typeface="Calibri" pitchFamily="34" charset="0"/>
              </a:rPr>
              <a:t>Assistance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48768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Comprehensive Learning </a:t>
            </a:r>
            <a:r>
              <a:rPr lang="en-US" sz="1400" dirty="0" smtClean="0">
                <a:latin typeface="Calibri" pitchFamily="34" charset="0"/>
              </a:rPr>
              <a:t>with</a:t>
            </a:r>
          </a:p>
          <a:p>
            <a:r>
              <a:rPr lang="en-US" sz="1400" dirty="0" smtClean="0">
                <a:latin typeface="Calibri" pitchFamily="34" charset="0"/>
              </a:rPr>
              <a:t>Practical </a:t>
            </a:r>
            <a:r>
              <a:rPr lang="en-US" sz="1400" dirty="0">
                <a:latin typeface="Calibri" pitchFamily="34" charset="0"/>
              </a:rPr>
              <a:t>Experience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86400"/>
            <a:ext cx="2514600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Placement of Students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276600" y="1371600"/>
            <a:ext cx="2667000" cy="3124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352800" y="206375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Course </a:t>
            </a:r>
            <a:r>
              <a:rPr lang="en-US" sz="1400" dirty="0" smtClean="0">
                <a:latin typeface="Calibri" pitchFamily="34" charset="0"/>
              </a:rPr>
              <a:t>Definition And </a:t>
            </a:r>
          </a:p>
          <a:p>
            <a:r>
              <a:rPr lang="en-US" sz="1400" dirty="0" smtClean="0">
                <a:latin typeface="Calibri" pitchFamily="34" charset="0"/>
              </a:rPr>
              <a:t>Preparation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352800" y="26670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Lab. Planning, Procurement and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Setup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38862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Faculty Awareness and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Experience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352800" y="32766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Paper Publication in International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Journals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352800" y="14478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Institution as first choice of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students </a:t>
            </a:r>
            <a:r>
              <a:rPr lang="en-US" sz="1400" dirty="0">
                <a:latin typeface="Calibri" pitchFamily="34" charset="0"/>
              </a:rPr>
              <a:t>and industry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6096000" y="4114800"/>
            <a:ext cx="2667000" cy="1676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172200" y="41910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Interfacing with Industry for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Placement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172200" y="4800600"/>
            <a:ext cx="2514600" cy="527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Assistance &amp; Concessions from </a:t>
            </a:r>
            <a:endParaRPr lang="en-US" sz="1400" dirty="0" smtClean="0">
              <a:latin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</a:rPr>
              <a:t>Industry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172200" y="5410200"/>
            <a:ext cx="2514600" cy="31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r>
              <a:rPr lang="en-US" sz="1400" dirty="0">
                <a:latin typeface="Calibri" pitchFamily="34" charset="0"/>
              </a:rPr>
              <a:t>Research Projects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 rot="-3168918">
            <a:off x="2295525" y="2441575"/>
            <a:ext cx="1066800" cy="266700"/>
          </a:xfrm>
          <a:prstGeom prst="leftRightArrow">
            <a:avLst>
              <a:gd name="adj1" fmla="val 50000"/>
              <a:gd name="adj2" fmla="val 8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20"/>
          <p:cNvSpPr>
            <a:spLocks noChangeArrowheads="1"/>
          </p:cNvSpPr>
          <p:nvPr/>
        </p:nvSpPr>
        <p:spPr bwMode="auto">
          <a:xfrm rot="-19409843">
            <a:off x="5943600" y="3505200"/>
            <a:ext cx="1212850" cy="266700"/>
          </a:xfrm>
          <a:prstGeom prst="leftRightArrow">
            <a:avLst>
              <a:gd name="adj1" fmla="val 50000"/>
              <a:gd name="adj2" fmla="val 90952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AutoShape 21"/>
          <p:cNvSpPr>
            <a:spLocks noChangeArrowheads="1"/>
          </p:cNvSpPr>
          <p:nvPr/>
        </p:nvSpPr>
        <p:spPr bwMode="auto">
          <a:xfrm>
            <a:off x="3200400" y="5181600"/>
            <a:ext cx="2743200" cy="361950"/>
          </a:xfrm>
          <a:prstGeom prst="leftRightArrow">
            <a:avLst>
              <a:gd name="adj1" fmla="val 35556"/>
              <a:gd name="adj2" fmla="val 60526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Anurag Nigam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Consultant’s Profile</a:t>
            </a:r>
            <a:endParaRPr lang="en-US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3008" y="3733800"/>
            <a:ext cx="27335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Phone: 0091 9158580922</a:t>
            </a:r>
          </a:p>
          <a:p>
            <a:pPr algn="r"/>
            <a:r>
              <a:rPr lang="en-US" dirty="0" smtClean="0"/>
              <a:t>0091 9623299070</a:t>
            </a:r>
          </a:p>
          <a:p>
            <a:pPr algn="r"/>
            <a:r>
              <a:rPr lang="en-US" dirty="0" smtClean="0"/>
              <a:t>e-mail: nigam_anurag2011@nattelmicro.com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4700" y="4686300"/>
            <a:ext cx="2622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Training &amp; Design</a:t>
            </a:r>
            <a:endParaRPr lang="en-US" sz="2400" dirty="0"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05000" y="279400"/>
            <a:ext cx="7029450" cy="928688"/>
          </a:xfrm>
        </p:spPr>
        <p:txBody>
          <a:bodyPr/>
          <a:lstStyle/>
          <a:p>
            <a:r>
              <a:rPr lang="en-US" dirty="0" smtClean="0"/>
              <a:t>Educational &amp; Professional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29A46-D3D3-4F4B-9B27-A96B8B9D65ED}" type="slidenum">
              <a:rPr lang="en-MY" smtClean="0"/>
              <a:pPr/>
              <a:t>8</a:t>
            </a:fld>
            <a:endParaRPr lang="en-MY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4324" y="1371600"/>
            <a:ext cx="630237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Director, NatTel Microsystems Pvt. Ltd., Goa</a:t>
            </a:r>
            <a:endParaRPr kumimoji="0" lang="en-US" altLang="zh-CN" sz="1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dirty="0" smtClean="0">
                <a:latin typeface="Calibri" pitchFamily="34" charset="0"/>
                <a:ea typeface="SimSun" pitchFamily="2" charset="-122"/>
                <a:cs typeface="Arial" pitchFamily="34" charset="0"/>
              </a:rPr>
              <a:t>4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year &amp; 3 Months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solidFill>
                  <a:srgbClr val="0000FF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RFIC/MMIC Consultant, Agilent Technologies Inc., Asia Pacific Region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 Year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eaLnBrk="0" hangingPunct="0"/>
            <a:r>
              <a:rPr lang="en-US" altLang="zh-CN" sz="1400" b="1" dirty="0" smtClean="0">
                <a:solidFill>
                  <a:srgbClr val="0000FF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RFIC Consultant to Persistent Systems Private Limited, Goa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6 months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eaLnBrk="0" hangingPunct="0"/>
            <a:r>
              <a:rPr lang="en-US" altLang="zh-CN" sz="1400" b="1" dirty="0" smtClean="0">
                <a:solidFill>
                  <a:srgbClr val="0000FF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Associate Technical Manager, Persistent Systems Pvt. Ltd., Goa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 &amp; 1/2 year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solidFill>
                  <a:srgbClr val="0000FF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Senior Design Engineer and Project Manager, RF Arrays Systems Pvt. Ltd, Nagpur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1 year &amp; 4months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400" b="1" dirty="0" smtClean="0">
                <a:solidFill>
                  <a:srgbClr val="0000FF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RFIC Designer, IBM Boston Design Center, Lowell, 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2 years &amp; 8 months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62100" y="5295900"/>
            <a:ext cx="71731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1400" b="1" dirty="0" smtClean="0">
                <a:solidFill>
                  <a:srgbClr val="0000FF"/>
                </a:solidFill>
                <a:latin typeface="Calibri" pitchFamily="34" charset="0"/>
                <a:ea typeface="SimSun" pitchFamily="2" charset="-122"/>
                <a:cs typeface="Arial" pitchFamily="34" charset="0"/>
              </a:rPr>
              <a:t>Master of Technology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in </a:t>
            </a:r>
            <a:r>
              <a:rPr kumimoji="0" lang="en-US" altLang="zh-CN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Satellite Technology and Applications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Arial" pitchFamily="34" charset="0"/>
              </a:rPr>
              <a:t>, Indian Institute of Science (IISc) Bangalore, India (2000)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8" name="Picture 4" descr="F:\CompaqBackup\NatTelCo_All\NatTelWeb\Images\Weblogo.bmp"/>
          <p:cNvPicPr>
            <a:picLocks noChangeAspect="1" noChangeArrowheads="1"/>
          </p:cNvPicPr>
          <p:nvPr/>
        </p:nvPicPr>
        <p:blipFill>
          <a:blip r:embed="rId2"/>
          <a:srcRect l="15707" r="39267"/>
          <a:stretch>
            <a:fillRect/>
          </a:stretch>
        </p:blipFill>
        <p:spPr bwMode="auto">
          <a:xfrm>
            <a:off x="673259" y="1479017"/>
            <a:ext cx="911065" cy="54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gilent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8" y="2171701"/>
            <a:ext cx="495302" cy="50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Persistent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59" y="2857500"/>
            <a:ext cx="914402" cy="72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3c0c6e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61" y="4000500"/>
            <a:ext cx="914400" cy="56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ibm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61" y="4686798"/>
            <a:ext cx="938759" cy="49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IISc_logo_jpg43503c9e-d1b6-4488-a67d-da72ed102291Larg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920" y="5295900"/>
            <a:ext cx="877180" cy="65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dirty="0" smtClean="0"/>
              <a:t>NatTel Microsystems Pvt. Ltd.</a:t>
            </a:r>
          </a:p>
          <a:p>
            <a:r>
              <a:rPr lang="en-MY" dirty="0" smtClean="0"/>
              <a:t>Engraving beginning of a New Era in Technologies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7466-6FA5-4C51-94D9-A66AC5E1BB38}" type="slidenum">
              <a:rPr lang="en-MY" smtClean="0"/>
              <a:pPr/>
              <a:t>9</a:t>
            </a:fld>
            <a:endParaRPr lang="en-MY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539750" y="1447800"/>
            <a:ext cx="8242300" cy="398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292100" indent="-292100"/>
            <a:r>
              <a:rPr lang="en-US" sz="1600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latin typeface="Calibri" pitchFamily="34" charset="0"/>
              </a:rPr>
              <a:t>Trainings Conducted</a:t>
            </a:r>
          </a:p>
          <a:p>
            <a:pPr marL="292100" indent="-292100" algn="just"/>
            <a:endParaRPr lang="en-US" sz="1400" dirty="0">
              <a:solidFill>
                <a:srgbClr val="0000FF"/>
              </a:solidFill>
              <a:latin typeface="Calibri" pitchFamily="34" charset="0"/>
            </a:endParaRP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One Day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“Antenna Design”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Training, Agilent, Singapore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One Day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“MMIC Design”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Training, SAMEER,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Kolkata</a:t>
            </a:r>
            <a:endParaRPr lang="en-US" sz="1400" dirty="0">
              <a:solidFill>
                <a:srgbClr val="0000FF"/>
              </a:solidFill>
              <a:latin typeface="Calibri" pitchFamily="34" charset="0"/>
            </a:endParaRP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Two Days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“Power Amplifier Design”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Workshop, Space Application Center, ISRO,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Ahmadabad</a:t>
            </a:r>
            <a:endParaRPr lang="en-US" sz="1400" dirty="0">
              <a:solidFill>
                <a:srgbClr val="0000FF"/>
              </a:solidFill>
              <a:latin typeface="Calibri" pitchFamily="34" charset="0"/>
            </a:endParaRP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Five Months Training, Birla Institute of Technology, Pilani-Goa Campus, Goa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Five days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“SiGe BiCMOS Design”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Training, R&amp;D Telecom Malaysia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One Month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“Millimeter Wave LNA &amp; VCO Design”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Workshop, R&amp;D Telecom Malaysia 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Two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Month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“Dual Band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(Wi-Fi/ WiMAX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) PLL Design for Direct Conversion Transceiver”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Workshop, R&amp;D Telecom Malaysia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Three Days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“Advanced RF Design using Genesys”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Training, MACRES, Malaysia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Thee Days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“Advanced Communication System Design using Ptolemy”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Training, UniMAP, Kuala Perlis, Malaysia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Five Days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</a:rPr>
              <a:t>“Advanced RF Design using ADS” </a:t>
            </a:r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Training, Motorola, Penang,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Malaysia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Three Days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“Microwave Passive Design using ADS”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Training, CoreEL Technologies, Bangalore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Three Days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“Ka Band LNA &amp; PA Design using ADS”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Training, Space Application Center, ISRO, Ahmadabad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Five Days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“ MMIC Design &amp; simulations using ADS”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Training, International University, HCMC, Vietnam</a:t>
            </a:r>
          </a:p>
          <a:p>
            <a:pPr marL="292100" indent="-292100" algn="just">
              <a:buFontTx/>
              <a:buAutoNum type="arabicPeriod"/>
            </a:pP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 Two Days </a:t>
            </a: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</a:rPr>
              <a:t>“ADS2011 Fundamental” </a:t>
            </a:r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</a:rPr>
              <a:t>Training, VIT, Mumbai; AIT, Delhi; RIT, Nagpur; AMU, Aligarh</a:t>
            </a:r>
            <a:endParaRPr lang="en-US" sz="1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atTel">
  <a:themeElements>
    <a:clrScheme name="1_NatTel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NatT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MY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NatTel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Tel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atTel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Tel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Tel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atTel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14690</TotalTime>
  <Words>3397</Words>
  <Application>Microsoft Office PowerPoint</Application>
  <PresentationFormat>On-screen Show (4:3)</PresentationFormat>
  <Paragraphs>908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1_NatTel</vt:lpstr>
      <vt:lpstr>Bitmap Image</vt:lpstr>
      <vt:lpstr>Equation</vt:lpstr>
      <vt:lpstr>Design &amp; Training Services</vt:lpstr>
      <vt:lpstr>About Us</vt:lpstr>
      <vt:lpstr>Your Interests!</vt:lpstr>
      <vt:lpstr>Highly Skilled Workforce</vt:lpstr>
      <vt:lpstr>Interests &amp; Outcomes</vt:lpstr>
      <vt:lpstr>University &amp; Industry Ecosystem</vt:lpstr>
      <vt:lpstr>Consultant’s Profile</vt:lpstr>
      <vt:lpstr>Educational &amp; Professional Background</vt:lpstr>
      <vt:lpstr>Trainings</vt:lpstr>
      <vt:lpstr>Projects Accomplished</vt:lpstr>
      <vt:lpstr>Projects Accomplished</vt:lpstr>
      <vt:lpstr>Fabrication Experience</vt:lpstr>
      <vt:lpstr>Capabilities</vt:lpstr>
      <vt:lpstr>Capabilities</vt:lpstr>
      <vt:lpstr>Our Expertise- Radio Front End</vt:lpstr>
      <vt:lpstr>Our Expertise- Transceiver</vt:lpstr>
      <vt:lpstr>Design Examples</vt:lpstr>
      <vt:lpstr>High Efficiency Class E Power Amplifier </vt:lpstr>
      <vt:lpstr>WCDMA 3GPP SiGe PA</vt:lpstr>
      <vt:lpstr>Wi-Fi 802.11 b/g Three Stage PA</vt:lpstr>
      <vt:lpstr>Wi-Fi 802.11 b/g Cascode LNA &amp; TR Switch</vt:lpstr>
      <vt:lpstr>Wi-Fi 802.11 b/g Radio Front End</vt:lpstr>
      <vt:lpstr>Wi-Fi / WiMax VCO</vt:lpstr>
      <vt:lpstr>Mixer Design for Wi-Fi Transceiver</vt:lpstr>
      <vt:lpstr>60 GHz Quadrature Mixer Design</vt:lpstr>
      <vt:lpstr>60 GHz LNA Design</vt:lpstr>
      <vt:lpstr>Dual Band Multi-Modulus Fractional N PLL for Wi-Fi / WiMAX</vt:lpstr>
      <vt:lpstr>PLL Settling Characteristics</vt:lpstr>
      <vt:lpstr>ZigBee Patch Antenna Design</vt:lpstr>
      <vt:lpstr>High Power Linear Amplifier Design</vt:lpstr>
      <vt:lpstr>Balanced Ka Band Power Amplifier Design</vt:lpstr>
      <vt:lpstr>Wi-Fi 802.11 a LNA Design</vt:lpstr>
      <vt:lpstr>Wi-Fi 802.11 a PA Design</vt:lpstr>
      <vt:lpstr>Design Activities</vt:lpstr>
      <vt:lpstr>Typical MMIC Design Flow</vt:lpstr>
      <vt:lpstr>Design Flow</vt:lpstr>
      <vt:lpstr>Action Item Check-List</vt:lpstr>
      <vt:lpstr>Simulation Tool Constituents </vt:lpstr>
      <vt:lpstr>Agilent Genesys</vt:lpstr>
      <vt:lpstr>Agilent Advanced Design System</vt:lpstr>
      <vt:lpstr>Cadence Design System</vt:lpstr>
      <vt:lpstr>Fabrication</vt:lpstr>
      <vt:lpstr>Choice of Process</vt:lpstr>
      <vt:lpstr>Development &amp; Production Costs</vt:lpstr>
      <vt:lpstr>Assembly &amp;Test</vt:lpstr>
      <vt:lpstr>Multi-Chip Module Radio</vt:lpstr>
      <vt:lpstr>Wafer &amp; Dicing</vt:lpstr>
      <vt:lpstr>Air Cavity Package Requirements</vt:lpstr>
      <vt:lpstr>Assembly- Die Attach &amp; Bonding</vt:lpstr>
      <vt:lpstr>Evaluation Boards</vt:lpstr>
      <vt:lpstr>Test Briefing- Power Measurements</vt:lpstr>
      <vt:lpstr>Test Briefing- Small Signal Measurements</vt:lpstr>
      <vt:lpstr>You may need help!</vt:lpstr>
      <vt:lpstr>Business Model</vt:lpstr>
      <vt:lpstr>Business Model</vt:lpstr>
      <vt:lpstr>Design &amp; Training Services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anurag</cp:lastModifiedBy>
  <cp:revision>1018</cp:revision>
  <dcterms:created xsi:type="dcterms:W3CDTF">2010-02-23T03:29:43Z</dcterms:created>
  <dcterms:modified xsi:type="dcterms:W3CDTF">2012-02-26T04:59:18Z</dcterms:modified>
</cp:coreProperties>
</file>